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3" r:id="rId4"/>
    <p:sldId id="271" r:id="rId5"/>
    <p:sldId id="269" r:id="rId6"/>
    <p:sldId id="266" r:id="rId7"/>
    <p:sldId id="267" r:id="rId8"/>
    <p:sldId id="268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0" d="100"/>
          <a:sy n="70" d="100"/>
        </p:scale>
        <p:origin x="24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371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565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763466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9940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39954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05411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083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17226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5629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392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82167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FDB8DB8-1775-4072-8A34-DCFB216D5579}" type="datetimeFigureOut">
              <a:rPr lang="en-US" smtClean="0"/>
              <a:pPr/>
              <a:t>8/24/2018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6761FD-F8E2-4E66-831E-B238338A6D5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8051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40327" y="2031693"/>
            <a:ext cx="11236037" cy="2387600"/>
          </a:xfrm>
        </p:spPr>
        <p:txBody>
          <a:bodyPr anchor="ctr">
            <a:normAutofit/>
          </a:bodyPr>
          <a:lstStyle/>
          <a:p>
            <a:r>
              <a:rPr lang="en-GB" altLang="zh-CN" sz="4000" b="1" dirty="0"/>
              <a:t>WF on </a:t>
            </a:r>
            <a:r>
              <a:rPr lang="en-GB" altLang="zh-CN" sz="4000" b="1" dirty="0" smtClean="0"/>
              <a:t>Remaining </a:t>
            </a:r>
            <a:r>
              <a:rPr lang="en-GB" altLang="zh-CN" sz="4000" b="1" dirty="0"/>
              <a:t>issues on NR ON/OFF time masks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2485" y="4660425"/>
            <a:ext cx="9144000" cy="1280160"/>
          </a:xfrm>
        </p:spPr>
        <p:txBody>
          <a:bodyPr anchor="ctr">
            <a:normAutofit/>
          </a:bodyPr>
          <a:lstStyle/>
          <a:p>
            <a:r>
              <a:rPr lang="en-US" altLang="zh-CN" sz="2800" dirty="0" smtClean="0"/>
              <a:t>v</a:t>
            </a:r>
            <a:r>
              <a:rPr lang="en-US" sz="2800" dirty="0" smtClean="0"/>
              <a:t>ivo, …</a:t>
            </a:r>
            <a:endParaRPr lang="en-US" sz="2800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655320" y="342900"/>
            <a:ext cx="10942320" cy="90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SimSun" panose="02010600030101010101" pitchFamily="2" charset="-122"/>
              </a:defRPr>
            </a:lvl9pPr>
          </a:lstStyle>
          <a:p>
            <a:pPr>
              <a:buNone/>
            </a:pPr>
            <a:r>
              <a:rPr lang="en-US" altLang="sv-SE" sz="2400" b="1" dirty="0">
                <a:cs typeface="Arial" panose="020B0604020202020204" pitchFamily="34" charset="0"/>
              </a:rPr>
              <a:t>3GPP TSG-RAN </a:t>
            </a:r>
            <a:r>
              <a:rPr lang="en-US" altLang="sv-SE" sz="2400" b="1" dirty="0" smtClean="0">
                <a:cs typeface="Arial" panose="020B0604020202020204" pitchFamily="34" charset="0"/>
              </a:rPr>
              <a:t>WG4</a:t>
            </a:r>
            <a:r>
              <a:rPr lang="en-GB" altLang="zh-CN" sz="2400" b="1" dirty="0" smtClean="0"/>
              <a:t>#88</a:t>
            </a:r>
            <a:r>
              <a:rPr lang="en-US" altLang="sv-SE" sz="2400" b="1" dirty="0" smtClean="0">
                <a:cs typeface="Arial" panose="020B0604020202020204" pitchFamily="34" charset="0"/>
              </a:rPr>
              <a:t> Meeting                                                                R4-1811471</a:t>
            </a:r>
            <a:endParaRPr lang="sv-SE" altLang="sv-SE" sz="2400" b="1" dirty="0" smtClean="0">
              <a:cs typeface="Arial" panose="020B0604020202020204" pitchFamily="34" charset="0"/>
            </a:endParaRPr>
          </a:p>
          <a:p>
            <a:pPr>
              <a:buNone/>
            </a:pPr>
            <a:r>
              <a:rPr lang="en-GB" altLang="zh-CN" sz="2400" b="1" dirty="0"/>
              <a:t>Gothenburg, SE, 20th – 24th August 2018</a:t>
            </a:r>
            <a:endParaRPr lang="sv-SE" altLang="sv-SE" sz="2400" b="1" dirty="0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89124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</a:t>
            </a:r>
            <a:r>
              <a:rPr lang="en-US" altLang="zh-CN" dirty="0" smtClean="0"/>
              <a:t>d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690689"/>
            <a:ext cx="10515600" cy="4599276"/>
          </a:xfrm>
        </p:spPr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A number </a:t>
            </a:r>
            <a:r>
              <a:rPr lang="en-US" altLang="zh-CN" smtClean="0"/>
              <a:t>of issues </a:t>
            </a:r>
            <a:r>
              <a:rPr lang="en-US" altLang="zh-CN" dirty="0" smtClean="0"/>
              <a:t>still remains for ON/OFF mask.</a:t>
            </a:r>
          </a:p>
        </p:txBody>
      </p:sp>
    </p:spTree>
    <p:extLst>
      <p:ext uri="{BB962C8B-B14F-4D97-AF65-F5344CB8AC3E}">
        <p14:creationId xmlns:p14="http://schemas.microsoft.com/office/powerpoint/2010/main" val="6029454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183" y="365125"/>
            <a:ext cx="11160617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/>
              <a:t>Q1: Whether a capability should be introduced or not</a:t>
            </a:r>
            <a:r>
              <a:rPr lang="en-US" altLang="zh-CN" sz="3600" dirty="0" smtClean="0"/>
              <a:t>.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Option 1: Keep current scheme (no capability) and conditions for blanking.</a:t>
            </a:r>
            <a:endParaRPr lang="en-US" altLang="zh-CN" dirty="0"/>
          </a:p>
          <a:p>
            <a:pPr marL="822960" lvl="1" indent="-365760"/>
            <a:endParaRPr lang="en-US" altLang="zh-CN" dirty="0"/>
          </a:p>
          <a:p>
            <a:pPr marL="365760" indent="-365760"/>
            <a:r>
              <a:rPr lang="en-US" altLang="zh-CN" dirty="0" smtClean="0"/>
              <a:t>Option 2: Introduce a UE capability for </a:t>
            </a:r>
            <a:r>
              <a:rPr lang="en-GB" altLang="zh-CN" dirty="0" smtClean="0"/>
              <a:t>transient time parameter.</a:t>
            </a:r>
          </a:p>
          <a:p>
            <a:pPr marL="822960" lvl="1" indent="-365760"/>
            <a:r>
              <a:rPr lang="en-GB" altLang="zh-CN" dirty="0" smtClean="0"/>
              <a:t>BS can use this parameter to judge whether blanking is needed or not.</a:t>
            </a:r>
          </a:p>
          <a:p>
            <a:pPr marL="822960" lvl="1" indent="-365760"/>
            <a:endParaRPr lang="en-US" altLang="zh-CN" dirty="0" smtClean="0"/>
          </a:p>
          <a:p>
            <a:pPr marL="365760" indent="-365760"/>
            <a:r>
              <a:rPr lang="en-US" altLang="zh-CN" dirty="0" smtClean="0"/>
              <a:t>Option 3:Allow </a:t>
            </a:r>
            <a:r>
              <a:rPr lang="en-US" altLang="zh-CN" dirty="0"/>
              <a:t>opportunistic recovery of the </a:t>
            </a:r>
            <a:r>
              <a:rPr lang="en-US" altLang="zh-CN" dirty="0" smtClean="0"/>
              <a:t>gap symbols without signaling. </a:t>
            </a:r>
          </a:p>
          <a:p>
            <a:pPr marL="822960" lvl="1" indent="-365760">
              <a:lnSpc>
                <a:spcPct val="100000"/>
              </a:lnSpc>
            </a:pPr>
            <a:r>
              <a:rPr lang="en-US" altLang="zh-CN" dirty="0" smtClean="0"/>
              <a:t>Remove blanking </a:t>
            </a:r>
            <a:r>
              <a:rPr lang="en-US" altLang="zh-CN" dirty="0"/>
              <a:t>scheme </a:t>
            </a:r>
            <a:r>
              <a:rPr lang="en-US" altLang="zh-CN" dirty="0" smtClean="0"/>
              <a:t>and revise the transient </a:t>
            </a:r>
            <a:r>
              <a:rPr lang="en-US" altLang="zh-CN" dirty="0"/>
              <a:t>period </a:t>
            </a:r>
            <a:r>
              <a:rPr lang="en-US" altLang="zh-CN" dirty="0" smtClean="0"/>
              <a:t>location to be equally </a:t>
            </a:r>
            <a:r>
              <a:rPr lang="en-US" altLang="zh-CN" dirty="0"/>
              <a:t>split between the symbol </a:t>
            </a:r>
            <a:r>
              <a:rPr lang="en-US" altLang="zh-CN" dirty="0" smtClean="0"/>
              <a:t>boundaries</a:t>
            </a:r>
          </a:p>
        </p:txBody>
      </p:sp>
    </p:spTree>
    <p:extLst>
      <p:ext uri="{BB962C8B-B14F-4D97-AF65-F5344CB8AC3E}">
        <p14:creationId xmlns:p14="http://schemas.microsoft.com/office/powerpoint/2010/main" val="25468730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183" y="365125"/>
            <a:ext cx="11160617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/>
              <a:t>Q2: Power Change limitation</a:t>
            </a:r>
            <a:r>
              <a:rPr lang="en-GB" altLang="zh-CN" sz="3600" dirty="0" smtClean="0"/>
              <a:t> 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/>
              <a:t>The number of transient period inside a slot (or a </a:t>
            </a:r>
            <a:r>
              <a:rPr lang="en-US" altLang="zh-CN" dirty="0" err="1"/>
              <a:t>subslot</a:t>
            </a:r>
            <a:r>
              <a:rPr lang="en-US" altLang="zh-CN" dirty="0" smtClean="0"/>
              <a:t>)</a:t>
            </a:r>
          </a:p>
          <a:p>
            <a:pPr marL="822960" lvl="1" indent="-365760"/>
            <a:r>
              <a:rPr lang="en-US" altLang="zh-CN" dirty="0" smtClean="0"/>
              <a:t>Option 1: Not be limited;</a:t>
            </a:r>
          </a:p>
          <a:p>
            <a:pPr marL="822960" lvl="1" indent="-365760"/>
            <a:endParaRPr lang="en-US" altLang="zh-CN" dirty="0"/>
          </a:p>
          <a:p>
            <a:pPr marL="822960" lvl="1" indent="-365760"/>
            <a:r>
              <a:rPr lang="en-US" altLang="zh-CN" dirty="0" smtClean="0"/>
              <a:t>Option 2: Limit to a certain number (e.g. </a:t>
            </a:r>
            <a:r>
              <a:rPr lang="en-US" altLang="zh-CN" dirty="0" smtClean="0"/>
              <a:t>[X] times for </a:t>
            </a:r>
            <a:r>
              <a:rPr lang="en-US" altLang="zh-CN" smtClean="0"/>
              <a:t>a specific SCS);</a:t>
            </a:r>
            <a:endParaRPr lang="en-US" altLang="zh-CN" dirty="0" smtClean="0"/>
          </a:p>
          <a:p>
            <a:pPr marL="365760" indent="-36576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19941075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183" y="365125"/>
            <a:ext cx="11160617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/>
              <a:t>Q3: </a:t>
            </a:r>
            <a:r>
              <a:rPr lang="en-GB" altLang="zh-CN" sz="3600" dirty="0"/>
              <a:t>RB hopping</a:t>
            </a:r>
            <a:r>
              <a:rPr lang="en-GB" altLang="zh-CN" sz="3600" dirty="0" smtClean="0"/>
              <a:t> </a:t>
            </a:r>
            <a:r>
              <a:rPr lang="en-US" altLang="zh-CN" sz="3600" dirty="0" smtClean="0"/>
              <a:t>/ frequency hopping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lvl="0" indent="-365760"/>
            <a:r>
              <a:rPr lang="en-US" altLang="zh-CN" i="1" dirty="0" smtClean="0"/>
              <a:t>Currently it is not clarified whether a transient period is needed for RB hopping / Frequency hopping and the corresponding definition.</a:t>
            </a:r>
          </a:p>
          <a:p>
            <a:pPr marL="365760" indent="-365760"/>
            <a:endParaRPr lang="en-US" altLang="zh-CN" dirty="0" smtClean="0"/>
          </a:p>
          <a:p>
            <a:pPr marL="365760" indent="-365760"/>
            <a:r>
              <a:rPr lang="en-US" altLang="zh-CN" dirty="0" smtClean="0"/>
              <a:t>Clearly defined the condition which the transient period applies.</a:t>
            </a:r>
          </a:p>
          <a:p>
            <a:pPr marL="822960" lvl="1" indent="-365760"/>
            <a:r>
              <a:rPr lang="en-US" altLang="zh-CN" dirty="0" smtClean="0">
                <a:solidFill>
                  <a:srgbClr val="0070C0"/>
                </a:solidFill>
              </a:rPr>
              <a:t> Both power change and RB hopping will need a transient period.</a:t>
            </a:r>
          </a:p>
          <a:p>
            <a:pPr marL="365760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844145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183" y="365125"/>
            <a:ext cx="11160617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/>
              <a:t>Q4: </a:t>
            </a:r>
            <a:r>
              <a:rPr lang="en-GB" altLang="zh-CN" sz="3600" dirty="0"/>
              <a:t>Consecutive short </a:t>
            </a:r>
            <a:r>
              <a:rPr lang="en-GB" altLang="zh-CN" sz="3600" dirty="0" err="1"/>
              <a:t>subslot</a:t>
            </a:r>
            <a:r>
              <a:rPr lang="en-GB" altLang="zh-CN" sz="3600" dirty="0"/>
              <a:t> </a:t>
            </a:r>
            <a:r>
              <a:rPr lang="en-GB" altLang="zh-CN" sz="3600" dirty="0" smtClean="0"/>
              <a:t>and DMRS 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indent="-365760"/>
            <a:r>
              <a:rPr lang="en-US" altLang="zh-CN" dirty="0" smtClean="0"/>
              <a:t>Remove the current requirement condition </a:t>
            </a:r>
            <a:r>
              <a:rPr lang="en-US" altLang="zh-CN" dirty="0"/>
              <a:t>in Figure 6.3.3.9-2 “</a:t>
            </a:r>
            <a:r>
              <a:rPr lang="en-US" altLang="zh-CN" sz="2000" dirty="0"/>
              <a:t>Consecutive short </a:t>
            </a:r>
            <a:r>
              <a:rPr lang="en-US" altLang="zh-CN" sz="2000" dirty="0" err="1"/>
              <a:t>subslot</a:t>
            </a:r>
            <a:r>
              <a:rPr lang="en-US" altLang="zh-CN" sz="2000" dirty="0"/>
              <a:t> transmissions time mask where DMRS is not the first symbol in the adjacent short </a:t>
            </a:r>
            <a:r>
              <a:rPr lang="en-US" altLang="zh-CN" sz="2000" dirty="0" err="1"/>
              <a:t>subslot</a:t>
            </a:r>
            <a:r>
              <a:rPr lang="en-US" altLang="zh-CN" sz="2000" dirty="0"/>
              <a:t> transmission</a:t>
            </a:r>
            <a:r>
              <a:rPr lang="en-US" altLang="zh-CN" dirty="0" smtClean="0"/>
              <a:t>”.</a:t>
            </a:r>
            <a:endParaRPr lang="en-US" altLang="zh-CN" dirty="0"/>
          </a:p>
          <a:p>
            <a:pPr marL="365760" indent="-365760"/>
            <a:endParaRPr lang="en-US" altLang="zh-CN" dirty="0"/>
          </a:p>
          <a:p>
            <a:pPr marL="365760" lvl="1" indent="-365760">
              <a:spcBef>
                <a:spcPts val="1000"/>
              </a:spcBef>
            </a:pPr>
            <a:r>
              <a:rPr lang="en-US" altLang="zh-CN" sz="2800" dirty="0"/>
              <a:t>Revise the “</a:t>
            </a:r>
            <a:r>
              <a:rPr lang="en-GB" altLang="zh-CN" sz="2800" dirty="0"/>
              <a:t>Consecutive short </a:t>
            </a:r>
            <a:r>
              <a:rPr lang="en-GB" altLang="zh-CN" sz="2800" dirty="0" err="1"/>
              <a:t>subslot</a:t>
            </a:r>
            <a:r>
              <a:rPr lang="en-GB" altLang="zh-CN" sz="2800" dirty="0"/>
              <a:t> transmissions time mask</a:t>
            </a:r>
            <a:r>
              <a:rPr lang="en-US" altLang="zh-CN" sz="2800" dirty="0"/>
              <a:t>” and </a:t>
            </a:r>
            <a:r>
              <a:rPr lang="en-US" altLang="zh-CN" sz="2800" dirty="0" smtClean="0"/>
              <a:t>transient period equal split between short </a:t>
            </a:r>
            <a:r>
              <a:rPr lang="en-US" altLang="zh-CN" sz="2800" dirty="0" err="1" smtClean="0"/>
              <a:t>subslot</a:t>
            </a:r>
            <a:r>
              <a:rPr lang="en-US" altLang="zh-CN" sz="2800" dirty="0" smtClean="0"/>
              <a:t> boundaries</a:t>
            </a:r>
            <a:endParaRPr lang="en-US" altLang="zh-CN" sz="2800" dirty="0"/>
          </a:p>
        </p:txBody>
      </p:sp>
      <p:pic>
        <p:nvPicPr>
          <p:cNvPr id="5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94589" y="4402036"/>
            <a:ext cx="5060014" cy="1935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50555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183" y="365125"/>
            <a:ext cx="11160617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/>
              <a:t>Q5: Consecutive Long </a:t>
            </a:r>
            <a:r>
              <a:rPr lang="en-US" altLang="zh-CN" sz="3600" dirty="0" err="1"/>
              <a:t>Subslot</a:t>
            </a:r>
            <a:r>
              <a:rPr lang="en-US" altLang="zh-CN" sz="3600" dirty="0"/>
              <a:t> </a:t>
            </a:r>
            <a:r>
              <a:rPr lang="en-US" altLang="zh-CN" sz="3600" dirty="0" smtClean="0"/>
              <a:t>transmission requirements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1844854"/>
          </a:xfrm>
        </p:spPr>
        <p:txBody>
          <a:bodyPr>
            <a:normAutofit/>
          </a:bodyPr>
          <a:lstStyle/>
          <a:p>
            <a:pPr marL="365760" indent="-365760"/>
            <a:r>
              <a:rPr lang="en-GB" altLang="zh-CN" dirty="0" smtClean="0"/>
              <a:t>For the case of two </a:t>
            </a:r>
            <a:r>
              <a:rPr lang="en-GB" altLang="zh-CN" dirty="0"/>
              <a:t>long consecutive </a:t>
            </a:r>
            <a:r>
              <a:rPr lang="en-GB" altLang="zh-CN" dirty="0" err="1" smtClean="0"/>
              <a:t>subslots</a:t>
            </a:r>
            <a:r>
              <a:rPr lang="en-GB" altLang="zh-CN" dirty="0" smtClean="0"/>
              <a:t>, e</a:t>
            </a:r>
            <a:r>
              <a:rPr lang="en-US" altLang="zh-CN" dirty="0" err="1" smtClean="0"/>
              <a:t>qually</a:t>
            </a:r>
            <a:r>
              <a:rPr lang="en-US" altLang="zh-CN" dirty="0" smtClean="0"/>
              <a:t> </a:t>
            </a:r>
            <a:r>
              <a:rPr lang="en-US" altLang="zh-CN" dirty="0"/>
              <a:t>split the transient </a:t>
            </a:r>
            <a:r>
              <a:rPr lang="en-US" altLang="zh-CN" dirty="0" smtClean="0"/>
              <a:t>period, do </a:t>
            </a:r>
            <a:r>
              <a:rPr lang="en-US" altLang="zh-CN" dirty="0"/>
              <a:t>not </a:t>
            </a:r>
            <a:r>
              <a:rPr lang="en-US" altLang="zh-CN" dirty="0" smtClean="0"/>
              <a:t>differentiate DMRS with data symbols.</a:t>
            </a:r>
            <a:endParaRPr lang="en-GB" altLang="zh-CN" dirty="0"/>
          </a:p>
          <a:p>
            <a:pPr marL="822960" lvl="1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2244690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3183" y="365125"/>
            <a:ext cx="11160617" cy="1325563"/>
          </a:xfrm>
        </p:spPr>
        <p:txBody>
          <a:bodyPr>
            <a:normAutofit/>
          </a:bodyPr>
          <a:lstStyle/>
          <a:p>
            <a:pPr algn="ctr"/>
            <a:r>
              <a:rPr lang="en-US" altLang="zh-CN" sz="3600" dirty="0" smtClean="0"/>
              <a:t>Q6: CA </a:t>
            </a:r>
            <a:r>
              <a:rPr lang="en-US" altLang="zh-CN" sz="3600" dirty="0"/>
              <a:t>requirements</a:t>
            </a:r>
            <a:r>
              <a:rPr lang="en-GB" altLang="zh-CN" sz="3600" dirty="0" smtClean="0"/>
              <a:t> </a:t>
            </a:r>
            <a:endParaRPr lang="en-US" sz="3600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65760" lvl="0" indent="-365760"/>
            <a:r>
              <a:rPr lang="zh-CN" altLang="zh-CN" i="1" dirty="0"/>
              <a:t>FFS: [In intra-band CA, the rules for the carrier with short length channel previal over those of the other CCs</a:t>
            </a:r>
            <a:r>
              <a:rPr lang="zh-CN" altLang="zh-CN" i="1" dirty="0" smtClean="0"/>
              <a:t>.]</a:t>
            </a:r>
            <a:endParaRPr lang="en-US" altLang="zh-CN" i="1" dirty="0" smtClean="0"/>
          </a:p>
          <a:p>
            <a:pPr marL="365760" lvl="0" indent="-365760"/>
            <a:endParaRPr lang="en-US" altLang="zh-CN" i="1" dirty="0"/>
          </a:p>
          <a:p>
            <a:pPr marL="365760" lvl="0" indent="-365760"/>
            <a:r>
              <a:rPr lang="en-US" altLang="zh-CN" dirty="0" smtClean="0"/>
              <a:t>Will be developed in Rel-15.</a:t>
            </a:r>
          </a:p>
          <a:p>
            <a:pPr marL="365760" lvl="0" indent="-365760"/>
            <a:endParaRPr lang="en-US" altLang="zh-CN" i="1" dirty="0" smtClean="0"/>
          </a:p>
          <a:p>
            <a:pPr marL="365760" lvl="0" indent="-365760"/>
            <a:endParaRPr lang="en-US" altLang="zh-CN" i="1" dirty="0" smtClean="0"/>
          </a:p>
          <a:p>
            <a:pPr marL="365760" indent="-365760"/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198665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E0F2DD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7665</TotalTime>
  <Words>337</Words>
  <Application>Microsoft Office PowerPoint</Application>
  <PresentationFormat>宽屏</PresentationFormat>
  <Paragraphs>35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4" baseType="lpstr">
      <vt:lpstr>SimSun</vt:lpstr>
      <vt:lpstr>SimSun</vt:lpstr>
      <vt:lpstr>Arial</vt:lpstr>
      <vt:lpstr>Calibri</vt:lpstr>
      <vt:lpstr>Calibri Light</vt:lpstr>
      <vt:lpstr>Office Theme</vt:lpstr>
      <vt:lpstr>WF on Remaining issues on NR ON/OFF time masks</vt:lpstr>
      <vt:lpstr>Background</vt:lpstr>
      <vt:lpstr>Q1: Whether a capability should be introduced or not.</vt:lpstr>
      <vt:lpstr>Q2: Power Change limitation </vt:lpstr>
      <vt:lpstr>Q3: RB hopping / frequency hopping</vt:lpstr>
      <vt:lpstr>Q4: Consecutive short subslot and DMRS </vt:lpstr>
      <vt:lpstr>Q5: Consecutive Long Subslot transmission requirements</vt:lpstr>
      <vt:lpstr>Q6: CA requirements 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flexible carrier BW for NR</dc:title>
  <dc:creator>Jamesf Wang</dc:creator>
  <cp:lastModifiedBy>vivo</cp:lastModifiedBy>
  <cp:revision>201</cp:revision>
  <dcterms:created xsi:type="dcterms:W3CDTF">2017-01-18T06:26:21Z</dcterms:created>
  <dcterms:modified xsi:type="dcterms:W3CDTF">2018-08-24T08:34:57Z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