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0" r:id="rId5"/>
    <p:sldId id="261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9A9D8-1B2D-4862-A5DA-B50C79D5DD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5CF68D-243C-4B3F-99DB-875F30106E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904EA8-F0AD-4CC3-A538-E696FCD52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EA6FC1-92F5-45CA-8573-E3272AD4E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82BA3-00CB-4182-9601-E39EED10F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083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62593-E51C-4549-9138-7D6F0B74B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098BA7-9E58-454A-8F58-215133F895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B3C1FB-53D9-488C-922C-75B16717E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43CE6-86F9-42A4-B049-FCAA40AC0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3A808A-ABE4-4948-BB7D-EA6574EC2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98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A7E4A8-7473-46FF-ABCB-13C733C780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B0165C-BC9D-4DE2-A1CD-4A579CB8B3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9A423-26DF-4D6C-8A8E-0FA97B712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EC15E8-37ED-4C18-AEC7-15EEEC14C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1692B-0016-4923-A773-4506096F5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122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93EA5-0909-427B-B301-989B7C4C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4BFF9-60A8-4CDA-9E37-38A6FD52BC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A39A5B-6E7C-434C-91D4-F26E5C479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10587E-FAA6-4651-B6D5-733C185FA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7C473A-960B-4FBE-9B8C-AF53B5C30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741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AA537-5B5D-4355-ADEB-28D8382D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A5E424-488C-49A3-B035-214F2ACBC6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1EDC4-E4D0-48A4-A779-A1F45BBE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894F7B-6791-4B55-868E-943D553B5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C25AD4-CF4C-4092-BF47-589856076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43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F9A52-C2CC-43D1-9C9E-480D2FA79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95443-AB5A-43C0-8FF9-B356DA5A01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11BE68-B9B4-4AC3-8B26-EEB8150DD1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8C116A-4C6C-4145-9714-E022B34A5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F0F3A9-A4B9-48C4-848D-FBE923179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C5BAE4-A9B0-45FA-A2E4-BFAB0FFF5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844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51C72-CEE3-4510-BD81-0EB2E39F1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563090-4EBA-46D2-A560-C6F2177E6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1BF883-9AED-4ABB-8447-9C218405AF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00C5B2-EB90-4394-9B86-D1CDEF247C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330A29-EC7A-45D1-883D-7DB7383A63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525756-3473-4870-A44F-0C66C006A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93F5C4-B644-4BA3-B1B2-3367DC7DD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0B1D2E-5196-4E1F-A133-1F273EA84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520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F0F73-0867-405F-A6ED-E92235984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6A9BE9-2155-47E2-A378-33F1DB64F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7EDEC4-C588-4B87-A545-4AF1B746A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0B289A-73EE-4378-A235-486480239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301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CAC9A4-F90D-4920-B59C-4090FCBB8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6690A0-078D-4349-82E2-38BD89CA0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B76A02-DF5D-4DA2-A7CF-F1CA55483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27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3C03-0D94-49AE-8975-42EACE767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1E82A-0253-41D8-85F1-CB298421F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4BE21B-C286-4096-A494-5AEAAF1A53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198473-0A78-4172-8B9B-9F64DA24A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5969C2-7284-43AD-80CC-A51BCE0C5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48B099-5C77-4AB5-9413-6DA7C4624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23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48B8D-717D-48C6-A4F1-BC856A99A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80CD7-7E74-4CC3-B8BF-9CA45971BB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2F72B3-7B50-4D9E-ABA6-371ACCCB65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4BE03F-28EC-4BA2-A292-A24EB2629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6CC7DF-E6B5-4BFB-AA87-A38729809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4E51FF-A04F-4FA6-8DA6-A19BB8D50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042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8897E7-E984-4109-BEAE-35CA0F765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EE296-B355-4390-987D-01A08AC2E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DE4962-CF35-4131-B4EF-A046A93716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D582B-AD13-4615-A2D1-65FC443DDF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D608C-CF16-489A-A2DE-F04F972CA0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229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NUL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package" Target="../embeddings/Microsoft_Word_Document1.docx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7C10A-712E-4A4F-A323-212D9BCF7D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Transient timing clarifications for EN-DC mode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087485-7908-4B30-B905-87569E6A47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</a:t>
            </a:r>
            <a:r>
              <a:rPr lang="en-US" dirty="0">
                <a:solidFill>
                  <a:srgbClr val="FF0000"/>
                </a:solidFill>
              </a:rPr>
              <a:t>Huawei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8749E0-899B-4F50-8C05-CD870ECC6415}"/>
              </a:ext>
            </a:extLst>
          </p:cNvPr>
          <p:cNvSpPr txBox="1"/>
          <p:nvPr/>
        </p:nvSpPr>
        <p:spPr>
          <a:xfrm>
            <a:off x="1112363" y="565608"/>
            <a:ext cx="10294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WG4 Meeting #88						R4-1811464</a:t>
            </a:r>
            <a:endParaRPr lang="en-US" dirty="0"/>
          </a:p>
          <a:p>
            <a:r>
              <a:rPr lang="en-GB" b="1" dirty="0"/>
              <a:t>Gothenburg, Sweden, 20th – 24th Aug,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758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5CB7E-540B-4B72-8AF1-A3BAFEAC4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D2752B-5714-41E0-8D04-AED8F4CC66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4552"/>
            <a:ext cx="10515600" cy="517241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Agreement in chairman notes:</a:t>
            </a:r>
          </a:p>
          <a:p>
            <a:pPr lvl="1"/>
            <a:r>
              <a:rPr lang="en-US" dirty="0">
                <a:hlinkClick r:id="rId2" invalidUrl="ftp://10.10.10.10/RAN/RAN4/Inbox/Chairman_Notes/RAN4%2388-UE RF_Chairman_report _1-0.zip"/>
              </a:rPr>
              <a:t>ftp://10.10.10.10/RAN/RAN4/Inbox/Chairman_Notes/RAN4%2388-UE%20RF_Chairman_report%20_1-0.zip</a:t>
            </a:r>
            <a:r>
              <a:rPr lang="en-US" dirty="0"/>
              <a:t> </a:t>
            </a:r>
          </a:p>
          <a:p>
            <a:pPr lvl="1" hangingPunct="0"/>
            <a:r>
              <a:rPr lang="en-GB" b="1" dirty="0">
                <a:highlight>
                  <a:srgbClr val="00FF00"/>
                </a:highlight>
              </a:rPr>
              <a:t>Proposal 3: Intra-band contiguous transient periods are applied similarly as 0 </a:t>
            </a:r>
            <a:r>
              <a:rPr lang="en-GB" b="1" dirty="0" err="1">
                <a:highlight>
                  <a:srgbClr val="00FF00"/>
                </a:highlight>
              </a:rPr>
              <a:t>usec</a:t>
            </a:r>
            <a:r>
              <a:rPr lang="en-GB" b="1" dirty="0">
                <a:highlight>
                  <a:srgbClr val="00FF00"/>
                </a:highlight>
              </a:rPr>
              <a:t> case for ULSUP-TDM.</a:t>
            </a:r>
            <a:endParaRPr lang="en-US" dirty="0">
              <a:highlight>
                <a:srgbClr val="00FF00"/>
              </a:highlight>
            </a:endParaRPr>
          </a:p>
          <a:p>
            <a:pPr lvl="1" hangingPunct="0"/>
            <a:r>
              <a:rPr lang="en-GB" b="1" dirty="0">
                <a:highlight>
                  <a:srgbClr val="00FF00"/>
                </a:highlight>
              </a:rPr>
              <a:t>Proposal 4: For inter-band EN-DC in SUO or dynamic TDM mode, transient periods follow each other and are inclusive in the corresponding slots.  </a:t>
            </a:r>
            <a:endParaRPr lang="en-US" dirty="0">
              <a:highlight>
                <a:srgbClr val="00FF00"/>
              </a:highlight>
            </a:endParaRP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Open items remains for this WF:</a:t>
            </a:r>
          </a:p>
          <a:p>
            <a:pPr lvl="1"/>
            <a:r>
              <a:rPr lang="en-US" sz="2600" dirty="0"/>
              <a:t>1) </a:t>
            </a:r>
            <a:r>
              <a:rPr lang="en-US" altLang="zh-CN" sz="2600" dirty="0"/>
              <a:t>Transient period locations and switching time details </a:t>
            </a:r>
            <a:r>
              <a:rPr lang="en-US" sz="2600" dirty="0"/>
              <a:t>for switching between NR UL and SUL </a:t>
            </a:r>
          </a:p>
          <a:p>
            <a:pPr lvl="1"/>
            <a:r>
              <a:rPr lang="en-US" sz="2600" dirty="0"/>
              <a:t>2) Transient period locations and switching time details for EN-DC for non-contiguous channel allocations (DC_3_n3 case)</a:t>
            </a:r>
          </a:p>
          <a:p>
            <a:pPr lvl="1"/>
            <a:r>
              <a:rPr lang="en-US" sz="2600" dirty="0"/>
              <a:t>3) Switching time location for ULSUP</a:t>
            </a:r>
          </a:p>
        </p:txBody>
      </p:sp>
    </p:spTree>
    <p:extLst>
      <p:ext uri="{BB962C8B-B14F-4D97-AF65-F5344CB8AC3E}">
        <p14:creationId xmlns:p14="http://schemas.microsoft.com/office/powerpoint/2010/main" val="1037977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5CB7E-540B-4B72-8AF1-A3BAFEAC4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0"/>
            <a:ext cx="10515600" cy="1325563"/>
          </a:xfrm>
        </p:spPr>
        <p:txBody>
          <a:bodyPr/>
          <a:lstStyle/>
          <a:p>
            <a:r>
              <a:rPr lang="en-US" dirty="0"/>
              <a:t>Background---Switching time cases in EN-DC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D2752B-5714-41E0-8D04-AED8F4CC66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1979"/>
            <a:ext cx="10515600" cy="5172411"/>
          </a:xfrm>
        </p:spPr>
        <p:txBody>
          <a:bodyPr>
            <a:normAutofit/>
          </a:bodyPr>
          <a:lstStyle/>
          <a:p>
            <a:r>
              <a:rPr lang="en-US" sz="2600" dirty="0"/>
              <a:t>LTE/NR switching time</a:t>
            </a:r>
          </a:p>
          <a:p>
            <a:pPr lvl="1"/>
            <a:r>
              <a:rPr lang="en-US" altLang="zh-CN" sz="2200" dirty="0"/>
              <a:t>Inter-band EN-DC with ULSUP TDM mode: specified in TS38.101-3 but need to align with other switching time related requirement</a:t>
            </a:r>
          </a:p>
          <a:p>
            <a:pPr lvl="1"/>
            <a:r>
              <a:rPr lang="en-US" altLang="zh-CN" sz="2200" dirty="0"/>
              <a:t>Intra-band case:</a:t>
            </a:r>
          </a:p>
          <a:p>
            <a:pPr lvl="2"/>
            <a:r>
              <a:rPr lang="en-US" altLang="zh-CN" sz="1800" dirty="0"/>
              <a:t>Contiguous: addressed and agreed in proposal 3 in R4-1810981</a:t>
            </a:r>
          </a:p>
          <a:p>
            <a:pPr lvl="2"/>
            <a:r>
              <a:rPr lang="en-US" altLang="zh-CN" sz="1800" dirty="0"/>
              <a:t>Non-contiguous: addressed in proposal 2 in R4-1810981 but still open (DC_3_n3)</a:t>
            </a:r>
            <a:endParaRPr lang="en-US" sz="2600" dirty="0"/>
          </a:p>
          <a:p>
            <a:pPr lvl="1"/>
            <a:r>
              <a:rPr lang="en-US" sz="2200" dirty="0"/>
              <a:t>Inter-band case: addressed and agreed in proposal 4 in R4-1810981</a:t>
            </a:r>
          </a:p>
          <a:p>
            <a:r>
              <a:rPr lang="en-US" altLang="zh-CN" sz="2600" dirty="0"/>
              <a:t>NR UL/SUL switching time</a:t>
            </a:r>
          </a:p>
          <a:p>
            <a:pPr lvl="1"/>
            <a:r>
              <a:rPr lang="en-US" altLang="zh-CN" sz="2200" dirty="0"/>
              <a:t>Inter-band EN-DC with SUL </a:t>
            </a:r>
          </a:p>
          <a:p>
            <a:pPr lvl="2"/>
            <a:r>
              <a:rPr lang="en-US" altLang="zh-CN" sz="1800" dirty="0"/>
              <a:t>NR SUL and LTE operating in ULSUP TDM mode: switching time 0us</a:t>
            </a:r>
          </a:p>
          <a:p>
            <a:pPr lvl="2"/>
            <a:r>
              <a:rPr lang="en-US" altLang="zh-CN" sz="1800" dirty="0"/>
              <a:t>NR SUL and LTE operating in different bands: switching time 140us</a:t>
            </a:r>
          </a:p>
          <a:p>
            <a:pPr lvl="2"/>
            <a:endParaRPr lang="en-US" altLang="zh-CN" sz="1800" dirty="0"/>
          </a:p>
          <a:p>
            <a:pPr lvl="2"/>
            <a:endParaRPr lang="en-US" sz="2200" dirty="0"/>
          </a:p>
          <a:p>
            <a:pPr lvl="2"/>
            <a:endParaRPr lang="en-US" sz="18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987979"/>
              </p:ext>
            </p:extLst>
          </p:nvPr>
        </p:nvGraphicFramePr>
        <p:xfrm>
          <a:off x="1635618" y="5292830"/>
          <a:ext cx="8051800" cy="952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93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NR D/U pattern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U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NR UL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NR UL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NR UL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NR UL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NR SUL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NR SUL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NR SUL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 UL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LTE UL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LTE UL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u="none" strike="noStrike">
                          <a:effectLst/>
                        </a:rPr>
                        <a:t>　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 TDM pattern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4882488" y="5190184"/>
            <a:ext cx="0" cy="124925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246254" y="5190186"/>
            <a:ext cx="12878" cy="124925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45966" y="6439434"/>
            <a:ext cx="982980" cy="3581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dirty="0">
                <a:solidFill>
                  <a:schemeClr val="tx1"/>
                </a:solidFill>
              </a:rPr>
              <a:t>NR UL/SUL switching </a:t>
            </a:r>
          </a:p>
        </p:txBody>
      </p:sp>
      <p:sp>
        <p:nvSpPr>
          <p:cNvPr id="10" name="矩形 9"/>
          <p:cNvSpPr/>
          <p:nvPr/>
        </p:nvSpPr>
        <p:spPr>
          <a:xfrm>
            <a:off x="4384344" y="6458572"/>
            <a:ext cx="982980" cy="3581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dirty="0">
                <a:solidFill>
                  <a:schemeClr val="tx1"/>
                </a:solidFill>
              </a:rPr>
              <a:t>LTE/NR switching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5554605" y="5190185"/>
            <a:ext cx="12878" cy="124925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319108" y="5190183"/>
            <a:ext cx="0" cy="124925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827618" y="6447034"/>
            <a:ext cx="982980" cy="3581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dirty="0">
                <a:solidFill>
                  <a:schemeClr val="tx1"/>
                </a:solidFill>
              </a:rPr>
              <a:t>LTE/NR switching</a:t>
            </a:r>
          </a:p>
        </p:txBody>
      </p:sp>
    </p:spTree>
    <p:extLst>
      <p:ext uri="{BB962C8B-B14F-4D97-AF65-F5344CB8AC3E}">
        <p14:creationId xmlns:p14="http://schemas.microsoft.com/office/powerpoint/2010/main" val="207841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195B2-DDAF-4AC4-986B-105C906F0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8365"/>
            <a:ext cx="10515600" cy="1325563"/>
          </a:xfrm>
        </p:spPr>
        <p:txBody>
          <a:bodyPr/>
          <a:lstStyle/>
          <a:p>
            <a:r>
              <a:rPr lang="en-US" dirty="0"/>
              <a:t>Way Forward for LTE/NR switching for inter-band EN-DC with SUL</a:t>
            </a:r>
            <a:endParaRPr lang="en-US" strike="sngStrik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CFA3AC-D149-473C-834A-FCBFD850A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948"/>
            <a:ext cx="10515600" cy="2563251"/>
          </a:xfrm>
        </p:spPr>
        <p:txBody>
          <a:bodyPr>
            <a:normAutofit/>
          </a:bodyPr>
          <a:lstStyle/>
          <a:p>
            <a:r>
              <a:rPr lang="en-US" sz="2400" dirty="0"/>
              <a:t>When SUL is configured for same band with LTE in EN-DC for same UE, Rel-15 only defines case when SUL channel configuration is same as LTE channel configuration</a:t>
            </a:r>
          </a:p>
          <a:p>
            <a:pPr lvl="1"/>
            <a:r>
              <a:rPr lang="en-US" sz="2000" dirty="0"/>
              <a:t>Clarification: This is ULSUP and ULSUP requirements apply</a:t>
            </a:r>
          </a:p>
          <a:p>
            <a:pPr lvl="1"/>
            <a:r>
              <a:rPr lang="en-US" sz="2000" dirty="0"/>
              <a:t>Time mask for LTE and NR switching for ULSUP TDM should be changed for type 2 UE to separate the transient period and switching time and move the switching time of 20us always in NR slot to ensure LTE system performance as follows: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11" name="Rectangle 26"/>
          <p:cNvSpPr>
            <a:spLocks noChangeArrowheads="1"/>
          </p:cNvSpPr>
          <p:nvPr/>
        </p:nvSpPr>
        <p:spPr bwMode="auto">
          <a:xfrm>
            <a:off x="525887" y="352881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3" name="Rectangle 92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4" name="Rectangle 165"/>
          <p:cNvSpPr>
            <a:spLocks noChangeArrowheads="1"/>
          </p:cNvSpPr>
          <p:nvPr/>
        </p:nvSpPr>
        <p:spPr bwMode="auto">
          <a:xfrm>
            <a:off x="4395631" y="620650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3462328"/>
              </p:ext>
            </p:extLst>
          </p:nvPr>
        </p:nvGraphicFramePr>
        <p:xfrm>
          <a:off x="0" y="3654669"/>
          <a:ext cx="7470006" cy="2149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1" name="文档" r:id="rId3" imgW="6121383" imgH="1761593" progId="Word.Document.12">
                  <p:embed/>
                </p:oleObj>
              </mc:Choice>
              <mc:Fallback>
                <p:oleObj name="文档" r:id="rId3" imgW="6121383" imgH="1761593" progId="Word.Documen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654669"/>
                        <a:ext cx="7470006" cy="21492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351306" y="436993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8717743"/>
              </p:ext>
            </p:extLst>
          </p:nvPr>
        </p:nvGraphicFramePr>
        <p:xfrm>
          <a:off x="4608759" y="4819466"/>
          <a:ext cx="7475001" cy="2087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2" name="文档" r:id="rId5" imgW="6121383" imgH="1714090" progId="Word.Document.12">
                  <p:embed/>
                </p:oleObj>
              </mc:Choice>
              <mc:Fallback>
                <p:oleObj name="文档" r:id="rId5" imgW="6121383" imgH="1714090" progId="Word.Document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8759" y="4819466"/>
                        <a:ext cx="7475001" cy="208774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5957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195B2-DDAF-4AC4-986B-105C906F0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8365"/>
            <a:ext cx="10515600" cy="1325563"/>
          </a:xfrm>
        </p:spPr>
        <p:txBody>
          <a:bodyPr/>
          <a:lstStyle/>
          <a:p>
            <a:r>
              <a:rPr lang="en-US" dirty="0"/>
              <a:t>Way Forward for NR UL/SUL switching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CFA3AC-D149-473C-834A-FCBFD850A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5560"/>
            <a:ext cx="10515600" cy="2139626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When SUL is configured for same band with LTE and there is one LTE band in EN-DC for same UE, 0 </a:t>
            </a:r>
            <a:r>
              <a:rPr lang="en-US" altLang="zh-CN" sz="2400" dirty="0" err="1"/>
              <a:t>usec</a:t>
            </a:r>
            <a:r>
              <a:rPr lang="en-US" altLang="zh-CN" sz="2400" dirty="0"/>
              <a:t> switching time applies between NR UL and NR SUL</a:t>
            </a:r>
            <a:endParaRPr lang="en-US" sz="2400" dirty="0"/>
          </a:p>
          <a:p>
            <a:r>
              <a:rPr lang="en-US" sz="2400" dirty="0"/>
              <a:t>When SUL is not the same band as LTE or there is more than one LTE band, 140 </a:t>
            </a:r>
            <a:r>
              <a:rPr lang="en-US" sz="2400" dirty="0" err="1"/>
              <a:t>usec</a:t>
            </a:r>
            <a:r>
              <a:rPr lang="en-US" sz="2400" dirty="0"/>
              <a:t> switching time applies between NR UL and NR SUL</a:t>
            </a:r>
          </a:p>
          <a:p>
            <a:r>
              <a:rPr lang="en-US" sz="2400" dirty="0"/>
              <a:t>Transients and switching times are applied as follows:</a:t>
            </a:r>
          </a:p>
          <a:p>
            <a:endParaRPr lang="en-US" sz="24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509240" y="3179670"/>
            <a:ext cx="6334260" cy="2201416"/>
            <a:chOff x="2436736" y="2185593"/>
            <a:chExt cx="6334260" cy="220141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B8A6486-231C-4A33-943B-0A2BBF8996B2}"/>
                </a:ext>
              </a:extLst>
            </p:cNvPr>
            <p:cNvSpPr/>
            <p:nvPr/>
          </p:nvSpPr>
          <p:spPr>
            <a:xfrm>
              <a:off x="2436736" y="2581951"/>
              <a:ext cx="3289058" cy="3187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NR SUL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ABA748E-E812-4BB1-A42E-8A7148D73D4E}"/>
                </a:ext>
              </a:extLst>
            </p:cNvPr>
            <p:cNvSpPr/>
            <p:nvPr/>
          </p:nvSpPr>
          <p:spPr>
            <a:xfrm>
              <a:off x="5725793" y="2581951"/>
              <a:ext cx="3045203" cy="3187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NR UL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816354E-08D5-4D27-9107-DEA44E7B61F9}"/>
                </a:ext>
              </a:extLst>
            </p:cNvPr>
            <p:cNvCxnSpPr>
              <a:cxnSpLocks/>
            </p:cNvCxnSpPr>
            <p:nvPr/>
          </p:nvCxnSpPr>
          <p:spPr>
            <a:xfrm>
              <a:off x="5730086" y="2488234"/>
              <a:ext cx="0" cy="1898775"/>
            </a:xfrm>
            <a:prstGeom prst="line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prstDash val="dash"/>
              <a:round/>
              <a:headEnd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49B3AC5-BDF9-4060-99F1-1D60BAB91958}"/>
                </a:ext>
              </a:extLst>
            </p:cNvPr>
            <p:cNvSpPr txBox="1"/>
            <p:nvPr/>
          </p:nvSpPr>
          <p:spPr>
            <a:xfrm>
              <a:off x="4866510" y="2185593"/>
              <a:ext cx="1401666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>
                  <a:solidFill>
                    <a:schemeClr val="tx1"/>
                  </a:solidFill>
                </a:rPr>
                <a:t>Slot boundary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704B15B-CF56-460A-AFDA-D7FA16F9E5DD}"/>
                </a:ext>
              </a:extLst>
            </p:cNvPr>
            <p:cNvCxnSpPr>
              <a:cxnSpLocks/>
            </p:cNvCxnSpPr>
            <p:nvPr/>
          </p:nvCxnSpPr>
          <p:spPr>
            <a:xfrm>
              <a:off x="2641361" y="2475941"/>
              <a:ext cx="0" cy="1593724"/>
            </a:xfrm>
            <a:prstGeom prst="line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AFEB37F6-9349-4DBD-94E9-49355FC249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43769" y="3487571"/>
              <a:ext cx="2682024" cy="8018"/>
            </a:xfrm>
            <a:prstGeom prst="straightConnector1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710E189-F33A-4709-AEEB-4A13FDDEB969}"/>
                </a:ext>
              </a:extLst>
            </p:cNvPr>
            <p:cNvSpPr txBox="1"/>
            <p:nvPr/>
          </p:nvSpPr>
          <p:spPr>
            <a:xfrm>
              <a:off x="3557345" y="3142992"/>
              <a:ext cx="2237468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>
                  <a:solidFill>
                    <a:schemeClr val="tx1"/>
                  </a:solidFill>
                </a:rPr>
                <a:t>0 or 140 </a:t>
              </a:r>
              <a:r>
                <a:rPr lang="en-US" sz="1600" dirty="0" err="1">
                  <a:solidFill>
                    <a:schemeClr val="tx1"/>
                  </a:solidFill>
                </a:rPr>
                <a:t>usec</a:t>
              </a:r>
              <a:r>
                <a:rPr lang="en-US" sz="1600" dirty="0">
                  <a:solidFill>
                    <a:schemeClr val="tx1"/>
                  </a:solidFill>
                </a:rPr>
                <a:t> </a:t>
              </a:r>
              <a:r>
                <a:rPr lang="en-US" sz="1600" dirty="0"/>
                <a:t>OFF</a:t>
              </a:r>
              <a:r>
                <a:rPr lang="en-US" sz="1600" dirty="0">
                  <a:solidFill>
                    <a:schemeClr val="tx1"/>
                  </a:solidFill>
                </a:rPr>
                <a:t> power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28B432B-F41A-4496-9396-A783D11AB528}"/>
                </a:ext>
              </a:extLst>
            </p:cNvPr>
            <p:cNvCxnSpPr>
              <a:cxnSpLocks/>
            </p:cNvCxnSpPr>
            <p:nvPr/>
          </p:nvCxnSpPr>
          <p:spPr>
            <a:xfrm>
              <a:off x="6172362" y="2475941"/>
              <a:ext cx="0" cy="1526612"/>
            </a:xfrm>
            <a:prstGeom prst="line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CEF599E9-C972-4491-9F69-A703E4301319}"/>
                </a:ext>
              </a:extLst>
            </p:cNvPr>
            <p:cNvCxnSpPr>
              <a:cxnSpLocks/>
            </p:cNvCxnSpPr>
            <p:nvPr/>
          </p:nvCxnSpPr>
          <p:spPr>
            <a:xfrm>
              <a:off x="5717341" y="3488714"/>
              <a:ext cx="455021" cy="0"/>
            </a:xfrm>
            <a:prstGeom prst="straightConnector1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2F9B1A3-4C89-49DD-81FE-0BF688DE5BE0}"/>
                </a:ext>
              </a:extLst>
            </p:cNvPr>
            <p:cNvSpPr txBox="1"/>
            <p:nvPr/>
          </p:nvSpPr>
          <p:spPr>
            <a:xfrm>
              <a:off x="5680214" y="3077013"/>
              <a:ext cx="853439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/>
                <a:t>10</a:t>
              </a:r>
              <a:r>
                <a:rPr lang="en-US" sz="1600" dirty="0">
                  <a:solidFill>
                    <a:schemeClr val="tx1"/>
                  </a:solidFill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</a:rPr>
                <a:t>usec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6" name="Straight Connector 13">
              <a:extLst>
                <a:ext uri="{FF2B5EF4-FFF2-40B4-BE49-F238E27FC236}">
                  <a16:creationId xmlns:a16="http://schemas.microsoft.com/office/drawing/2014/main" id="{B28B432B-F41A-4496-9396-A783D11AB528}"/>
                </a:ext>
              </a:extLst>
            </p:cNvPr>
            <p:cNvCxnSpPr>
              <a:cxnSpLocks/>
            </p:cNvCxnSpPr>
            <p:nvPr/>
          </p:nvCxnSpPr>
          <p:spPr>
            <a:xfrm>
              <a:off x="3043769" y="2488234"/>
              <a:ext cx="0" cy="1526612"/>
            </a:xfrm>
            <a:prstGeom prst="line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14">
              <a:extLst>
                <a:ext uri="{FF2B5EF4-FFF2-40B4-BE49-F238E27FC236}">
                  <a16:creationId xmlns:a16="http://schemas.microsoft.com/office/drawing/2014/main" id="{CEF599E9-C972-4491-9F69-A703E4301319}"/>
                </a:ext>
              </a:extLst>
            </p:cNvPr>
            <p:cNvCxnSpPr>
              <a:cxnSpLocks/>
            </p:cNvCxnSpPr>
            <p:nvPr/>
          </p:nvCxnSpPr>
          <p:spPr>
            <a:xfrm>
              <a:off x="2623492" y="3496579"/>
              <a:ext cx="455021" cy="0"/>
            </a:xfrm>
            <a:prstGeom prst="straightConnector1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15">
              <a:extLst>
                <a:ext uri="{FF2B5EF4-FFF2-40B4-BE49-F238E27FC236}">
                  <a16:creationId xmlns:a16="http://schemas.microsoft.com/office/drawing/2014/main" id="{22F9B1A3-4C89-49DD-81FE-0BF688DE5BE0}"/>
                </a:ext>
              </a:extLst>
            </p:cNvPr>
            <p:cNvSpPr txBox="1"/>
            <p:nvPr/>
          </p:nvSpPr>
          <p:spPr>
            <a:xfrm>
              <a:off x="2586365" y="3084878"/>
              <a:ext cx="853439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/>
                <a:t>10</a:t>
              </a:r>
              <a:r>
                <a:rPr lang="en-US" sz="1600" dirty="0">
                  <a:solidFill>
                    <a:schemeClr val="tx1"/>
                  </a:solidFill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</a:rPr>
                <a:t>usec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91257" y="4373642"/>
            <a:ext cx="6204487" cy="2073982"/>
            <a:chOff x="2561375" y="4563290"/>
            <a:chExt cx="6204487" cy="2073982"/>
          </a:xfrm>
        </p:grpSpPr>
        <p:sp>
          <p:nvSpPr>
            <p:cNvPr id="18" name="Rectangle 3">
              <a:extLst>
                <a:ext uri="{FF2B5EF4-FFF2-40B4-BE49-F238E27FC236}">
                  <a16:creationId xmlns:a16="http://schemas.microsoft.com/office/drawing/2014/main" id="{9B8A6486-231C-4A33-943B-0A2BBF8996B2}"/>
                </a:ext>
              </a:extLst>
            </p:cNvPr>
            <p:cNvSpPr/>
            <p:nvPr/>
          </p:nvSpPr>
          <p:spPr>
            <a:xfrm>
              <a:off x="2561375" y="5178732"/>
              <a:ext cx="3118839" cy="3187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NR UL</a:t>
              </a:r>
            </a:p>
          </p:txBody>
        </p:sp>
        <p:sp>
          <p:nvSpPr>
            <p:cNvPr id="19" name="Rectangle 4">
              <a:extLst>
                <a:ext uri="{FF2B5EF4-FFF2-40B4-BE49-F238E27FC236}">
                  <a16:creationId xmlns:a16="http://schemas.microsoft.com/office/drawing/2014/main" id="{AABA748E-E812-4BB1-A42E-8A7148D73D4E}"/>
                </a:ext>
              </a:extLst>
            </p:cNvPr>
            <p:cNvSpPr/>
            <p:nvPr/>
          </p:nvSpPr>
          <p:spPr>
            <a:xfrm>
              <a:off x="5680214" y="5178732"/>
              <a:ext cx="3045203" cy="3187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NR SUL</a:t>
              </a:r>
            </a:p>
          </p:txBody>
        </p:sp>
        <p:cxnSp>
          <p:nvCxnSpPr>
            <p:cNvPr id="20" name="Straight Connector 5">
              <a:extLst>
                <a:ext uri="{FF2B5EF4-FFF2-40B4-BE49-F238E27FC236}">
                  <a16:creationId xmlns:a16="http://schemas.microsoft.com/office/drawing/2014/main" id="{A816354E-08D5-4D27-9107-DEA44E7B61F9}"/>
                </a:ext>
              </a:extLst>
            </p:cNvPr>
            <p:cNvCxnSpPr>
              <a:cxnSpLocks/>
            </p:cNvCxnSpPr>
            <p:nvPr/>
          </p:nvCxnSpPr>
          <p:spPr>
            <a:xfrm>
              <a:off x="5389748" y="4686805"/>
              <a:ext cx="0" cy="1898775"/>
            </a:xfrm>
            <a:prstGeom prst="line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prstDash val="dash"/>
              <a:round/>
              <a:headEnd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6">
              <a:extLst>
                <a:ext uri="{FF2B5EF4-FFF2-40B4-BE49-F238E27FC236}">
                  <a16:creationId xmlns:a16="http://schemas.microsoft.com/office/drawing/2014/main" id="{A49B3AC5-BDF9-4060-99F1-1D60BAB91958}"/>
                </a:ext>
              </a:extLst>
            </p:cNvPr>
            <p:cNvSpPr txBox="1"/>
            <p:nvPr/>
          </p:nvSpPr>
          <p:spPr>
            <a:xfrm>
              <a:off x="5048353" y="4563290"/>
              <a:ext cx="1401666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>
                  <a:solidFill>
                    <a:schemeClr val="tx1"/>
                  </a:solidFill>
                </a:rPr>
                <a:t>Slot boundary</a:t>
              </a:r>
            </a:p>
          </p:txBody>
        </p:sp>
        <p:cxnSp>
          <p:nvCxnSpPr>
            <p:cNvPr id="23" name="Straight Arrow Connector 8">
              <a:extLst>
                <a:ext uri="{FF2B5EF4-FFF2-40B4-BE49-F238E27FC236}">
                  <a16:creationId xmlns:a16="http://schemas.microsoft.com/office/drawing/2014/main" id="{AFEB37F6-9349-4DBD-94E9-49355FC24984}"/>
                </a:ext>
              </a:extLst>
            </p:cNvPr>
            <p:cNvCxnSpPr>
              <a:cxnSpLocks/>
            </p:cNvCxnSpPr>
            <p:nvPr/>
          </p:nvCxnSpPr>
          <p:spPr>
            <a:xfrm>
              <a:off x="5382333" y="6313722"/>
              <a:ext cx="2582804" cy="0"/>
            </a:xfrm>
            <a:prstGeom prst="straightConnector1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9">
              <a:extLst>
                <a:ext uri="{FF2B5EF4-FFF2-40B4-BE49-F238E27FC236}">
                  <a16:creationId xmlns:a16="http://schemas.microsoft.com/office/drawing/2014/main" id="{E710E189-F33A-4709-AEEB-4A13FDDEB969}"/>
                </a:ext>
              </a:extLst>
            </p:cNvPr>
            <p:cNvSpPr txBox="1"/>
            <p:nvPr/>
          </p:nvSpPr>
          <p:spPr>
            <a:xfrm>
              <a:off x="5680214" y="5867763"/>
              <a:ext cx="2202658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>
                  <a:solidFill>
                    <a:schemeClr val="tx1"/>
                  </a:solidFill>
                </a:rPr>
                <a:t>0 or 140 </a:t>
              </a:r>
              <a:r>
                <a:rPr lang="en-US" sz="1600" dirty="0" err="1">
                  <a:solidFill>
                    <a:schemeClr val="tx1"/>
                  </a:solidFill>
                </a:rPr>
                <a:t>usec</a:t>
              </a:r>
              <a:r>
                <a:rPr lang="en-US" sz="1600" dirty="0">
                  <a:solidFill>
                    <a:schemeClr val="tx1"/>
                  </a:solidFill>
                </a:rPr>
                <a:t> </a:t>
              </a:r>
              <a:r>
                <a:rPr lang="en-US" sz="1600" dirty="0"/>
                <a:t>OFF</a:t>
              </a:r>
              <a:r>
                <a:rPr lang="en-US" sz="1600" dirty="0">
                  <a:solidFill>
                    <a:schemeClr val="tx1"/>
                  </a:solidFill>
                </a:rPr>
                <a:t> power</a:t>
              </a:r>
            </a:p>
          </p:txBody>
        </p:sp>
        <p:cxnSp>
          <p:nvCxnSpPr>
            <p:cNvPr id="25" name="Straight Connector 10">
              <a:extLst>
                <a:ext uri="{FF2B5EF4-FFF2-40B4-BE49-F238E27FC236}">
                  <a16:creationId xmlns:a16="http://schemas.microsoft.com/office/drawing/2014/main" id="{F89B4D98-7F56-4097-A225-2C7A880753D4}"/>
                </a:ext>
              </a:extLst>
            </p:cNvPr>
            <p:cNvCxnSpPr>
              <a:cxnSpLocks/>
            </p:cNvCxnSpPr>
            <p:nvPr/>
          </p:nvCxnSpPr>
          <p:spPr>
            <a:xfrm>
              <a:off x="8402370" y="4976436"/>
              <a:ext cx="0" cy="1660836"/>
            </a:xfrm>
            <a:prstGeom prst="line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13">
              <a:extLst>
                <a:ext uri="{FF2B5EF4-FFF2-40B4-BE49-F238E27FC236}">
                  <a16:creationId xmlns:a16="http://schemas.microsoft.com/office/drawing/2014/main" id="{B28B432B-F41A-4496-9396-A783D11AB528}"/>
                </a:ext>
              </a:extLst>
            </p:cNvPr>
            <p:cNvCxnSpPr>
              <a:cxnSpLocks/>
            </p:cNvCxnSpPr>
            <p:nvPr/>
          </p:nvCxnSpPr>
          <p:spPr>
            <a:xfrm>
              <a:off x="4969174" y="5010524"/>
              <a:ext cx="0" cy="1526612"/>
            </a:xfrm>
            <a:prstGeom prst="line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14">
              <a:extLst>
                <a:ext uri="{FF2B5EF4-FFF2-40B4-BE49-F238E27FC236}">
                  <a16:creationId xmlns:a16="http://schemas.microsoft.com/office/drawing/2014/main" id="{CEF599E9-C972-4491-9F69-A703E4301319}"/>
                </a:ext>
              </a:extLst>
            </p:cNvPr>
            <p:cNvCxnSpPr>
              <a:cxnSpLocks/>
            </p:cNvCxnSpPr>
            <p:nvPr/>
          </p:nvCxnSpPr>
          <p:spPr>
            <a:xfrm>
              <a:off x="4958337" y="6313722"/>
              <a:ext cx="455021" cy="0"/>
            </a:xfrm>
            <a:prstGeom prst="straightConnector1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15">
              <a:extLst>
                <a:ext uri="{FF2B5EF4-FFF2-40B4-BE49-F238E27FC236}">
                  <a16:creationId xmlns:a16="http://schemas.microsoft.com/office/drawing/2014/main" id="{22F9B1A3-4C89-49DD-81FE-0BF688DE5BE0}"/>
                </a:ext>
              </a:extLst>
            </p:cNvPr>
            <p:cNvSpPr txBox="1"/>
            <p:nvPr/>
          </p:nvSpPr>
          <p:spPr>
            <a:xfrm>
              <a:off x="4621634" y="5842092"/>
              <a:ext cx="853439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/>
                <a:t>10</a:t>
              </a:r>
              <a:r>
                <a:rPr lang="en-US" sz="1600" dirty="0">
                  <a:solidFill>
                    <a:schemeClr val="tx1"/>
                  </a:solidFill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</a:rPr>
                <a:t>usec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2" name="Straight Connector 10">
              <a:extLst>
                <a:ext uri="{FF2B5EF4-FFF2-40B4-BE49-F238E27FC236}">
                  <a16:creationId xmlns:a16="http://schemas.microsoft.com/office/drawing/2014/main" id="{F89B4D98-7F56-4097-A225-2C7A880753D4}"/>
                </a:ext>
              </a:extLst>
            </p:cNvPr>
            <p:cNvCxnSpPr>
              <a:cxnSpLocks/>
            </p:cNvCxnSpPr>
            <p:nvPr/>
          </p:nvCxnSpPr>
          <p:spPr>
            <a:xfrm>
              <a:off x="7969855" y="4934414"/>
              <a:ext cx="0" cy="1660836"/>
            </a:xfrm>
            <a:prstGeom prst="line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14">
              <a:extLst>
                <a:ext uri="{FF2B5EF4-FFF2-40B4-BE49-F238E27FC236}">
                  <a16:creationId xmlns:a16="http://schemas.microsoft.com/office/drawing/2014/main" id="{CEF599E9-C972-4491-9F69-A703E4301319}"/>
                </a:ext>
              </a:extLst>
            </p:cNvPr>
            <p:cNvCxnSpPr>
              <a:cxnSpLocks/>
            </p:cNvCxnSpPr>
            <p:nvPr/>
          </p:nvCxnSpPr>
          <p:spPr>
            <a:xfrm>
              <a:off x="7949550" y="6286339"/>
              <a:ext cx="455021" cy="0"/>
            </a:xfrm>
            <a:prstGeom prst="straightConnector1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15">
              <a:extLst>
                <a:ext uri="{FF2B5EF4-FFF2-40B4-BE49-F238E27FC236}">
                  <a16:creationId xmlns:a16="http://schemas.microsoft.com/office/drawing/2014/main" id="{22F9B1A3-4C89-49DD-81FE-0BF688DE5BE0}"/>
                </a:ext>
              </a:extLst>
            </p:cNvPr>
            <p:cNvSpPr txBox="1"/>
            <p:nvPr/>
          </p:nvSpPr>
          <p:spPr>
            <a:xfrm>
              <a:off x="7912423" y="5874638"/>
              <a:ext cx="853439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/>
                <a:t>10</a:t>
              </a:r>
              <a:r>
                <a:rPr lang="en-US" sz="1600" dirty="0">
                  <a:solidFill>
                    <a:schemeClr val="tx1"/>
                  </a:solidFill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</a:rPr>
                <a:t>usec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591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DF926-E81A-4803-8FDA-7BE2EA39A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495" y="232121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WF for Intra-band non-contiguous EN-DC in SUO mode Case 1 for DC_3_n3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4023EB-51BB-4A03-9F60-40AA4A5A9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484" y="1668762"/>
            <a:ext cx="10778062" cy="1929342"/>
          </a:xfrm>
        </p:spPr>
        <p:txBody>
          <a:bodyPr>
            <a:normAutofit/>
          </a:bodyPr>
          <a:lstStyle/>
          <a:p>
            <a:r>
              <a:rPr lang="en-US" dirty="0"/>
              <a:t>120 </a:t>
            </a:r>
            <a:r>
              <a:rPr lang="en-US" dirty="0" err="1"/>
              <a:t>usec</a:t>
            </a:r>
            <a:r>
              <a:rPr lang="en-US" dirty="0"/>
              <a:t> is allowed for switching and transients are additive to the switching time </a:t>
            </a:r>
          </a:p>
          <a:p>
            <a:pPr lvl="1"/>
            <a:r>
              <a:rPr lang="en-US" dirty="0"/>
              <a:t>Some improvements on the switching time </a:t>
            </a:r>
            <a:br>
              <a:rPr lang="en-US" dirty="0"/>
            </a:br>
            <a:r>
              <a:rPr lang="en-US" dirty="0"/>
              <a:t>can be further discussed based on different </a:t>
            </a:r>
            <a:br>
              <a:rPr lang="en-US" dirty="0"/>
            </a:br>
            <a:r>
              <a:rPr lang="en-US" dirty="0"/>
              <a:t>architectures in Rel.16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76A405F-6F7D-463B-9814-59C941E40981}"/>
              </a:ext>
            </a:extLst>
          </p:cNvPr>
          <p:cNvSpPr/>
          <p:nvPr/>
        </p:nvSpPr>
        <p:spPr>
          <a:xfrm>
            <a:off x="5503746" y="3443176"/>
            <a:ext cx="2445431" cy="3153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EUTRA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FC97E0-13E9-4DEA-9831-A115CE22B5F9}"/>
              </a:ext>
            </a:extLst>
          </p:cNvPr>
          <p:cNvSpPr/>
          <p:nvPr/>
        </p:nvSpPr>
        <p:spPr>
          <a:xfrm>
            <a:off x="7949178" y="3437688"/>
            <a:ext cx="3890974" cy="3208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2862637-4F44-40FB-97FB-45F39DCF864C}"/>
              </a:ext>
            </a:extLst>
          </p:cNvPr>
          <p:cNvCxnSpPr/>
          <p:nvPr/>
        </p:nvCxnSpPr>
        <p:spPr>
          <a:xfrm>
            <a:off x="7949177" y="2961565"/>
            <a:ext cx="0" cy="1585519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prstDash val="dash"/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189371F-C2C8-4E77-9B83-1902B2208AA9}"/>
              </a:ext>
            </a:extLst>
          </p:cNvPr>
          <p:cNvSpPr txBox="1"/>
          <p:nvPr/>
        </p:nvSpPr>
        <p:spPr>
          <a:xfrm>
            <a:off x="7202765" y="2869124"/>
            <a:ext cx="1401666" cy="418576"/>
          </a:xfrm>
          <a:prstGeom prst="rect">
            <a:avLst/>
          </a:prstGeom>
          <a:noFill/>
          <a:ln>
            <a:noFill/>
          </a:ln>
        </p:spPr>
        <p:txBody>
          <a:bodyPr wrap="non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>
                <a:solidFill>
                  <a:schemeClr val="tx1"/>
                </a:solidFill>
              </a:rPr>
              <a:t>Slot boundary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0AA34E9-F42F-4692-9F53-A212147E2F5C}"/>
              </a:ext>
            </a:extLst>
          </p:cNvPr>
          <p:cNvCxnSpPr>
            <a:cxnSpLocks/>
          </p:cNvCxnSpPr>
          <p:nvPr/>
        </p:nvCxnSpPr>
        <p:spPr>
          <a:xfrm>
            <a:off x="10892036" y="3413976"/>
            <a:ext cx="0" cy="1488878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946990C-8615-4E61-B188-F3CFE9D258BD}"/>
              </a:ext>
            </a:extLst>
          </p:cNvPr>
          <p:cNvCxnSpPr>
            <a:cxnSpLocks/>
          </p:cNvCxnSpPr>
          <p:nvPr/>
        </p:nvCxnSpPr>
        <p:spPr>
          <a:xfrm>
            <a:off x="7949177" y="3499213"/>
            <a:ext cx="0" cy="1422890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28CE64B-5ACB-4D9E-9788-7D502575999A}"/>
              </a:ext>
            </a:extLst>
          </p:cNvPr>
          <p:cNvCxnSpPr>
            <a:cxnSpLocks/>
          </p:cNvCxnSpPr>
          <p:nvPr/>
        </p:nvCxnSpPr>
        <p:spPr>
          <a:xfrm>
            <a:off x="7903598" y="4412269"/>
            <a:ext cx="3020037" cy="0"/>
          </a:xfrm>
          <a:prstGeom prst="straightConnector1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4F8093A-9A2D-4F62-8FB9-595B493F0DE9}"/>
              </a:ext>
            </a:extLst>
          </p:cNvPr>
          <p:cNvSpPr txBox="1"/>
          <p:nvPr/>
        </p:nvSpPr>
        <p:spPr>
          <a:xfrm>
            <a:off x="8727734" y="3997068"/>
            <a:ext cx="1990660" cy="418576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>
                <a:solidFill>
                  <a:schemeClr val="tx1"/>
                </a:solidFill>
              </a:rPr>
              <a:t>120 </a:t>
            </a:r>
            <a:r>
              <a:rPr lang="en-US" sz="1600" dirty="0" err="1">
                <a:solidFill>
                  <a:schemeClr val="tx1"/>
                </a:solidFill>
              </a:rPr>
              <a:t>usec</a:t>
            </a:r>
            <a:r>
              <a:rPr lang="en-US" sz="1600" dirty="0">
                <a:solidFill>
                  <a:schemeClr val="tx1"/>
                </a:solidFill>
              </a:rPr>
              <a:t> OFF power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EE3743C-F38D-41A7-A5BB-DD8B821218EC}"/>
              </a:ext>
            </a:extLst>
          </p:cNvPr>
          <p:cNvCxnSpPr>
            <a:cxnSpLocks/>
          </p:cNvCxnSpPr>
          <p:nvPr/>
        </p:nvCxnSpPr>
        <p:spPr>
          <a:xfrm>
            <a:off x="7116588" y="3500542"/>
            <a:ext cx="0" cy="1422890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4D02C64-1CE5-4D84-9229-2D63D5D6BF97}"/>
              </a:ext>
            </a:extLst>
          </p:cNvPr>
          <p:cNvCxnSpPr>
            <a:cxnSpLocks/>
          </p:cNvCxnSpPr>
          <p:nvPr/>
        </p:nvCxnSpPr>
        <p:spPr>
          <a:xfrm>
            <a:off x="7116588" y="4401920"/>
            <a:ext cx="824137" cy="0"/>
          </a:xfrm>
          <a:prstGeom prst="straightConnector1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D69DEBF-86D3-4799-B7F8-73A4C3E4D442}"/>
              </a:ext>
            </a:extLst>
          </p:cNvPr>
          <p:cNvSpPr txBox="1"/>
          <p:nvPr/>
        </p:nvSpPr>
        <p:spPr>
          <a:xfrm>
            <a:off x="7095738" y="3993693"/>
            <a:ext cx="853439" cy="418576"/>
          </a:xfrm>
          <a:prstGeom prst="rect">
            <a:avLst/>
          </a:prstGeom>
          <a:noFill/>
          <a:ln>
            <a:noFill/>
          </a:ln>
        </p:spPr>
        <p:txBody>
          <a:bodyPr wrap="non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/>
              <a:t>20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usec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069C4BC-3507-43B2-A353-3761AD7C53A2}"/>
              </a:ext>
            </a:extLst>
          </p:cNvPr>
          <p:cNvCxnSpPr>
            <a:cxnSpLocks/>
          </p:cNvCxnSpPr>
          <p:nvPr/>
        </p:nvCxnSpPr>
        <p:spPr>
          <a:xfrm>
            <a:off x="11347057" y="3460163"/>
            <a:ext cx="0" cy="1422890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54B5F8F-F4E4-414B-94A9-27520A7716A7}"/>
              </a:ext>
            </a:extLst>
          </p:cNvPr>
          <p:cNvCxnSpPr>
            <a:cxnSpLocks/>
          </p:cNvCxnSpPr>
          <p:nvPr/>
        </p:nvCxnSpPr>
        <p:spPr>
          <a:xfrm>
            <a:off x="10892036" y="4412269"/>
            <a:ext cx="455021" cy="0"/>
          </a:xfrm>
          <a:prstGeom prst="straightConnector1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B15B7BE-F008-4413-B504-C9847C198D31}"/>
              </a:ext>
            </a:extLst>
          </p:cNvPr>
          <p:cNvSpPr txBox="1"/>
          <p:nvPr/>
        </p:nvSpPr>
        <p:spPr>
          <a:xfrm>
            <a:off x="10749992" y="3962320"/>
            <a:ext cx="853439" cy="418576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/>
              <a:t>10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usec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9B699EE-5897-46EA-B24E-53AF1BAF2D33}"/>
              </a:ext>
            </a:extLst>
          </p:cNvPr>
          <p:cNvSpPr/>
          <p:nvPr/>
        </p:nvSpPr>
        <p:spPr>
          <a:xfrm>
            <a:off x="1743662" y="5370490"/>
            <a:ext cx="4153307" cy="3071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NR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9F76B10-5169-428C-982C-B93D237D06D9}"/>
              </a:ext>
            </a:extLst>
          </p:cNvPr>
          <p:cNvSpPr/>
          <p:nvPr/>
        </p:nvSpPr>
        <p:spPr>
          <a:xfrm>
            <a:off x="5896970" y="5353409"/>
            <a:ext cx="1974116" cy="337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EUTRA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2279FD4-1F39-478D-B1F5-087B08C6C79F}"/>
              </a:ext>
            </a:extLst>
          </p:cNvPr>
          <p:cNvCxnSpPr/>
          <p:nvPr/>
        </p:nvCxnSpPr>
        <p:spPr>
          <a:xfrm>
            <a:off x="5896969" y="4661746"/>
            <a:ext cx="0" cy="1585519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prstDash val="dash"/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248D1BA-5752-4930-9942-B6BD12402809}"/>
              </a:ext>
            </a:extLst>
          </p:cNvPr>
          <p:cNvCxnSpPr>
            <a:cxnSpLocks/>
          </p:cNvCxnSpPr>
          <p:nvPr/>
        </p:nvCxnSpPr>
        <p:spPr>
          <a:xfrm>
            <a:off x="2876932" y="5431216"/>
            <a:ext cx="0" cy="879528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D1E0B65-D394-460E-82A5-E16BAE00694F}"/>
              </a:ext>
            </a:extLst>
          </p:cNvPr>
          <p:cNvCxnSpPr>
            <a:cxnSpLocks/>
          </p:cNvCxnSpPr>
          <p:nvPr/>
        </p:nvCxnSpPr>
        <p:spPr>
          <a:xfrm>
            <a:off x="5896969" y="5431216"/>
            <a:ext cx="0" cy="1047871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215975A-E5AE-40E4-A132-CF11E875F61F}"/>
              </a:ext>
            </a:extLst>
          </p:cNvPr>
          <p:cNvCxnSpPr>
            <a:cxnSpLocks/>
          </p:cNvCxnSpPr>
          <p:nvPr/>
        </p:nvCxnSpPr>
        <p:spPr>
          <a:xfrm>
            <a:off x="2876932" y="6210361"/>
            <a:ext cx="3020037" cy="0"/>
          </a:xfrm>
          <a:prstGeom prst="straightConnector1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58FBADC6-9CB5-42C5-AF9C-C036455299AC}"/>
              </a:ext>
            </a:extLst>
          </p:cNvPr>
          <p:cNvSpPr txBox="1"/>
          <p:nvPr/>
        </p:nvSpPr>
        <p:spPr>
          <a:xfrm>
            <a:off x="3669667" y="5876949"/>
            <a:ext cx="2163274" cy="418576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>
                <a:solidFill>
                  <a:schemeClr val="tx1"/>
                </a:solidFill>
              </a:rPr>
              <a:t>120 </a:t>
            </a:r>
            <a:r>
              <a:rPr lang="en-US" sz="1600" dirty="0" err="1">
                <a:solidFill>
                  <a:schemeClr val="tx1"/>
                </a:solidFill>
              </a:rPr>
              <a:t>usec</a:t>
            </a:r>
            <a:r>
              <a:rPr lang="en-US" sz="1600" dirty="0">
                <a:solidFill>
                  <a:schemeClr val="tx1"/>
                </a:solidFill>
              </a:rPr>
              <a:t> OFF power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76C57BD-965B-43D1-81B8-2E8B652F02D4}"/>
              </a:ext>
            </a:extLst>
          </p:cNvPr>
          <p:cNvCxnSpPr>
            <a:cxnSpLocks/>
          </p:cNvCxnSpPr>
          <p:nvPr/>
        </p:nvCxnSpPr>
        <p:spPr>
          <a:xfrm>
            <a:off x="2458664" y="5464210"/>
            <a:ext cx="0" cy="846534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24B9D600-459D-4BFA-9864-88140DBA76ED}"/>
              </a:ext>
            </a:extLst>
          </p:cNvPr>
          <p:cNvCxnSpPr>
            <a:cxnSpLocks/>
          </p:cNvCxnSpPr>
          <p:nvPr/>
        </p:nvCxnSpPr>
        <p:spPr>
          <a:xfrm>
            <a:off x="2458664" y="6096920"/>
            <a:ext cx="418268" cy="0"/>
          </a:xfrm>
          <a:prstGeom prst="straightConnector1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0626564C-6B16-4664-A535-486D5E328692}"/>
              </a:ext>
            </a:extLst>
          </p:cNvPr>
          <p:cNvSpPr txBox="1"/>
          <p:nvPr/>
        </p:nvSpPr>
        <p:spPr>
          <a:xfrm>
            <a:off x="2369912" y="5660448"/>
            <a:ext cx="770083" cy="418576"/>
          </a:xfrm>
          <a:prstGeom prst="rect">
            <a:avLst/>
          </a:prstGeom>
          <a:noFill/>
          <a:ln>
            <a:noFill/>
          </a:ln>
        </p:spPr>
        <p:txBody>
          <a:bodyPr wrap="non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/>
              <a:t>10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usec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03DE492-1CA8-4EB7-BB71-FF0F1A7F26E5}"/>
              </a:ext>
            </a:extLst>
          </p:cNvPr>
          <p:cNvCxnSpPr>
            <a:cxnSpLocks/>
          </p:cNvCxnSpPr>
          <p:nvPr/>
        </p:nvCxnSpPr>
        <p:spPr>
          <a:xfrm>
            <a:off x="6723278" y="5431216"/>
            <a:ext cx="0" cy="879528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82CB32F0-5CBD-4F29-88B7-A75B7BF06990}"/>
              </a:ext>
            </a:extLst>
          </p:cNvPr>
          <p:cNvCxnSpPr>
            <a:cxnSpLocks/>
          </p:cNvCxnSpPr>
          <p:nvPr/>
        </p:nvCxnSpPr>
        <p:spPr>
          <a:xfrm>
            <a:off x="5888517" y="6096920"/>
            <a:ext cx="816312" cy="0"/>
          </a:xfrm>
          <a:prstGeom prst="straightConnector1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1472C600-87B1-437F-BC98-6CCED01C078F}"/>
              </a:ext>
            </a:extLst>
          </p:cNvPr>
          <p:cNvSpPr txBox="1"/>
          <p:nvPr/>
        </p:nvSpPr>
        <p:spPr>
          <a:xfrm>
            <a:off x="5851390" y="5685219"/>
            <a:ext cx="853439" cy="418576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/>
              <a:t>20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usec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9" name="TextBox 6">
            <a:extLst>
              <a:ext uri="{FF2B5EF4-FFF2-40B4-BE49-F238E27FC236}">
                <a16:creationId xmlns:a16="http://schemas.microsoft.com/office/drawing/2014/main" id="{F189371F-C2C8-4E77-9B83-1902B2208AA9}"/>
              </a:ext>
            </a:extLst>
          </p:cNvPr>
          <p:cNvSpPr txBox="1"/>
          <p:nvPr/>
        </p:nvSpPr>
        <p:spPr>
          <a:xfrm>
            <a:off x="5146884" y="4713366"/>
            <a:ext cx="1401666" cy="418576"/>
          </a:xfrm>
          <a:prstGeom prst="rect">
            <a:avLst/>
          </a:prstGeom>
          <a:noFill/>
          <a:ln>
            <a:noFill/>
          </a:ln>
        </p:spPr>
        <p:txBody>
          <a:bodyPr wrap="non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>
                <a:solidFill>
                  <a:schemeClr val="tx1"/>
                </a:solidFill>
              </a:rPr>
              <a:t>Slot boundary</a:t>
            </a:r>
          </a:p>
        </p:txBody>
      </p:sp>
    </p:spTree>
    <p:extLst>
      <p:ext uri="{BB962C8B-B14F-4D97-AF65-F5344CB8AC3E}">
        <p14:creationId xmlns:p14="http://schemas.microsoft.com/office/powerpoint/2010/main" val="22578150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</TotalTime>
  <Words>576</Words>
  <Application>Microsoft Office PowerPoint</Application>
  <PresentationFormat>Widescreen</PresentationFormat>
  <Paragraphs>119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DengXian</vt:lpstr>
      <vt:lpstr>宋体</vt:lpstr>
      <vt:lpstr>Arial</vt:lpstr>
      <vt:lpstr>Calibri</vt:lpstr>
      <vt:lpstr>Calibri Light</vt:lpstr>
      <vt:lpstr>Times New Roman</vt:lpstr>
      <vt:lpstr>Office Theme</vt:lpstr>
      <vt:lpstr>文档</vt:lpstr>
      <vt:lpstr>Transient timing clarifications for EN-DC mode</vt:lpstr>
      <vt:lpstr>Background</vt:lpstr>
      <vt:lpstr>Background---Switching time cases in EN-DC</vt:lpstr>
      <vt:lpstr>Way Forward for LTE/NR switching for inter-band EN-DC with SUL</vt:lpstr>
      <vt:lpstr>Way Forward for NR UL/SUL switching</vt:lpstr>
      <vt:lpstr>WF for Intra-band non-contiguous EN-DC in SUO mode Case 1 for DC_3_n3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Transient timing clarifications for EN-DC mode</dc:title>
  <dc:creator>Qualcomm User</dc:creator>
  <cp:lastModifiedBy>Qualcomm User_1</cp:lastModifiedBy>
  <cp:revision>82</cp:revision>
  <dcterms:created xsi:type="dcterms:W3CDTF">2018-08-20T15:45:06Z</dcterms:created>
  <dcterms:modified xsi:type="dcterms:W3CDTF">2018-08-24T06:20:00Z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(2)qXnQbyxluJDakI2EvDWSHJfoluWHYpQxRGIl5EaMuArPaeUHEASlY0Fau8uwVYNh06hS8fO4
0lxC5jx14BG1AomdTajjTFtQFdyR6P8pSUWxraz9P03j4QhgYmg0q+k2Jro5MJhsd88Qdo2T
1WcGTMmoq8QufL2zslnZnpL/F8qg2f2RtsMcRihCwC6C9Mx7M+NEoZznbZOL7UgrNlTphcrO
oDj95X9zSl7hAvKe29</vt:lpwstr>
  </property>
  <property fmtid="{D5CDD505-2E9C-101B-9397-08002B2CF9AE}" pid="3" name="_2015_ms_pID_7253431">
    <vt:lpwstr>RXUeADmC4SNizf3r4KAIORgJcsqT3TszMuZ4P46rJobpwD8bCBXpkR
SCY7t8bBj5GNTzqG4aG2eWe96R1gcwkXY8A7/PqFR17Qgov6ogPWF3m0YCJv79JpT5pulLbB
jklefVxxhdgiaJkkHpCNY8U99z2tPlSC4ofUCgWFHY0kQRz69rPeDIh3Ic3sZtOSu/8=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1534999551</vt:lpwstr>
  </property>
</Properties>
</file>