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9"/>
  </p:notesMasterIdLst>
  <p:sldIdLst>
    <p:sldId id="256" r:id="rId5"/>
    <p:sldId id="408" r:id="rId6"/>
    <p:sldId id="385" r:id="rId7"/>
    <p:sldId id="399" r:id="rId8"/>
    <p:sldId id="407" r:id="rId9"/>
    <p:sldId id="398" r:id="rId10"/>
    <p:sldId id="386" r:id="rId11"/>
    <p:sldId id="404" r:id="rId12"/>
    <p:sldId id="410" r:id="rId13"/>
    <p:sldId id="400" r:id="rId14"/>
    <p:sldId id="402" r:id="rId15"/>
    <p:sldId id="401" r:id="rId16"/>
    <p:sldId id="409" r:id="rId17"/>
    <p:sldId id="406" r:id="rId1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03" autoAdjust="0"/>
    <p:restoredTop sz="92634" autoAdjust="0"/>
  </p:normalViewPr>
  <p:slideViewPr>
    <p:cSldViewPr>
      <p:cViewPr>
        <p:scale>
          <a:sx n="90" d="100"/>
          <a:sy n="90" d="100"/>
        </p:scale>
        <p:origin x="-918" y="22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23.08.2018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endParaRPr lang="ru-RU"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extLst>
      <p:ext uri="{BB962C8B-B14F-4D97-AF65-F5344CB8AC3E}">
        <p14:creationId xmlns:p14="http://schemas.microsoft.com/office/powerpoint/2010/main" val="416794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8/23/2018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8/23/2018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8/23/2018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8/23/2018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8/23/2018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8/23/2018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8/23/2018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8/23/2018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8/23/2018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8/23/2018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8/23/2018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8/23/2018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wmf"/><Relationship Id="rId5" Type="http://schemas.openxmlformats.org/officeDocument/2006/relationships/oleObject" Target="../embeddings/oleObject2.bin"/><Relationship Id="rId4" Type="http://schemas.openxmlformats.org/officeDocument/2006/relationships/image" Target="../media/image1.wmf"/><Relationship Id="rId9"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smtClean="0"/>
              <a:t>Way </a:t>
            </a:r>
            <a:r>
              <a:rPr lang="en-GB" sz="4000" dirty="0"/>
              <a:t>forward on </a:t>
            </a:r>
            <a:r>
              <a:rPr lang="en-GB" sz="4000" dirty="0" smtClean="0"/>
              <a:t>NR UE CSI requirements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smtClean="0">
                <a:solidFill>
                  <a:srgbClr val="898989"/>
                </a:solidFill>
              </a:rPr>
              <a:t>Samsung</a:t>
            </a:r>
            <a:endParaRPr lang="en-US" altLang="en-US" sz="2800" dirty="0">
              <a:solidFill>
                <a:srgbClr val="898989"/>
              </a:solidFill>
            </a:endParaRPr>
          </a:p>
        </p:txBody>
      </p:sp>
      <p:sp>
        <p:nvSpPr>
          <p:cNvPr id="3076" name="TextBox 3"/>
          <p:cNvSpPr txBox="1">
            <a:spLocks noChangeArrowheads="1"/>
          </p:cNvSpPr>
          <p:nvPr/>
        </p:nvSpPr>
        <p:spPr bwMode="auto">
          <a:xfrm>
            <a:off x="296862" y="323850"/>
            <a:ext cx="85042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GB" sz="1800" b="1" dirty="0"/>
              <a:t>3GPP TSG-RAN WG4 Meeting </a:t>
            </a:r>
            <a:r>
              <a:rPr lang="en-GB" sz="1800" b="1"/>
              <a:t>RAN4#88                                               </a:t>
            </a:r>
            <a:r>
              <a:rPr lang="en-GB" sz="1800" b="1" smtClean="0"/>
              <a:t>                  R4-1811396</a:t>
            </a:r>
            <a:endParaRPr lang="en-US" sz="1800" dirty="0"/>
          </a:p>
          <a:p>
            <a:pPr>
              <a:buNone/>
            </a:pPr>
            <a:r>
              <a:rPr lang="en-GB" sz="1800" b="1" dirty="0" smtClean="0"/>
              <a:t>Gothenburg </a:t>
            </a:r>
            <a:r>
              <a:rPr lang="en-GB" sz="1800" b="1" dirty="0"/>
              <a:t>,Sweden, 20 -24 Aug, 2018</a:t>
            </a:r>
            <a:endParaRPr lang="en-US" sz="1800"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20472"/>
            <a:ext cx="8229600" cy="563562"/>
          </a:xfrm>
        </p:spPr>
        <p:txBody>
          <a:bodyPr/>
          <a:lstStyle/>
          <a:p>
            <a:r>
              <a:rPr lang="en-US" sz="2000" dirty="0" smtClean="0"/>
              <a:t>Initial Simulation assumption for Static CQI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a:p>
        </p:txBody>
      </p:sp>
      <p:graphicFrame>
        <p:nvGraphicFramePr>
          <p:cNvPr id="10" name="对象 9"/>
          <p:cNvGraphicFramePr>
            <a:graphicFrameLocks noChangeAspect="1"/>
          </p:cNvGraphicFramePr>
          <p:nvPr>
            <p:extLst>
              <p:ext uri="{D42A27DB-BD31-4B8C-83A1-F6EECF244321}">
                <p14:modId xmlns:p14="http://schemas.microsoft.com/office/powerpoint/2010/main" val="4153143821"/>
              </p:ext>
            </p:extLst>
          </p:nvPr>
        </p:nvGraphicFramePr>
        <p:xfrm>
          <a:off x="4264818" y="2819400"/>
          <a:ext cx="614363" cy="295804"/>
        </p:xfrm>
        <a:graphic>
          <a:graphicData uri="http://schemas.openxmlformats.org/presentationml/2006/ole">
            <mc:AlternateContent xmlns:mc="http://schemas.openxmlformats.org/markup-compatibility/2006">
              <mc:Choice xmlns:v="urn:schemas-microsoft-com:vml" Requires="v">
                <p:oleObj spid="_x0000_s1692" name="公式" r:id="rId3" imgW="939800" imgH="457200" progId="Equation.3">
                  <p:embed/>
                </p:oleObj>
              </mc:Choice>
              <mc:Fallback>
                <p:oleObj name="公式" r:id="rId3" imgW="939800" imgH="4572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4818" y="2819400"/>
                        <a:ext cx="614363" cy="295804"/>
                      </a:xfrm>
                      <a:prstGeom prst="rect">
                        <a:avLst/>
                      </a:prstGeom>
                      <a:noFill/>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718093280"/>
              </p:ext>
            </p:extLst>
          </p:nvPr>
        </p:nvGraphicFramePr>
        <p:xfrm>
          <a:off x="4224337" y="3276600"/>
          <a:ext cx="695325" cy="304800"/>
        </p:xfrm>
        <a:graphic>
          <a:graphicData uri="http://schemas.openxmlformats.org/presentationml/2006/ole">
            <mc:AlternateContent xmlns:mc="http://schemas.openxmlformats.org/markup-compatibility/2006">
              <mc:Choice xmlns:v="urn:schemas-microsoft-com:vml" Requires="v">
                <p:oleObj spid="_x0000_s1693" name="Equation" r:id="rId5" imgW="1206500" imgH="457200" progId="Equation.DSMT4">
                  <p:embed/>
                </p:oleObj>
              </mc:Choice>
              <mc:Fallback>
                <p:oleObj name="Equation" r:id="rId5" imgW="1206500" imgH="4572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4337" y="3276600"/>
                        <a:ext cx="695325"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5" name="对象 14"/>
          <p:cNvGraphicFramePr>
            <a:graphicFrameLocks noChangeAspect="1"/>
          </p:cNvGraphicFramePr>
          <p:nvPr>
            <p:extLst>
              <p:ext uri="{D42A27DB-BD31-4B8C-83A1-F6EECF244321}">
                <p14:modId xmlns:p14="http://schemas.microsoft.com/office/powerpoint/2010/main" val="339558945"/>
              </p:ext>
            </p:extLst>
          </p:nvPr>
        </p:nvGraphicFramePr>
        <p:xfrm>
          <a:off x="5943600" y="2819400"/>
          <a:ext cx="614363" cy="295275"/>
        </p:xfrm>
        <a:graphic>
          <a:graphicData uri="http://schemas.openxmlformats.org/presentationml/2006/ole">
            <mc:AlternateContent xmlns:mc="http://schemas.openxmlformats.org/markup-compatibility/2006">
              <mc:Choice xmlns:v="urn:schemas-microsoft-com:vml" Requires="v">
                <p:oleObj spid="_x0000_s1694" name="公式" r:id="rId7" imgW="939800" imgH="457200" progId="Equation.3">
                  <p:embed/>
                </p:oleObj>
              </mc:Choice>
              <mc:Fallback>
                <p:oleObj name="公式" r:id="rId7" imgW="939800" imgH="457200" progId="Equation.3">
                  <p:embed/>
                  <p:pic>
                    <p:nvPicPr>
                      <p:cNvPr id="0" name="对象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2819400"/>
                        <a:ext cx="614363"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936388171"/>
              </p:ext>
            </p:extLst>
          </p:nvPr>
        </p:nvGraphicFramePr>
        <p:xfrm>
          <a:off x="5943600" y="3276600"/>
          <a:ext cx="695325" cy="304800"/>
        </p:xfrm>
        <a:graphic>
          <a:graphicData uri="http://schemas.openxmlformats.org/presentationml/2006/ole">
            <mc:AlternateContent xmlns:mc="http://schemas.openxmlformats.org/markup-compatibility/2006">
              <mc:Choice xmlns:v="urn:schemas-microsoft-com:vml" Requires="v">
                <p:oleObj spid="_x0000_s1695" name="Equation" r:id="rId8" imgW="1206500" imgH="457200" progId="Equation.DSMT4">
                  <p:embed/>
                </p:oleObj>
              </mc:Choice>
              <mc:Fallback>
                <p:oleObj name="Equation" r:id="rId8" imgW="1206500" imgH="457200" progId="Equation.DSMT4">
                  <p:embed/>
                  <p:pic>
                    <p:nvPicPr>
                      <p:cNvPr id="0" name="对象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600" y="3276600"/>
                        <a:ext cx="6953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2880962349"/>
              </p:ext>
            </p:extLst>
          </p:nvPr>
        </p:nvGraphicFramePr>
        <p:xfrm>
          <a:off x="7467600" y="3276600"/>
          <a:ext cx="614363" cy="295275"/>
        </p:xfrm>
        <a:graphic>
          <a:graphicData uri="http://schemas.openxmlformats.org/presentationml/2006/ole">
            <mc:AlternateContent xmlns:mc="http://schemas.openxmlformats.org/markup-compatibility/2006">
              <mc:Choice xmlns:v="urn:schemas-microsoft-com:vml" Requires="v">
                <p:oleObj spid="_x0000_s1696" name="公式" r:id="rId9" imgW="939800" imgH="457200" progId="Equation.3">
                  <p:embed/>
                </p:oleObj>
              </mc:Choice>
              <mc:Fallback>
                <p:oleObj name="公式" r:id="rId9" imgW="939800" imgH="457200" progId="Equation.3">
                  <p:embed/>
                  <p:pic>
                    <p:nvPicPr>
                      <p:cNvPr id="0" name="对象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3276600"/>
                        <a:ext cx="614363"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849617728"/>
              </p:ext>
            </p:extLst>
          </p:nvPr>
        </p:nvGraphicFramePr>
        <p:xfrm>
          <a:off x="1295400" y="524402"/>
          <a:ext cx="7162800" cy="6333598"/>
        </p:xfrm>
        <a:graphic>
          <a:graphicData uri="http://schemas.openxmlformats.org/drawingml/2006/table">
            <a:tbl>
              <a:tblPr>
                <a:tableStyleId>{5C22544A-7EE6-4342-B048-85BDC9FD1C3A}</a:tableStyleId>
              </a:tblPr>
              <a:tblGrid>
                <a:gridCol w="1971659"/>
                <a:gridCol w="782327"/>
                <a:gridCol w="1598773"/>
                <a:gridCol w="1350996"/>
                <a:gridCol w="1459045"/>
              </a:tblGrid>
              <a:tr h="229344">
                <a:tc>
                  <a:txBody>
                    <a:bodyPr/>
                    <a:lstStyle/>
                    <a:p>
                      <a:pPr algn="l">
                        <a:spcAft>
                          <a:spcPts val="0"/>
                        </a:spcAft>
                      </a:pPr>
                      <a:r>
                        <a:rPr lang="en-GB" sz="1000" kern="100" dirty="0">
                          <a:effectLst/>
                        </a:rPr>
                        <a:t>Parameter</a:t>
                      </a:r>
                      <a:endParaRPr lang="en-US" sz="1000" kern="100" dirty="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Unit</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Static CQI test (FR1 FDD)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Static CQI test (FR1 TDD)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Static CQI test (FR2)</a:t>
                      </a:r>
                      <a:endParaRPr lang="en-US" sz="1000" kern="100">
                        <a:effectLst/>
                        <a:latin typeface="Calibri"/>
                        <a:ea typeface="宋体"/>
                        <a:cs typeface="Times New Roman"/>
                      </a:endParaRPr>
                    </a:p>
                  </a:txBody>
                  <a:tcPr marL="59034" marR="59034" marT="8199" marB="0" anchor="ctr"/>
                </a:tc>
              </a:tr>
              <a:tr h="123201">
                <a:tc gridSpan="5">
                  <a:txBody>
                    <a:bodyPr/>
                    <a:lstStyle/>
                    <a:p>
                      <a:pPr algn="l">
                        <a:spcAft>
                          <a:spcPts val="0"/>
                        </a:spcAft>
                      </a:pPr>
                      <a:r>
                        <a:rPr lang="en-GB" sz="1000" kern="100">
                          <a:effectLst/>
                        </a:rPr>
                        <a:t>System parameter</a:t>
                      </a:r>
                      <a:endParaRPr lang="en-US" sz="1000" kern="100">
                        <a:effectLst/>
                        <a:latin typeface="Calibri"/>
                        <a:ea typeface="宋体"/>
                        <a:cs typeface="Times New Roman"/>
                      </a:endParaRPr>
                    </a:p>
                  </a:txBody>
                  <a:tcPr marL="59034" marR="59034" marT="8199"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6546">
                <a:tc>
                  <a:txBody>
                    <a:bodyPr/>
                    <a:lstStyle/>
                    <a:p>
                      <a:pPr algn="l">
                        <a:spcAft>
                          <a:spcPts val="0"/>
                        </a:spcAft>
                      </a:pPr>
                      <a:r>
                        <a:rPr lang="en-GB" sz="1000" kern="100">
                          <a:effectLst/>
                        </a:rPr>
                        <a:t>Bandwidth/SCS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MHz/kHz</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dirty="0">
                          <a:effectLst/>
                        </a:rPr>
                        <a:t>10MHz /15kHz</a:t>
                      </a:r>
                      <a:endParaRPr lang="en-US" sz="1000" kern="100" dirty="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40MHz/30kHz</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100MHz/120kHz</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Transmission Scheme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1</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Duplex Mode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FDD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TDD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TDD</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DLUL configuration</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N.A</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dirty="0" smtClean="0">
                          <a:effectLst/>
                          <a:latin typeface="+mn-lt"/>
                          <a:ea typeface="+mn-ea"/>
                          <a:cs typeface="+mn-cs"/>
                        </a:rPr>
                        <a:t>7D1S2U</a:t>
                      </a:r>
                      <a:endParaRPr lang="en-US" sz="1000" kern="100" dirty="0">
                        <a:effectLst/>
                        <a:latin typeface="Calibri"/>
                        <a:ea typeface="宋体"/>
                        <a:cs typeface="Times New Roman"/>
                      </a:endParaRPr>
                    </a:p>
                  </a:txBody>
                  <a:tcPr marL="59034" marR="59034" marT="8199" marB="0" anchor="ctr"/>
                </a:tc>
                <a:tc>
                  <a:txBody>
                    <a:bodyPr/>
                    <a:lstStyle/>
                    <a:p>
                      <a:pPr algn="l">
                        <a:spcAft>
                          <a:spcPts val="0"/>
                        </a:spcAft>
                      </a:pPr>
                      <a:r>
                        <a:rPr lang="en-US" sz="1000" kern="100" dirty="0" smtClean="0">
                          <a:effectLst/>
                          <a:latin typeface="+mn-lt"/>
                          <a:ea typeface="+mn-ea"/>
                          <a:cs typeface="+mn-cs"/>
                        </a:rPr>
                        <a:t>DDDSU</a:t>
                      </a:r>
                      <a:endParaRPr lang="en-US" sz="1000" kern="100" dirty="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Propagation channel</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AWGN</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AWGN</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AWGN</a:t>
                      </a:r>
                      <a:endParaRPr lang="en-US" sz="1000" kern="100">
                        <a:effectLst/>
                        <a:latin typeface="Calibri"/>
                        <a:ea typeface="宋体"/>
                        <a:cs typeface="Times New Roman"/>
                      </a:endParaRPr>
                    </a:p>
                  </a:txBody>
                  <a:tcPr marL="59034" marR="59034" marT="8199" marB="0" anchor="ctr"/>
                </a:tc>
              </a:tr>
              <a:tr h="1138530">
                <a:tc>
                  <a:txBody>
                    <a:bodyPr/>
                    <a:lstStyle/>
                    <a:p>
                      <a:pPr algn="l">
                        <a:spcAft>
                          <a:spcPts val="0"/>
                        </a:spcAft>
                      </a:pPr>
                      <a:r>
                        <a:rPr lang="en-GB" sz="1000" kern="100">
                          <a:effectLst/>
                        </a:rPr>
                        <a:t>Correlation and antenna configuration</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ctr">
                        <a:spcAft>
                          <a:spcPts val="0"/>
                        </a:spcAft>
                      </a:pPr>
                      <a:r>
                        <a:rPr lang="en-US" sz="1000" kern="100" dirty="0" smtClean="0">
                          <a:effectLst/>
                        </a:rPr>
                        <a:t>2*2, 2*4 with static channel</a:t>
                      </a:r>
                      <a:r>
                        <a:rPr lang="en-US" sz="1000" kern="100" baseline="0" dirty="0" smtClean="0">
                          <a:effectLst/>
                        </a:rPr>
                        <a:t> in TS36.101 Annex B</a:t>
                      </a:r>
                      <a:endParaRPr lang="en-US" sz="1000" kern="100" dirty="0">
                        <a:effectLst/>
                      </a:endParaRPr>
                    </a:p>
                  </a:txBody>
                  <a:tcPr marL="59034" marR="59034" marT="8199"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kern="100" dirty="0" smtClean="0">
                          <a:effectLst/>
                        </a:rPr>
                        <a:t>2*2, 2*4 with static channel</a:t>
                      </a:r>
                      <a:r>
                        <a:rPr lang="en-US" sz="1000" kern="100" baseline="0" dirty="0" smtClean="0">
                          <a:effectLst/>
                        </a:rPr>
                        <a:t> in TS36.101 Annex B</a:t>
                      </a:r>
                      <a:endParaRPr lang="en-US" sz="1000" kern="100" dirty="0" smtClean="0">
                        <a:effectLst/>
                      </a:endParaRPr>
                    </a:p>
                  </a:txBody>
                  <a:tcPr marL="59034" marR="59034" marT="8199" marB="0" anchor="ctr"/>
                </a:tc>
                <a:tc>
                  <a:txBody>
                    <a:bodyPr/>
                    <a:lstStyle/>
                    <a:p>
                      <a:pPr algn="ctr">
                        <a:spcAft>
                          <a:spcPts val="0"/>
                        </a:spcAft>
                      </a:pPr>
                      <a:r>
                        <a:rPr lang="en-GB" sz="1000" kern="100" dirty="0">
                          <a:effectLst/>
                        </a:rPr>
                        <a:t>2Rx 2*2 with </a:t>
                      </a:r>
                      <a:r>
                        <a:rPr lang="en-GB" sz="1000" kern="100" dirty="0" smtClean="0">
                          <a:effectLst/>
                        </a:rPr>
                        <a:t>static channel in TS36.101 Annex</a:t>
                      </a:r>
                      <a:r>
                        <a:rPr lang="en-GB" sz="1000" kern="100" baseline="0" dirty="0" smtClean="0">
                          <a:effectLst/>
                        </a:rPr>
                        <a:t> B</a:t>
                      </a:r>
                      <a:endParaRPr lang="en-US" sz="1000" kern="100" dirty="0">
                        <a:effectLst/>
                        <a:latin typeface="Arial"/>
                        <a:ea typeface="宋体"/>
                        <a:cs typeface="Times New Roman"/>
                      </a:endParaRPr>
                    </a:p>
                  </a:txBody>
                  <a:tcPr marL="59034" marR="59034" marT="8199" marB="0" anchor="ctr"/>
                </a:tc>
              </a:tr>
              <a:tr h="123201">
                <a:tc gridSpan="5">
                  <a:txBody>
                    <a:bodyPr/>
                    <a:lstStyle/>
                    <a:p>
                      <a:pPr algn="l">
                        <a:spcAft>
                          <a:spcPts val="0"/>
                        </a:spcAft>
                      </a:pPr>
                      <a:r>
                        <a:rPr lang="en-GB" sz="1000" kern="100">
                          <a:effectLst/>
                        </a:rPr>
                        <a:t>CSI-RS resource setting (periodic)</a:t>
                      </a:r>
                      <a:endParaRPr lang="en-US" sz="1000" kern="100">
                        <a:effectLst/>
                        <a:latin typeface="Calibri"/>
                        <a:ea typeface="宋体"/>
                        <a:cs typeface="Times New Roman"/>
                      </a:endParaRPr>
                    </a:p>
                  </a:txBody>
                  <a:tcPr marL="59034" marR="59034" marT="8199"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9344">
                <a:tc>
                  <a:txBody>
                    <a:bodyPr/>
                    <a:lstStyle/>
                    <a:p>
                      <a:pPr algn="l">
                        <a:spcAft>
                          <a:spcPts val="0"/>
                        </a:spcAft>
                      </a:pPr>
                      <a:r>
                        <a:rPr lang="en-GB" sz="1000" kern="100">
                          <a:effectLst/>
                        </a:rPr>
                        <a:t>resourceConfigType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nchor="ctr"/>
                </a:tc>
              </a:tr>
              <a:tr h="238639">
                <a:tc>
                  <a:txBody>
                    <a:bodyPr/>
                    <a:lstStyle/>
                    <a:p>
                      <a:pPr algn="l">
                        <a:spcAft>
                          <a:spcPts val="0"/>
                        </a:spcAft>
                      </a:pPr>
                      <a:r>
                        <a:rPr lang="en-GB" sz="1000" kern="100" dirty="0">
                          <a:effectLst/>
                        </a:rPr>
                        <a:t>CSI-RS/CSI-IM periodicity and slot offset</a:t>
                      </a:r>
                      <a:endParaRPr lang="en-US" sz="1000" kern="100" dirty="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r>
              <a:tr h="238639">
                <a:tc>
                  <a:txBody>
                    <a:bodyPr/>
                    <a:lstStyle/>
                    <a:p>
                      <a:pPr algn="l">
                        <a:spcAft>
                          <a:spcPts val="0"/>
                        </a:spcAft>
                      </a:pPr>
                      <a:r>
                        <a:rPr lang="en-GB" sz="1000" kern="100">
                          <a:effectLst/>
                        </a:rPr>
                        <a:t>NZP CSI-RS ports</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2</a:t>
                      </a:r>
                      <a:endParaRPr lang="en-US" sz="1000" kern="100">
                        <a:effectLst/>
                      </a:endParaRPr>
                    </a:p>
                    <a:p>
                      <a:pPr algn="l">
                        <a:spcAft>
                          <a:spcPts val="0"/>
                        </a:spcAft>
                      </a:pPr>
                      <a:r>
                        <a:rPr lang="en-GB" sz="1000" kern="100">
                          <a:effectLst/>
                        </a:rPr>
                        <a:t>port {3000,3001}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2</a:t>
                      </a:r>
                      <a:endParaRPr lang="en-US" sz="1000" kern="100">
                        <a:effectLst/>
                      </a:endParaRPr>
                    </a:p>
                    <a:p>
                      <a:pPr algn="l">
                        <a:spcAft>
                          <a:spcPts val="0"/>
                        </a:spcAft>
                      </a:pPr>
                      <a:r>
                        <a:rPr lang="en-GB" sz="1000" kern="100">
                          <a:effectLst/>
                        </a:rPr>
                        <a:t>port {3000,3001}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2</a:t>
                      </a:r>
                      <a:endParaRPr lang="en-US" sz="1000" kern="100">
                        <a:effectLst/>
                      </a:endParaRPr>
                    </a:p>
                    <a:p>
                      <a:pPr algn="l">
                        <a:spcAft>
                          <a:spcPts val="0"/>
                        </a:spcAft>
                      </a:pPr>
                      <a:r>
                        <a:rPr lang="en-GB" sz="1000" kern="100">
                          <a:effectLst/>
                        </a:rPr>
                        <a:t>port {3000,3001}</a:t>
                      </a:r>
                      <a:endParaRPr lang="en-US" sz="1000" kern="100">
                        <a:effectLst/>
                        <a:latin typeface="Calibri"/>
                        <a:ea typeface="宋体"/>
                        <a:cs typeface="Times New Roman"/>
                      </a:endParaRPr>
                    </a:p>
                  </a:txBody>
                  <a:tcPr marL="59034" marR="59034" marT="8199" marB="0" anchor="ctr"/>
                </a:tc>
              </a:tr>
              <a:tr h="355095">
                <a:tc>
                  <a:txBody>
                    <a:bodyPr/>
                    <a:lstStyle/>
                    <a:p>
                      <a:pPr algn="l">
                        <a:spcAft>
                          <a:spcPts val="0"/>
                        </a:spcAft>
                      </a:pPr>
                      <a:r>
                        <a:rPr lang="en-GB" sz="1000" kern="100">
                          <a:effectLst/>
                        </a:rPr>
                        <a:t>NZP CSI-RS configuration</a:t>
                      </a:r>
                      <a:endParaRPr lang="en-US" sz="1000" kern="100">
                        <a:effectLst/>
                      </a:endParaRPr>
                    </a:p>
                    <a:p>
                      <a:pPr algn="l">
                        <a:spcAft>
                          <a:spcPts val="0"/>
                        </a:spcAft>
                      </a:pPr>
                      <a:r>
                        <a:rPr lang="en-GB" sz="1000" kern="100">
                          <a:effectLst/>
                        </a:rPr>
                        <a:t>CDM type/CSIRS resource mapping/CSI-RS-Density</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[FD-CDM2/density 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[FD-CDM2/density 1]</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[FD-CDM2/density 1]</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CSI-IM configuration</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US"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r>
              <a:tr h="123201">
                <a:tc gridSpan="5">
                  <a:txBody>
                    <a:bodyPr/>
                    <a:lstStyle/>
                    <a:p>
                      <a:pPr algn="l">
                        <a:spcAft>
                          <a:spcPts val="0"/>
                        </a:spcAft>
                      </a:pPr>
                      <a:r>
                        <a:rPr lang="en-GB" sz="1000" kern="100">
                          <a:effectLst/>
                        </a:rPr>
                        <a:t>CSI report setting (periodic)</a:t>
                      </a:r>
                      <a:endParaRPr lang="en-US" sz="1000" kern="100">
                        <a:effectLst/>
                        <a:latin typeface="Calibri"/>
                        <a:ea typeface="宋体"/>
                        <a:cs typeface="Times New Roman"/>
                      </a:endParaRPr>
                    </a:p>
                  </a:txBody>
                  <a:tcPr marL="59034" marR="59034" marT="8199"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9344">
                <a:tc>
                  <a:txBody>
                    <a:bodyPr/>
                    <a:lstStyle/>
                    <a:p>
                      <a:pPr algn="l">
                        <a:spcAft>
                          <a:spcPts val="0"/>
                        </a:spcAft>
                      </a:pPr>
                      <a:r>
                        <a:rPr lang="en-GB" sz="1000" kern="100">
                          <a:effectLst/>
                        </a:rPr>
                        <a:t>reportConfigType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tc>
                <a:tc>
                  <a:txBody>
                    <a:bodyPr/>
                    <a:lstStyle/>
                    <a:p>
                      <a:pPr algn="l">
                        <a:spcAft>
                          <a:spcPts val="0"/>
                        </a:spcAft>
                      </a:pPr>
                      <a:r>
                        <a:rPr lang="en-GB" sz="1000" kern="100">
                          <a:effectLst/>
                        </a:rPr>
                        <a:t>periodic</a:t>
                      </a:r>
                      <a:endParaRPr lang="en-US" sz="1000" kern="100">
                        <a:effectLst/>
                        <a:latin typeface="Calibri"/>
                        <a:ea typeface="宋体"/>
                        <a:cs typeface="Times New Roman"/>
                      </a:endParaRPr>
                    </a:p>
                  </a:txBody>
                  <a:tcPr marL="59034" marR="59034" marT="8199" marB="0"/>
                </a:tc>
              </a:tr>
              <a:tr h="236546">
                <a:tc>
                  <a:txBody>
                    <a:bodyPr/>
                    <a:lstStyle/>
                    <a:p>
                      <a:pPr algn="l">
                        <a:spcAft>
                          <a:spcPts val="0"/>
                        </a:spcAft>
                      </a:pPr>
                      <a:r>
                        <a:rPr lang="en-GB" sz="1000" kern="100">
                          <a:effectLst/>
                        </a:rPr>
                        <a:t>Reporting periodicity and   slot offset</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Codebook Restriction</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010000 (fixed rank2)</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010000 (fixed rank2)</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010000 (fixed rank2)</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Reporting granularity</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Wide-band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Wide-band</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Wide-band</a:t>
                      </a:r>
                      <a:endParaRPr lang="en-US" sz="1000" kern="100">
                        <a:effectLst/>
                        <a:latin typeface="Calibri"/>
                        <a:ea typeface="宋体"/>
                        <a:cs typeface="Times New Roman"/>
                      </a:endParaRPr>
                    </a:p>
                  </a:txBody>
                  <a:tcPr marL="59034" marR="59034" marT="8199" marB="0" anchor="ctr"/>
                </a:tc>
              </a:tr>
              <a:tr h="236546">
                <a:tc>
                  <a:txBody>
                    <a:bodyPr/>
                    <a:lstStyle/>
                    <a:p>
                      <a:pPr algn="l">
                        <a:spcAft>
                          <a:spcPts val="0"/>
                        </a:spcAft>
                      </a:pPr>
                      <a:r>
                        <a:rPr lang="en-GB" sz="1000" kern="100">
                          <a:effectLst/>
                        </a:rPr>
                        <a:t>Physical channel for reporting</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PUSCH</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PUSCH</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PUSCH</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PUCCH reporting format</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a:effectLst/>
                        </a:rPr>
                        <a:t>FFS</a:t>
                      </a:r>
                      <a:endParaRPr lang="en-US" sz="1000" kern="100">
                        <a:effectLst/>
                        <a:latin typeface="Calibri"/>
                        <a:ea typeface="宋体"/>
                        <a:cs typeface="Times New Roman"/>
                      </a:endParaRPr>
                    </a:p>
                  </a:txBody>
                  <a:tcPr marL="59034" marR="59034" marT="8199" marB="0" anchor="ctr"/>
                </a:tc>
              </a:tr>
              <a:tr h="229344">
                <a:tc>
                  <a:txBody>
                    <a:bodyPr/>
                    <a:lstStyle/>
                    <a:p>
                      <a:pPr algn="l">
                        <a:spcAft>
                          <a:spcPts val="0"/>
                        </a:spcAft>
                      </a:pPr>
                      <a:r>
                        <a:rPr lang="en-GB" sz="1000" kern="100">
                          <a:effectLst/>
                        </a:rPr>
                        <a:t>CQI table</a:t>
                      </a:r>
                      <a:endParaRPr lang="en-US" sz="1000" kern="100">
                        <a:effectLst/>
                        <a:latin typeface="Calibri"/>
                        <a:ea typeface="宋体"/>
                        <a:cs typeface="Times New Roman"/>
                      </a:endParaRPr>
                    </a:p>
                  </a:txBody>
                  <a:tcPr marL="59034" marR="59034" marT="8199" marB="0" anchor="ctr"/>
                </a:tc>
                <a:tc>
                  <a:txBody>
                    <a:bodyPr/>
                    <a:lstStyle/>
                    <a:p>
                      <a:endParaRPr lang="en-US" sz="1000" kern="100">
                        <a:effectLst/>
                        <a:latin typeface="Calibri"/>
                      </a:endParaRPr>
                    </a:p>
                  </a:txBody>
                  <a:tcPr marL="59034" marR="59034" marT="8199" marB="0" anchor="ctr"/>
                </a:tc>
                <a:tc>
                  <a:txBody>
                    <a:bodyPr/>
                    <a:lstStyle/>
                    <a:p>
                      <a:pPr algn="l">
                        <a:spcAft>
                          <a:spcPts val="0"/>
                        </a:spcAft>
                      </a:pPr>
                      <a:r>
                        <a:rPr lang="en-GB" sz="1000" kern="100">
                          <a:effectLst/>
                        </a:rPr>
                        <a:t>Table 2 with 256QAM</a:t>
                      </a:r>
                      <a:endParaRPr lang="en-US" sz="1000" kern="100">
                        <a:effectLst/>
                        <a:latin typeface="Calibri"/>
                        <a:ea typeface="宋体"/>
                        <a:cs typeface="Times New Roman"/>
                      </a:endParaRPr>
                    </a:p>
                  </a:txBody>
                  <a:tcPr marL="59034" marR="59034" marT="8199" marB="0" anchor="ctr"/>
                </a:tc>
                <a:tc>
                  <a:txBody>
                    <a:bodyPr/>
                    <a:lstStyle/>
                    <a:p>
                      <a:pPr algn="l">
                        <a:spcAft>
                          <a:spcPts val="0"/>
                        </a:spcAft>
                      </a:pPr>
                      <a:r>
                        <a:rPr lang="en-GB" sz="1000" kern="100" dirty="0">
                          <a:effectLst/>
                        </a:rPr>
                        <a:t>Table 2 with 256QAM</a:t>
                      </a:r>
                      <a:endParaRPr lang="en-US" sz="1000" kern="100" dirty="0">
                        <a:effectLst/>
                        <a:latin typeface="Calibri"/>
                        <a:ea typeface="宋体"/>
                        <a:cs typeface="Times New Roman"/>
                      </a:endParaRPr>
                    </a:p>
                  </a:txBody>
                  <a:tcPr marL="59034" marR="59034" marT="8199" marB="0" anchor="ctr"/>
                </a:tc>
                <a:tc>
                  <a:txBody>
                    <a:bodyPr/>
                    <a:lstStyle/>
                    <a:p>
                      <a:pPr algn="l">
                        <a:spcAft>
                          <a:spcPts val="0"/>
                        </a:spcAft>
                      </a:pPr>
                      <a:r>
                        <a:rPr lang="en-GB" sz="1000" kern="100" dirty="0">
                          <a:effectLst/>
                        </a:rPr>
                        <a:t>Table 1 without 256QAM</a:t>
                      </a:r>
                      <a:endParaRPr lang="en-US" sz="1000" kern="100" dirty="0">
                        <a:effectLst/>
                        <a:latin typeface="Calibri"/>
                        <a:ea typeface="宋体"/>
                        <a:cs typeface="Times New Roman"/>
                      </a:endParaRPr>
                    </a:p>
                  </a:txBody>
                  <a:tcPr marL="59034" marR="59034" marT="8199" marB="0" anchor="ctr"/>
                </a:tc>
              </a:tr>
            </a:tbl>
          </a:graphicData>
        </a:graphic>
      </p:graphicFrame>
    </p:spTree>
    <p:extLst>
      <p:ext uri="{BB962C8B-B14F-4D97-AF65-F5344CB8AC3E}">
        <p14:creationId xmlns:p14="http://schemas.microsoft.com/office/powerpoint/2010/main" val="5100007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20472"/>
            <a:ext cx="8229600" cy="563562"/>
          </a:xfrm>
        </p:spPr>
        <p:txBody>
          <a:bodyPr/>
          <a:lstStyle/>
          <a:p>
            <a:r>
              <a:rPr lang="en-US" sz="2000" dirty="0" smtClean="0"/>
              <a:t>Initial Simulation assumption for wideband fading CQI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11</a:t>
            </a:fld>
            <a:endParaRPr lang="en-US" altLang="zh-CN"/>
          </a:p>
        </p:txBody>
      </p:sp>
      <p:sp>
        <p:nvSpPr>
          <p:cNvPr id="1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表格 4"/>
          <p:cNvGraphicFramePr>
            <a:graphicFrameLocks noGrp="1"/>
          </p:cNvGraphicFramePr>
          <p:nvPr>
            <p:extLst>
              <p:ext uri="{D42A27DB-BD31-4B8C-83A1-F6EECF244321}">
                <p14:modId xmlns:p14="http://schemas.microsoft.com/office/powerpoint/2010/main" val="456351983"/>
              </p:ext>
            </p:extLst>
          </p:nvPr>
        </p:nvGraphicFramePr>
        <p:xfrm>
          <a:off x="1524000" y="533400"/>
          <a:ext cx="7162800" cy="6637824"/>
        </p:xfrm>
        <a:graphic>
          <a:graphicData uri="http://schemas.openxmlformats.org/drawingml/2006/table">
            <a:tbl>
              <a:tblPr>
                <a:tableStyleId>{5C22544A-7EE6-4342-B048-85BDC9FD1C3A}</a:tableStyleId>
              </a:tblPr>
              <a:tblGrid>
                <a:gridCol w="1970141"/>
                <a:gridCol w="783173"/>
                <a:gridCol w="1591637"/>
                <a:gridCol w="1358778"/>
                <a:gridCol w="1459071"/>
              </a:tblGrid>
              <a:tr h="280719">
                <a:tc>
                  <a:txBody>
                    <a:bodyPr/>
                    <a:lstStyle/>
                    <a:p>
                      <a:pPr algn="just">
                        <a:spcAft>
                          <a:spcPts val="0"/>
                        </a:spcAft>
                      </a:pPr>
                      <a:r>
                        <a:rPr lang="en-GB" sz="1000" kern="100" dirty="0">
                          <a:effectLst/>
                        </a:rPr>
                        <a:t>Parameter</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Unit</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Fading CQI test (FR1 FDD)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Fading CQI test (FR1 TDD)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Fading CQI test (FR2)</a:t>
                      </a:r>
                      <a:endParaRPr lang="en-US" sz="1000" kern="100">
                        <a:effectLst/>
                        <a:latin typeface="Calibri"/>
                        <a:ea typeface="宋体"/>
                        <a:cs typeface="Times New Roman"/>
                      </a:endParaRPr>
                    </a:p>
                  </a:txBody>
                  <a:tcPr marL="60858" marR="60858" marT="8453" marB="0" anchor="ctr"/>
                </a:tc>
              </a:tr>
              <a:tr h="144909">
                <a:tc gridSpan="5">
                  <a:txBody>
                    <a:bodyPr/>
                    <a:lstStyle/>
                    <a:p>
                      <a:pPr algn="just">
                        <a:spcAft>
                          <a:spcPts val="0"/>
                        </a:spcAft>
                      </a:pPr>
                      <a:r>
                        <a:rPr lang="en-GB" sz="1000" kern="100">
                          <a:effectLst/>
                        </a:rPr>
                        <a:t>System parameter</a:t>
                      </a:r>
                      <a:endParaRPr lang="en-US" sz="1000" kern="100">
                        <a:effectLst/>
                        <a:latin typeface="Calibri"/>
                        <a:ea typeface="宋体"/>
                        <a:cs typeface="Times New Roman"/>
                      </a:endParaRPr>
                    </a:p>
                  </a:txBody>
                  <a:tcPr marL="60858" marR="60858" marT="8453"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9119">
                <a:tc>
                  <a:txBody>
                    <a:bodyPr/>
                    <a:lstStyle/>
                    <a:p>
                      <a:pPr algn="just">
                        <a:spcAft>
                          <a:spcPts val="0"/>
                        </a:spcAft>
                      </a:pPr>
                      <a:r>
                        <a:rPr lang="en-GB" sz="1000" kern="100">
                          <a:effectLst/>
                        </a:rPr>
                        <a:t>Bandwidth/SCS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MHz/kHz</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10MHz /15kHz</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40MHz/30kHz</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100MHz/120kHz</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Transmission Scheme</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1</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Duplex Mode</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FDD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TDD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TDD</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DLUL configuration</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N.A</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dirty="0" smtClean="0">
                          <a:effectLst/>
                          <a:latin typeface="+mn-lt"/>
                          <a:ea typeface="+mn-ea"/>
                          <a:cs typeface="+mn-cs"/>
                        </a:rPr>
                        <a:t>7D1S2U</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US" sz="1000" kern="100" dirty="0" smtClean="0">
                          <a:effectLst/>
                          <a:latin typeface="+mn-lt"/>
                          <a:ea typeface="+mn-ea"/>
                          <a:cs typeface="+mn-cs"/>
                        </a:rPr>
                        <a:t>DDDSU</a:t>
                      </a:r>
                      <a:endParaRPr lang="en-US" sz="1000" kern="100" dirty="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Propagation channel</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TDL_A 30ns, 5Hz</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TDL_A 30ns, 10Hz</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60858" marR="60858" marT="8453" marB="0" anchor="ctr"/>
                </a:tc>
              </a:tr>
              <a:tr h="413727">
                <a:tc>
                  <a:txBody>
                    <a:bodyPr/>
                    <a:lstStyle/>
                    <a:p>
                      <a:pPr algn="just">
                        <a:spcAft>
                          <a:spcPts val="0"/>
                        </a:spcAft>
                      </a:pPr>
                      <a:r>
                        <a:rPr lang="en-GB" sz="1000" kern="100">
                          <a:effectLst/>
                        </a:rPr>
                        <a:t>Correlation and antenna configuration</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2Rx 2*2  </a:t>
                      </a:r>
                      <a:endParaRPr lang="en-US" sz="1000" kern="100" dirty="0">
                        <a:effectLst/>
                      </a:endParaRPr>
                    </a:p>
                    <a:p>
                      <a:pPr algn="just">
                        <a:spcAft>
                          <a:spcPts val="0"/>
                        </a:spcAft>
                      </a:pPr>
                      <a:r>
                        <a:rPr lang="en-GB" sz="1000" kern="100" dirty="0">
                          <a:effectLst/>
                        </a:rPr>
                        <a:t>4Rx: 2*4 </a:t>
                      </a:r>
                      <a:endParaRPr lang="en-US" sz="1000" kern="100" dirty="0">
                        <a:effectLst/>
                      </a:endParaRPr>
                    </a:p>
                    <a:p>
                      <a:pPr algn="just">
                        <a:spcAft>
                          <a:spcPts val="0"/>
                        </a:spcAft>
                      </a:pPr>
                      <a:r>
                        <a:rPr lang="en-GB" sz="1000" kern="100" dirty="0">
                          <a:effectLst/>
                        </a:rPr>
                        <a:t>[ULA  High</a:t>
                      </a:r>
                      <a:r>
                        <a:rPr lang="en-GB" sz="1000" kern="100" dirty="0" smtClean="0">
                          <a:effectLst/>
                        </a:rPr>
                        <a:t>] for 2Rx</a:t>
                      </a:r>
                    </a:p>
                    <a:p>
                      <a:pPr algn="just">
                        <a:spcAft>
                          <a:spcPts val="0"/>
                        </a:spcAft>
                      </a:pPr>
                      <a:r>
                        <a:rPr lang="en-GB" sz="1000" kern="100" dirty="0" smtClean="0">
                          <a:effectLst/>
                        </a:rPr>
                        <a:t>[XP High] for 4Rx</a:t>
                      </a:r>
                    </a:p>
                    <a:p>
                      <a:pPr algn="just">
                        <a:spcAft>
                          <a:spcPts val="0"/>
                        </a:spcAft>
                      </a:pP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rPr>
                        <a:t>2Rx 2*2  </a:t>
                      </a:r>
                      <a:endParaRPr lang="en-US" sz="1000" kern="100" dirty="0" smtClean="0">
                        <a:effectLst/>
                      </a:endParaRPr>
                    </a:p>
                    <a:p>
                      <a:pPr algn="just">
                        <a:spcAft>
                          <a:spcPts val="0"/>
                        </a:spcAft>
                      </a:pPr>
                      <a:r>
                        <a:rPr lang="en-GB" sz="1000" kern="100" dirty="0" smtClean="0">
                          <a:effectLst/>
                        </a:rPr>
                        <a:t>4Rx: 2*4 </a:t>
                      </a:r>
                      <a:endParaRPr lang="en-US" sz="1000" kern="100" dirty="0" smtClean="0">
                        <a:effectLst/>
                      </a:endParaRPr>
                    </a:p>
                    <a:p>
                      <a:pPr algn="just">
                        <a:spcAft>
                          <a:spcPts val="0"/>
                        </a:spcAft>
                      </a:pPr>
                      <a:r>
                        <a:rPr lang="en-GB" sz="1000" kern="100" dirty="0" smtClean="0">
                          <a:effectLst/>
                        </a:rPr>
                        <a:t>[ULA  High] for 2Rx</a:t>
                      </a:r>
                    </a:p>
                    <a:p>
                      <a:pPr algn="just">
                        <a:spcAft>
                          <a:spcPts val="0"/>
                        </a:spcAft>
                      </a:pPr>
                      <a:r>
                        <a:rPr lang="en-GB" sz="1000" kern="100" dirty="0" smtClean="0">
                          <a:effectLst/>
                        </a:rPr>
                        <a:t>[XP High ]for 4Rx</a:t>
                      </a:r>
                    </a:p>
                  </a:txBody>
                  <a:tcPr marL="60858" marR="60858" marT="8453" marB="0" anchor="ctr"/>
                </a:tc>
                <a:tc>
                  <a:txBody>
                    <a:bodyPr/>
                    <a:lstStyle/>
                    <a:p>
                      <a:pPr algn="just">
                        <a:spcAft>
                          <a:spcPts val="0"/>
                        </a:spcAft>
                      </a:pPr>
                      <a:r>
                        <a:rPr lang="en-GB" sz="1000" kern="100" dirty="0">
                          <a:effectLst/>
                        </a:rPr>
                        <a:t>2Rx 2*2 </a:t>
                      </a:r>
                      <a:endParaRPr lang="en-US" sz="1000" kern="100" dirty="0">
                        <a:effectLst/>
                      </a:endParaRPr>
                    </a:p>
                    <a:p>
                      <a:pPr algn="just">
                        <a:spcAft>
                          <a:spcPts val="0"/>
                        </a:spcAft>
                      </a:pPr>
                      <a:r>
                        <a:rPr lang="en-GB" sz="1000" kern="100" dirty="0" smtClean="0">
                          <a:effectLst/>
                          <a:latin typeface="+mn-lt"/>
                          <a:ea typeface="+mn-ea"/>
                          <a:cs typeface="+mn-cs"/>
                        </a:rPr>
                        <a:t>[ULA</a:t>
                      </a:r>
                      <a:r>
                        <a:rPr lang="en-GB" sz="1000" kern="100" baseline="0" dirty="0" smtClean="0">
                          <a:effectLst/>
                          <a:latin typeface="+mn-lt"/>
                          <a:ea typeface="+mn-ea"/>
                          <a:cs typeface="+mn-cs"/>
                        </a:rPr>
                        <a:t> High]</a:t>
                      </a:r>
                      <a:endParaRPr lang="en-US" sz="1000" kern="100" dirty="0">
                        <a:effectLst/>
                        <a:latin typeface="Calibri"/>
                        <a:ea typeface="宋体"/>
                        <a:cs typeface="Times New Roman"/>
                      </a:endParaRPr>
                    </a:p>
                  </a:txBody>
                  <a:tcPr marL="60858" marR="60858" marT="8453" marB="0" anchor="ctr"/>
                </a:tc>
              </a:tr>
              <a:tr h="144909">
                <a:tc gridSpan="5">
                  <a:txBody>
                    <a:bodyPr/>
                    <a:lstStyle/>
                    <a:p>
                      <a:pPr algn="just">
                        <a:spcAft>
                          <a:spcPts val="0"/>
                        </a:spcAft>
                      </a:pPr>
                      <a:r>
                        <a:rPr lang="en-GB" sz="1000" kern="100">
                          <a:effectLst/>
                        </a:rPr>
                        <a:t>CSI-RS resource setting (periodic)</a:t>
                      </a:r>
                      <a:endParaRPr lang="en-US" sz="1000" kern="100">
                        <a:effectLst/>
                        <a:latin typeface="Calibri"/>
                        <a:ea typeface="宋体"/>
                        <a:cs typeface="Times New Roman"/>
                      </a:endParaRPr>
                    </a:p>
                  </a:txBody>
                  <a:tcPr marL="60858" marR="60858" marT="8453"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0719">
                <a:tc>
                  <a:txBody>
                    <a:bodyPr/>
                    <a:lstStyle/>
                    <a:p>
                      <a:pPr algn="just">
                        <a:spcAft>
                          <a:spcPts val="0"/>
                        </a:spcAft>
                      </a:pPr>
                      <a:r>
                        <a:rPr lang="en-GB" sz="1000" kern="100">
                          <a:effectLst/>
                        </a:rPr>
                        <a:t>resourceConfigType</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Periodic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Periodic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Periodic </a:t>
                      </a:r>
                      <a:endParaRPr lang="en-US" sz="1000" kern="100">
                        <a:effectLst/>
                        <a:latin typeface="Calibri"/>
                        <a:ea typeface="宋体"/>
                        <a:cs typeface="Times New Roman"/>
                      </a:endParaRPr>
                    </a:p>
                  </a:txBody>
                  <a:tcPr marL="60858" marR="60858" marT="8453" marB="0" anchor="ctr"/>
                </a:tc>
              </a:tr>
              <a:tr h="289119">
                <a:tc>
                  <a:txBody>
                    <a:bodyPr/>
                    <a:lstStyle/>
                    <a:p>
                      <a:pPr algn="just">
                        <a:spcAft>
                          <a:spcPts val="0"/>
                        </a:spcAft>
                      </a:pPr>
                      <a:r>
                        <a:rPr lang="en-GB" sz="1000" kern="100">
                          <a:effectLst/>
                        </a:rPr>
                        <a:t>CSI-RS/CSI-IM periodicity and slot offset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9034" marR="59034" marT="8199" marB="0" anchor="ctr"/>
                </a:tc>
              </a:tr>
              <a:tr h="289119">
                <a:tc>
                  <a:txBody>
                    <a:bodyPr/>
                    <a:lstStyle/>
                    <a:p>
                      <a:pPr algn="just">
                        <a:spcAft>
                          <a:spcPts val="0"/>
                        </a:spcAft>
                      </a:pPr>
                      <a:r>
                        <a:rPr lang="en-GB" sz="1000" kern="100">
                          <a:effectLst/>
                        </a:rPr>
                        <a:t>NZP CSI-RS ports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2</a:t>
                      </a:r>
                      <a:endParaRPr lang="en-US" sz="1000" kern="100">
                        <a:effectLst/>
                      </a:endParaRPr>
                    </a:p>
                    <a:p>
                      <a:pPr algn="just">
                        <a:spcAft>
                          <a:spcPts val="0"/>
                        </a:spcAft>
                      </a:pPr>
                      <a:r>
                        <a:rPr lang="en-GB" sz="1000" kern="100">
                          <a:effectLst/>
                        </a:rPr>
                        <a:t>port {3000,3001}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2</a:t>
                      </a:r>
                      <a:endParaRPr lang="en-US" sz="1000" kern="100">
                        <a:effectLst/>
                      </a:endParaRPr>
                    </a:p>
                    <a:p>
                      <a:pPr algn="just">
                        <a:spcAft>
                          <a:spcPts val="0"/>
                        </a:spcAft>
                      </a:pPr>
                      <a:r>
                        <a:rPr lang="en-GB" sz="1000" kern="100">
                          <a:effectLst/>
                        </a:rPr>
                        <a:t>port {3000,3001}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2</a:t>
                      </a:r>
                      <a:endParaRPr lang="en-US" sz="1000" kern="100" dirty="0">
                        <a:effectLst/>
                      </a:endParaRPr>
                    </a:p>
                    <a:p>
                      <a:pPr algn="just">
                        <a:spcAft>
                          <a:spcPts val="0"/>
                        </a:spcAft>
                      </a:pPr>
                      <a:r>
                        <a:rPr lang="en-GB" sz="1000" kern="100" dirty="0">
                          <a:effectLst/>
                        </a:rPr>
                        <a:t>port {3000,3001}</a:t>
                      </a:r>
                      <a:endParaRPr lang="en-US" sz="1000" kern="100" dirty="0">
                        <a:effectLst/>
                        <a:latin typeface="Calibri"/>
                        <a:ea typeface="宋体"/>
                        <a:cs typeface="Times New Roman"/>
                      </a:endParaRPr>
                    </a:p>
                  </a:txBody>
                  <a:tcPr marL="60858" marR="60858" marT="8453" marB="0" anchor="ctr"/>
                </a:tc>
              </a:tr>
              <a:tr h="433328">
                <a:tc>
                  <a:txBody>
                    <a:bodyPr/>
                    <a:lstStyle/>
                    <a:p>
                      <a:pPr algn="just">
                        <a:spcAft>
                          <a:spcPts val="0"/>
                        </a:spcAft>
                      </a:pPr>
                      <a:r>
                        <a:rPr lang="en-GB" sz="1000" kern="100">
                          <a:effectLst/>
                        </a:rPr>
                        <a:t>NZP CSI-RS configuration</a:t>
                      </a:r>
                      <a:endParaRPr lang="en-US" sz="1000" kern="100">
                        <a:effectLst/>
                      </a:endParaRPr>
                    </a:p>
                    <a:p>
                      <a:pPr algn="just">
                        <a:spcAft>
                          <a:spcPts val="0"/>
                        </a:spcAft>
                      </a:pPr>
                      <a:r>
                        <a:rPr lang="en-GB" sz="1000" kern="100">
                          <a:effectLst/>
                        </a:rPr>
                        <a:t>CDM type/CSIRS resource mapping/CSI-RS-Density</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[FD-CDM2/density 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[FD-CDM2/density 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[FD-CDM2/density 1]</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CSI-IM configuration</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US" sz="1000" kern="100">
                          <a:effectLst/>
                        </a:rPr>
                        <a:t>FFS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r>
              <a:tr h="144909">
                <a:tc gridSpan="5">
                  <a:txBody>
                    <a:bodyPr/>
                    <a:lstStyle/>
                    <a:p>
                      <a:pPr algn="just">
                        <a:spcAft>
                          <a:spcPts val="0"/>
                        </a:spcAft>
                      </a:pPr>
                      <a:r>
                        <a:rPr lang="en-GB" sz="1000" kern="100">
                          <a:effectLst/>
                        </a:rPr>
                        <a:t>CSI report setting (periodic)</a:t>
                      </a:r>
                      <a:endParaRPr lang="en-US" sz="1000" kern="100">
                        <a:effectLst/>
                        <a:latin typeface="Calibri"/>
                        <a:ea typeface="宋体"/>
                        <a:cs typeface="Times New Roman"/>
                      </a:endParaRPr>
                    </a:p>
                  </a:txBody>
                  <a:tcPr marL="60858" marR="60858" marT="8453"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0719">
                <a:tc>
                  <a:txBody>
                    <a:bodyPr/>
                    <a:lstStyle/>
                    <a:p>
                      <a:pPr algn="just">
                        <a:spcAft>
                          <a:spcPts val="0"/>
                        </a:spcAft>
                      </a:pPr>
                      <a:r>
                        <a:rPr lang="en-GB" sz="1000" kern="100">
                          <a:effectLst/>
                        </a:rPr>
                        <a:t>reportConfigType</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periodic</a:t>
                      </a:r>
                      <a:endParaRPr lang="en-US" sz="1000" kern="100" dirty="0">
                        <a:effectLst/>
                        <a:latin typeface="Calibri"/>
                        <a:ea typeface="宋体"/>
                        <a:cs typeface="Times New Roman"/>
                      </a:endParaRPr>
                    </a:p>
                  </a:txBody>
                  <a:tcPr marL="60858" marR="60858" marT="8453" marB="0"/>
                </a:tc>
                <a:tc>
                  <a:txBody>
                    <a:bodyPr/>
                    <a:lstStyle/>
                    <a:p>
                      <a:pPr algn="just">
                        <a:spcAft>
                          <a:spcPts val="0"/>
                        </a:spcAft>
                      </a:pPr>
                      <a:r>
                        <a:rPr lang="en-GB" sz="1000" kern="100">
                          <a:effectLst/>
                        </a:rPr>
                        <a:t>periodic</a:t>
                      </a:r>
                      <a:endParaRPr lang="en-US" sz="1000" kern="100">
                        <a:effectLst/>
                        <a:latin typeface="Calibri"/>
                        <a:ea typeface="宋体"/>
                        <a:cs typeface="Times New Roman"/>
                      </a:endParaRPr>
                    </a:p>
                  </a:txBody>
                  <a:tcPr marL="60858" marR="60858" marT="8453" marB="0"/>
                </a:tc>
                <a:tc>
                  <a:txBody>
                    <a:bodyPr/>
                    <a:lstStyle/>
                    <a:p>
                      <a:pPr algn="just">
                        <a:spcAft>
                          <a:spcPts val="0"/>
                        </a:spcAft>
                      </a:pPr>
                      <a:r>
                        <a:rPr lang="en-GB" sz="1000" kern="100">
                          <a:effectLst/>
                        </a:rPr>
                        <a:t>periodic</a:t>
                      </a:r>
                      <a:endParaRPr lang="en-US" sz="1000" kern="100">
                        <a:effectLst/>
                        <a:latin typeface="Calibri"/>
                        <a:ea typeface="宋体"/>
                        <a:cs typeface="Times New Roman"/>
                      </a:endParaRPr>
                    </a:p>
                  </a:txBody>
                  <a:tcPr marL="60858" marR="60858" marT="8453" marB="0"/>
                </a:tc>
              </a:tr>
              <a:tr h="289119">
                <a:tc>
                  <a:txBody>
                    <a:bodyPr/>
                    <a:lstStyle/>
                    <a:p>
                      <a:pPr algn="just">
                        <a:spcAft>
                          <a:spcPts val="0"/>
                        </a:spcAft>
                      </a:pPr>
                      <a:r>
                        <a:rPr lang="en-GB" sz="1000" kern="100">
                          <a:effectLst/>
                        </a:rPr>
                        <a:t>Reporting periodicity and   slot offset</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Codebook Restriction</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000001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000001</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000001</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Reporting granularity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Wide-band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Wide-band</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Wide-band</a:t>
                      </a:r>
                      <a:endParaRPr lang="en-US" sz="1000" kern="100">
                        <a:effectLst/>
                        <a:latin typeface="Calibri"/>
                        <a:ea typeface="宋体"/>
                        <a:cs typeface="Times New Roman"/>
                      </a:endParaRPr>
                    </a:p>
                  </a:txBody>
                  <a:tcPr marL="60858" marR="60858" marT="8453" marB="0" anchor="ctr"/>
                </a:tc>
              </a:tr>
              <a:tr h="289119">
                <a:tc>
                  <a:txBody>
                    <a:bodyPr/>
                    <a:lstStyle/>
                    <a:p>
                      <a:pPr algn="just">
                        <a:spcAft>
                          <a:spcPts val="0"/>
                        </a:spcAft>
                      </a:pPr>
                      <a:r>
                        <a:rPr lang="en-GB" sz="1000" kern="100">
                          <a:effectLst/>
                        </a:rPr>
                        <a:t>Physical channel for reporting</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PUSCH</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PUSCH</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PUSCH</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PUCCH reporting format</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FFS</a:t>
                      </a:r>
                      <a:endParaRPr lang="en-US" sz="1000" kern="100">
                        <a:effectLst/>
                        <a:latin typeface="Calibri"/>
                        <a:ea typeface="宋体"/>
                        <a:cs typeface="Times New Roman"/>
                      </a:endParaRPr>
                    </a:p>
                  </a:txBody>
                  <a:tcPr marL="60858" marR="60858" marT="8453" marB="0" anchor="ctr"/>
                </a:tc>
              </a:tr>
              <a:tr h="280719">
                <a:tc>
                  <a:txBody>
                    <a:bodyPr/>
                    <a:lstStyle/>
                    <a:p>
                      <a:pPr algn="just">
                        <a:spcAft>
                          <a:spcPts val="0"/>
                        </a:spcAft>
                      </a:pPr>
                      <a:r>
                        <a:rPr lang="en-GB" sz="1000" kern="100">
                          <a:effectLst/>
                        </a:rPr>
                        <a:t>CQI table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 </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Table 2 with 256QAM</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a:effectLst/>
                        </a:rPr>
                        <a:t>Table 2 with 256QAM</a:t>
                      </a:r>
                      <a:endParaRPr lang="en-US" sz="1000" kern="100">
                        <a:effectLst/>
                        <a:latin typeface="Calibri"/>
                        <a:ea typeface="宋体"/>
                        <a:cs typeface="Times New Roman"/>
                      </a:endParaRPr>
                    </a:p>
                  </a:txBody>
                  <a:tcPr marL="60858" marR="60858" marT="8453" marB="0" anchor="ctr"/>
                </a:tc>
                <a:tc>
                  <a:txBody>
                    <a:bodyPr/>
                    <a:lstStyle/>
                    <a:p>
                      <a:pPr algn="just">
                        <a:spcAft>
                          <a:spcPts val="0"/>
                        </a:spcAft>
                      </a:pPr>
                      <a:r>
                        <a:rPr lang="en-GB" sz="1000" kern="100" dirty="0">
                          <a:effectLst/>
                        </a:rPr>
                        <a:t>Table 1 without 256QAM</a:t>
                      </a:r>
                      <a:endParaRPr lang="en-US" sz="1000" kern="100" dirty="0">
                        <a:effectLst/>
                        <a:latin typeface="Calibri"/>
                        <a:ea typeface="宋体"/>
                        <a:cs typeface="Times New Roman"/>
                      </a:endParaRPr>
                    </a:p>
                  </a:txBody>
                  <a:tcPr marL="60858" marR="60858" marT="8453" marB="0" anchor="ctr"/>
                </a:tc>
              </a:tr>
            </a:tbl>
          </a:graphicData>
        </a:graphic>
      </p:graphicFrame>
    </p:spTree>
    <p:extLst>
      <p:ext uri="{BB962C8B-B14F-4D97-AF65-F5344CB8AC3E}">
        <p14:creationId xmlns:p14="http://schemas.microsoft.com/office/powerpoint/2010/main" val="9026763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0"/>
            <a:ext cx="8229600" cy="457200"/>
          </a:xfrm>
        </p:spPr>
        <p:txBody>
          <a:bodyPr/>
          <a:lstStyle/>
          <a:p>
            <a:r>
              <a:rPr lang="en-US" sz="2000" dirty="0" smtClean="0"/>
              <a:t>Initial Simulation assumption for Wideband PMI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12</a:t>
            </a:fld>
            <a:endParaRPr lang="en-US" altLang="zh-CN"/>
          </a:p>
        </p:txBody>
      </p:sp>
      <p:graphicFrame>
        <p:nvGraphicFramePr>
          <p:cNvPr id="5" name="表格 4"/>
          <p:cNvGraphicFramePr>
            <a:graphicFrameLocks noGrp="1"/>
          </p:cNvGraphicFramePr>
          <p:nvPr>
            <p:extLst>
              <p:ext uri="{D42A27DB-BD31-4B8C-83A1-F6EECF244321}">
                <p14:modId xmlns:p14="http://schemas.microsoft.com/office/powerpoint/2010/main" val="4112736643"/>
              </p:ext>
            </p:extLst>
          </p:nvPr>
        </p:nvGraphicFramePr>
        <p:xfrm>
          <a:off x="762000" y="533400"/>
          <a:ext cx="7848600" cy="6395569"/>
        </p:xfrm>
        <a:graphic>
          <a:graphicData uri="http://schemas.openxmlformats.org/drawingml/2006/table">
            <a:tbl>
              <a:tblPr>
                <a:tableStyleId>{5C22544A-7EE6-4342-B048-85BDC9FD1C3A}</a:tableStyleId>
              </a:tblPr>
              <a:tblGrid>
                <a:gridCol w="2191372"/>
                <a:gridCol w="836014"/>
                <a:gridCol w="1764595"/>
                <a:gridCol w="1445975"/>
                <a:gridCol w="1610644"/>
              </a:tblGrid>
              <a:tr h="219534">
                <a:tc>
                  <a:txBody>
                    <a:bodyPr/>
                    <a:lstStyle/>
                    <a:p>
                      <a:pPr algn="ctr">
                        <a:spcAft>
                          <a:spcPts val="0"/>
                        </a:spcAft>
                      </a:pPr>
                      <a:r>
                        <a:rPr lang="en-GB" sz="1000" kern="100" dirty="0">
                          <a:effectLst/>
                        </a:rPr>
                        <a:t>Parameter</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Unit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Test 1 (FR1 FDD)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Test 2 (FR1 TDD)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Test 3 (FR2)</a:t>
                      </a:r>
                      <a:endParaRPr lang="en-US" sz="1000" kern="100">
                        <a:effectLst/>
                        <a:latin typeface="Arial"/>
                        <a:ea typeface="宋体"/>
                        <a:cs typeface="Times New Roman"/>
                      </a:endParaRPr>
                    </a:p>
                  </a:txBody>
                  <a:tcPr marL="50859" marR="50859" marT="7064" marB="0" anchor="ctr"/>
                </a:tc>
              </a:tr>
              <a:tr h="118966">
                <a:tc gridSpan="5">
                  <a:txBody>
                    <a:bodyPr/>
                    <a:lstStyle/>
                    <a:p>
                      <a:pPr algn="ctr">
                        <a:spcAft>
                          <a:spcPts val="0"/>
                        </a:spcAft>
                      </a:pPr>
                      <a:r>
                        <a:rPr lang="en-GB" sz="1000" kern="100">
                          <a:effectLst/>
                        </a:rPr>
                        <a:t>System parameter</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6928">
                <a:tc>
                  <a:txBody>
                    <a:bodyPr/>
                    <a:lstStyle/>
                    <a:p>
                      <a:pPr algn="ctr">
                        <a:spcAft>
                          <a:spcPts val="0"/>
                        </a:spcAft>
                      </a:pPr>
                      <a:r>
                        <a:rPr lang="en-GB" sz="1000" kern="100">
                          <a:effectLst/>
                        </a:rPr>
                        <a:t>Bandwidth/SCS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MHz/kHz</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10MHz /15kHz</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40MHz/30kHz</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100MHz/120kHz</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Transmission Scheme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Duplex Mode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FDD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TDD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TDD</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DLUL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N.A</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7D1S2U</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DDDSU</a:t>
                      </a:r>
                      <a:endParaRPr lang="en-US" sz="1000" kern="100" dirty="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Propagation channel</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TDL_A 30ns, 5Hz</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TDL_A 30ns, 10Hz</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339836">
                <a:tc>
                  <a:txBody>
                    <a:bodyPr/>
                    <a:lstStyle/>
                    <a:p>
                      <a:pPr algn="ctr">
                        <a:spcAft>
                          <a:spcPts val="0"/>
                        </a:spcAft>
                      </a:pPr>
                      <a:r>
                        <a:rPr lang="en-GB" sz="1000" kern="100">
                          <a:effectLst/>
                        </a:rPr>
                        <a:t>Correlation and antenna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8*2</a:t>
                      </a:r>
                      <a:endParaRPr lang="en-US" sz="1000" kern="100">
                        <a:effectLst/>
                      </a:endParaRPr>
                    </a:p>
                    <a:p>
                      <a:pPr algn="ctr">
                        <a:spcAft>
                          <a:spcPts val="0"/>
                        </a:spcAft>
                      </a:pPr>
                      <a:r>
                        <a:rPr lang="en-GB" sz="1000" kern="100">
                          <a:effectLst/>
                        </a:rPr>
                        <a:t>8*4</a:t>
                      </a:r>
                      <a:endParaRPr lang="en-US" sz="1000" kern="100">
                        <a:effectLst/>
                      </a:endParaRPr>
                    </a:p>
                    <a:p>
                      <a:pPr algn="ctr">
                        <a:spcAft>
                          <a:spcPts val="0"/>
                        </a:spcAft>
                      </a:pPr>
                      <a:r>
                        <a:rPr lang="en-GB" sz="1000" kern="100">
                          <a:effectLst/>
                        </a:rPr>
                        <a:t>[XP spatially High]</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8*2</a:t>
                      </a:r>
                      <a:endParaRPr lang="en-US" sz="1000" kern="100">
                        <a:effectLst/>
                      </a:endParaRPr>
                    </a:p>
                    <a:p>
                      <a:pPr algn="ctr">
                        <a:spcAft>
                          <a:spcPts val="0"/>
                        </a:spcAft>
                      </a:pPr>
                      <a:r>
                        <a:rPr lang="en-GB" sz="1000" kern="100">
                          <a:effectLst/>
                        </a:rPr>
                        <a:t>8*4</a:t>
                      </a:r>
                      <a:endParaRPr lang="en-US" sz="1000" kern="100">
                        <a:effectLst/>
                      </a:endParaRPr>
                    </a:p>
                    <a:p>
                      <a:pPr algn="ctr">
                        <a:spcAft>
                          <a:spcPts val="0"/>
                        </a:spcAft>
                      </a:pPr>
                      <a:r>
                        <a:rPr lang="en-GB" sz="1000" kern="100">
                          <a:effectLst/>
                        </a:rPr>
                        <a:t>[XP spatially High]</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a:effectLst/>
                        </a:rPr>
                        <a:t>2*2</a:t>
                      </a:r>
                      <a:endParaRPr lang="en-US" sz="1000" kern="100" dirty="0">
                        <a:effectLst/>
                      </a:endParaRPr>
                    </a:p>
                    <a:p>
                      <a:pPr algn="ctr">
                        <a:spcAft>
                          <a:spcPts val="0"/>
                        </a:spcAft>
                      </a:pPr>
                      <a:r>
                        <a:rPr lang="en-GB" sz="1000" kern="100" dirty="0" smtClean="0">
                          <a:effectLst/>
                          <a:latin typeface="+mn-lt"/>
                          <a:ea typeface="+mn-ea"/>
                          <a:cs typeface="+mn-cs"/>
                        </a:rPr>
                        <a:t>[ULA</a:t>
                      </a:r>
                      <a:r>
                        <a:rPr lang="en-GB" sz="1000" kern="100" baseline="0" dirty="0" smtClean="0">
                          <a:effectLst/>
                          <a:latin typeface="+mn-lt"/>
                          <a:ea typeface="+mn-ea"/>
                          <a:cs typeface="+mn-cs"/>
                        </a:rPr>
                        <a:t> Low]</a:t>
                      </a:r>
                      <a:endParaRPr lang="en-US" sz="1000" kern="100" dirty="0">
                        <a:effectLst/>
                        <a:latin typeface="Arial"/>
                        <a:ea typeface="宋体"/>
                        <a:cs typeface="Times New Roman"/>
                      </a:endParaRPr>
                    </a:p>
                  </a:txBody>
                  <a:tcPr marL="50859" marR="50859" marT="7064" marB="0" anchor="ctr"/>
                </a:tc>
              </a:tr>
              <a:tr h="118966">
                <a:tc gridSpan="5">
                  <a:txBody>
                    <a:bodyPr/>
                    <a:lstStyle/>
                    <a:p>
                      <a:pPr algn="ctr">
                        <a:spcAft>
                          <a:spcPts val="0"/>
                        </a:spcAft>
                      </a:pPr>
                      <a:r>
                        <a:rPr lang="en-GB" sz="1000" kern="100">
                          <a:effectLst/>
                        </a:rPr>
                        <a:t>CSI-RS resource setting (aperiodic)</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9534">
                <a:tc>
                  <a:txBody>
                    <a:bodyPr/>
                    <a:lstStyle/>
                    <a:p>
                      <a:pPr algn="ctr">
                        <a:spcAft>
                          <a:spcPts val="0"/>
                        </a:spcAft>
                      </a:pPr>
                      <a:r>
                        <a:rPr lang="en-GB" sz="1000" kern="100">
                          <a:effectLst/>
                        </a:rPr>
                        <a:t>resourceConfigType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r>
              <a:tr h="229401">
                <a:tc>
                  <a:txBody>
                    <a:bodyPr/>
                    <a:lstStyle/>
                    <a:p>
                      <a:pPr algn="ctr">
                        <a:spcAft>
                          <a:spcPts val="0"/>
                        </a:spcAft>
                      </a:pPr>
                      <a:r>
                        <a:rPr lang="en-GB" sz="1000" kern="100">
                          <a:effectLst/>
                        </a:rPr>
                        <a:t>CSI-RS/CSI-IM periodicity and slot offset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just">
                        <a:spcAft>
                          <a:spcPts val="0"/>
                        </a:spcAft>
                      </a:pPr>
                      <a:r>
                        <a:rPr lang="en-GB" sz="1000" kern="100" smtClean="0">
                          <a:effectLst/>
                          <a:latin typeface="+mn-lt"/>
                          <a:ea typeface="+mn-ea"/>
                          <a:cs typeface="+mn-cs"/>
                        </a:rPr>
                        <a:t>5slot</a:t>
                      </a:r>
                      <a:r>
                        <a:rPr lang="en-GB" sz="1000" kern="100" baseline="0" smtClean="0">
                          <a:effectLst/>
                          <a:latin typeface="+mn-lt"/>
                          <a:ea typeface="+mn-ea"/>
                          <a:cs typeface="+mn-cs"/>
                        </a:rPr>
                        <a:t> 1 slot offset</a:t>
                      </a:r>
                      <a:endParaRPr lang="en-US" sz="1000" kern="100" dirty="0">
                        <a:effectLst/>
                        <a:latin typeface="Calibri"/>
                        <a:ea typeface="宋体"/>
                        <a:cs typeface="Times New Roman"/>
                      </a:endParaRPr>
                    </a:p>
                  </a:txBody>
                  <a:tcPr marL="50859" marR="50859" marT="7064" marB="0" anchor="ctr"/>
                </a:tc>
                <a:tc>
                  <a:txBody>
                    <a:bodyPr/>
                    <a:lstStyle/>
                    <a:p>
                      <a:pPr algn="just">
                        <a:spcAft>
                          <a:spcPts val="0"/>
                        </a:spcAft>
                      </a:pPr>
                      <a:r>
                        <a:rPr lang="en-GB" sz="1000" kern="100" smtClean="0">
                          <a:effectLst/>
                          <a:latin typeface="+mn-lt"/>
                          <a:ea typeface="+mn-ea"/>
                          <a:cs typeface="+mn-cs"/>
                        </a:rPr>
                        <a:t>5slot</a:t>
                      </a:r>
                      <a:r>
                        <a:rPr lang="en-GB" sz="1000" kern="100" baseline="0" smtClean="0">
                          <a:effectLst/>
                          <a:latin typeface="+mn-lt"/>
                          <a:ea typeface="+mn-ea"/>
                          <a:cs typeface="+mn-cs"/>
                        </a:rPr>
                        <a:t> 1 slot offset</a:t>
                      </a:r>
                      <a:endParaRPr lang="en-US" sz="1000" kern="100" dirty="0">
                        <a:effectLst/>
                        <a:latin typeface="Calibri"/>
                        <a:ea typeface="宋体"/>
                        <a:cs typeface="Times New Roman"/>
                      </a:endParaRPr>
                    </a:p>
                  </a:txBody>
                  <a:tcPr marL="50859" marR="50859" marT="7064" marB="0" anchor="ctr"/>
                </a:tc>
                <a:tc>
                  <a:txBody>
                    <a:bodyPr/>
                    <a:lstStyle/>
                    <a:p>
                      <a:pPr algn="just">
                        <a:spcAft>
                          <a:spcPts val="0"/>
                        </a:spcAft>
                      </a:pPr>
                      <a:r>
                        <a:rPr lang="en-GB" sz="1000" kern="100" dirty="0" smtClean="0">
                          <a:effectLst/>
                          <a:latin typeface="+mn-lt"/>
                          <a:ea typeface="+mn-ea"/>
                          <a:cs typeface="+mn-cs"/>
                        </a:rPr>
                        <a:t>5slot</a:t>
                      </a:r>
                      <a:r>
                        <a:rPr lang="en-GB" sz="1000" kern="100" baseline="0" dirty="0" smtClean="0">
                          <a:effectLst/>
                          <a:latin typeface="+mn-lt"/>
                          <a:ea typeface="+mn-ea"/>
                          <a:cs typeface="+mn-cs"/>
                        </a:rPr>
                        <a:t> 1 slot offset</a:t>
                      </a:r>
                      <a:endParaRPr lang="en-US" sz="1000" kern="100" dirty="0">
                        <a:effectLst/>
                        <a:latin typeface="Calibri"/>
                        <a:ea typeface="宋体"/>
                        <a:cs typeface="Times New Roman"/>
                      </a:endParaRPr>
                    </a:p>
                  </a:txBody>
                  <a:tcPr marL="50859" marR="50859" marT="7064" marB="0" anchor="ctr"/>
                </a:tc>
              </a:tr>
              <a:tr h="229401">
                <a:tc>
                  <a:txBody>
                    <a:bodyPr/>
                    <a:lstStyle/>
                    <a:p>
                      <a:pPr algn="ctr">
                        <a:spcAft>
                          <a:spcPts val="0"/>
                        </a:spcAft>
                      </a:pPr>
                      <a:r>
                        <a:rPr lang="en-GB" sz="1000" kern="100">
                          <a:effectLst/>
                        </a:rPr>
                        <a:t>NZP CSI-RS ports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8</a:t>
                      </a:r>
                      <a:endParaRPr lang="en-US" sz="1000" kern="100">
                        <a:effectLst/>
                      </a:endParaRPr>
                    </a:p>
                    <a:p>
                      <a:pPr algn="ctr">
                        <a:spcAft>
                          <a:spcPts val="0"/>
                        </a:spcAft>
                      </a:pPr>
                      <a:r>
                        <a:rPr lang="en-GB" sz="1000" kern="100">
                          <a:effectLst/>
                        </a:rPr>
                        <a:t>port {3000…3007}</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8</a:t>
                      </a:r>
                      <a:endParaRPr lang="en-US" sz="1000" kern="100">
                        <a:effectLst/>
                      </a:endParaRPr>
                    </a:p>
                    <a:p>
                      <a:pPr algn="ctr">
                        <a:spcAft>
                          <a:spcPts val="0"/>
                        </a:spcAft>
                      </a:pPr>
                      <a:r>
                        <a:rPr lang="en-GB" sz="1000" kern="100">
                          <a:effectLst/>
                        </a:rPr>
                        <a:t>port {3000…30007}</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2</a:t>
                      </a:r>
                      <a:endParaRPr lang="en-US" sz="1000" kern="100">
                        <a:effectLst/>
                      </a:endParaRPr>
                    </a:p>
                    <a:p>
                      <a:pPr algn="ctr">
                        <a:spcAft>
                          <a:spcPts val="0"/>
                        </a:spcAft>
                      </a:pPr>
                      <a:r>
                        <a:rPr lang="en-GB" sz="1000" kern="100">
                          <a:effectLst/>
                        </a:rPr>
                        <a:t>port {3000,3001}</a:t>
                      </a:r>
                      <a:endParaRPr lang="en-US" sz="1000" kern="100">
                        <a:effectLst/>
                        <a:latin typeface="Arial"/>
                        <a:ea typeface="宋体"/>
                        <a:cs typeface="Times New Roman"/>
                      </a:endParaRPr>
                    </a:p>
                  </a:txBody>
                  <a:tcPr marL="50859" marR="50859" marT="7064" marB="0" anchor="ctr"/>
                </a:tc>
              </a:tr>
              <a:tr h="340677">
                <a:tc>
                  <a:txBody>
                    <a:bodyPr/>
                    <a:lstStyle/>
                    <a:p>
                      <a:pPr algn="ctr">
                        <a:spcAft>
                          <a:spcPts val="0"/>
                        </a:spcAft>
                      </a:pPr>
                      <a:r>
                        <a:rPr lang="en-GB" sz="1000" kern="100">
                          <a:effectLst/>
                        </a:rPr>
                        <a:t>NZP CSI-RS configuration</a:t>
                      </a:r>
                      <a:endParaRPr lang="en-US" sz="1000" kern="100">
                        <a:effectLst/>
                      </a:endParaRPr>
                    </a:p>
                    <a:p>
                      <a:pPr algn="ctr">
                        <a:spcAft>
                          <a:spcPts val="0"/>
                        </a:spcAft>
                      </a:pPr>
                      <a:r>
                        <a:rPr lang="en-GB" sz="1000" kern="100">
                          <a:effectLst/>
                        </a:rPr>
                        <a:t>CDM type/CSIRS resource mapping/CSI-RS-Density</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[CDM4,density 1 (row 9)]</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[CDM4,density 1 (row 9)]</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[FD-CDM2/density 1]</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CSI-IM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118966">
                <a:tc gridSpan="5">
                  <a:txBody>
                    <a:bodyPr/>
                    <a:lstStyle/>
                    <a:p>
                      <a:pPr algn="ctr">
                        <a:spcAft>
                          <a:spcPts val="0"/>
                        </a:spcAft>
                      </a:pPr>
                      <a:r>
                        <a:rPr lang="en-GB" sz="1000" kern="100">
                          <a:effectLst/>
                        </a:rPr>
                        <a:t>CSI report setting (aperiodic)</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9534">
                <a:tc>
                  <a:txBody>
                    <a:bodyPr/>
                    <a:lstStyle/>
                    <a:p>
                      <a:pPr algn="ctr">
                        <a:spcAft>
                          <a:spcPts val="0"/>
                        </a:spcAft>
                      </a:pPr>
                      <a:r>
                        <a:rPr lang="en-GB" sz="1000" kern="100">
                          <a:effectLst/>
                        </a:rPr>
                        <a:t>reportConfigType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aperiodic</a:t>
                      </a:r>
                      <a:endParaRPr lang="en-US" sz="1000" kern="100">
                        <a:effectLst/>
                        <a:latin typeface="Arial"/>
                        <a:ea typeface="宋体"/>
                        <a:cs typeface="Times New Roman"/>
                      </a:endParaRPr>
                    </a:p>
                  </a:txBody>
                  <a:tcPr marL="50859" marR="50859" marT="7064" marB="0"/>
                </a:tc>
                <a:tc>
                  <a:txBody>
                    <a:bodyPr/>
                    <a:lstStyle/>
                    <a:p>
                      <a:pPr algn="ctr">
                        <a:spcAft>
                          <a:spcPts val="0"/>
                        </a:spcAft>
                      </a:pPr>
                      <a:r>
                        <a:rPr lang="en-GB" sz="1000" kern="100">
                          <a:effectLst/>
                        </a:rPr>
                        <a:t>aperiodic</a:t>
                      </a:r>
                      <a:endParaRPr lang="en-US" sz="1000" kern="100">
                        <a:effectLst/>
                        <a:latin typeface="Arial"/>
                        <a:ea typeface="宋体"/>
                        <a:cs typeface="Times New Roman"/>
                      </a:endParaRPr>
                    </a:p>
                  </a:txBody>
                  <a:tcPr marL="50859" marR="50859" marT="7064" marB="0"/>
                </a:tc>
                <a:tc>
                  <a:txBody>
                    <a:bodyPr/>
                    <a:lstStyle/>
                    <a:p>
                      <a:pPr algn="ctr">
                        <a:spcAft>
                          <a:spcPts val="0"/>
                        </a:spcAft>
                      </a:pPr>
                      <a:r>
                        <a:rPr lang="en-GB" sz="1000" kern="100">
                          <a:effectLst/>
                        </a:rPr>
                        <a:t>aperiodic</a:t>
                      </a:r>
                      <a:endParaRPr lang="en-US" sz="1000" kern="100">
                        <a:effectLst/>
                        <a:latin typeface="Arial"/>
                        <a:ea typeface="宋体"/>
                        <a:cs typeface="Times New Roman"/>
                      </a:endParaRPr>
                    </a:p>
                  </a:txBody>
                  <a:tcPr marL="50859" marR="50859" marT="7064" marB="0"/>
                </a:tc>
              </a:tr>
              <a:tr h="229401">
                <a:tc>
                  <a:txBody>
                    <a:bodyPr/>
                    <a:lstStyle/>
                    <a:p>
                      <a:pPr algn="ctr">
                        <a:spcAft>
                          <a:spcPts val="0"/>
                        </a:spcAft>
                      </a:pPr>
                      <a:r>
                        <a:rPr lang="en-GB" sz="1000" kern="100">
                          <a:effectLst/>
                        </a:rPr>
                        <a:t>Reporting periodicity and   slot offset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FFS</a:t>
                      </a:r>
                      <a:endParaRPr lang="en-US" sz="1000" kern="100" dirty="0">
                        <a:effectLst/>
                        <a:latin typeface="Calibri"/>
                        <a:ea typeface="宋体"/>
                        <a:cs typeface="Times New Roman"/>
                      </a:endParaRPr>
                    </a:p>
                  </a:txBody>
                  <a:tcPr marL="50859" marR="50859" marT="7064" marB="0" anchor="ctr"/>
                </a:tc>
              </a:tr>
              <a:tr h="226928">
                <a:tc>
                  <a:txBody>
                    <a:bodyPr/>
                    <a:lstStyle/>
                    <a:p>
                      <a:pPr algn="ctr">
                        <a:spcAft>
                          <a:spcPts val="0"/>
                        </a:spcAft>
                      </a:pPr>
                      <a:r>
                        <a:rPr lang="en-GB" sz="1000" kern="100">
                          <a:effectLst/>
                        </a:rPr>
                        <a:t>(N1,N2)</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(2,2)</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(2,2)</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dirty="0">
                          <a:effectLst/>
                        </a:rPr>
                        <a:t>N.A</a:t>
                      </a:r>
                      <a:endParaRPr lang="en-US" sz="1000" kern="100" dirty="0">
                        <a:effectLst/>
                        <a:latin typeface="Calibri"/>
                        <a:ea typeface="宋体"/>
                        <a:cs typeface="Times New Roman"/>
                      </a:endParaRPr>
                    </a:p>
                  </a:txBody>
                  <a:tcPr marL="50859" marR="50859" marT="7064" marB="0" anchor="ctr"/>
                </a:tc>
              </a:tr>
              <a:tr h="226928">
                <a:tc>
                  <a:txBody>
                    <a:bodyPr/>
                    <a:lstStyle/>
                    <a:p>
                      <a:pPr algn="ctr">
                        <a:spcAft>
                          <a:spcPts val="0"/>
                        </a:spcAft>
                      </a:pPr>
                      <a:r>
                        <a:rPr lang="en-GB" sz="1000" kern="100">
                          <a:effectLst/>
                        </a:rPr>
                        <a:t>(O1,O2)</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(4,4)</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(4,4)</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N.A</a:t>
                      </a:r>
                      <a:endParaRPr lang="en-US" sz="1000" kern="100">
                        <a:effectLst/>
                        <a:latin typeface="Calibri"/>
                        <a:ea typeface="宋体"/>
                        <a:cs typeface="Times New Roman"/>
                      </a:endParaRPr>
                    </a:p>
                  </a:txBody>
                  <a:tcPr marL="50859" marR="50859" marT="7064" marB="0" anchor="ctr"/>
                </a:tc>
              </a:tr>
              <a:tr h="226928">
                <a:tc>
                  <a:txBody>
                    <a:bodyPr/>
                    <a:lstStyle/>
                    <a:p>
                      <a:pPr algn="ctr">
                        <a:spcAft>
                          <a:spcPts val="0"/>
                        </a:spcAft>
                      </a:pPr>
                      <a:r>
                        <a:rPr lang="en-GB" sz="1000" kern="100">
                          <a:effectLst/>
                        </a:rPr>
                        <a:t>CodebookMode</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1</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1</a:t>
                      </a:r>
                      <a:endParaRPr lang="en-US" sz="1000" kern="100">
                        <a:effectLst/>
                        <a:latin typeface="Calibri"/>
                        <a:ea typeface="宋体"/>
                        <a:cs typeface="Times New Roman"/>
                      </a:endParaRPr>
                    </a:p>
                  </a:txBody>
                  <a:tcPr marL="50859" marR="50859" marT="7064" marB="0" anchor="ctr"/>
                </a:tc>
                <a:tc>
                  <a:txBody>
                    <a:bodyPr/>
                    <a:lstStyle/>
                    <a:p>
                      <a:pPr algn="ctr">
                        <a:spcAft>
                          <a:spcPts val="0"/>
                        </a:spcAft>
                      </a:pPr>
                      <a:r>
                        <a:rPr lang="en-GB" sz="1000" kern="0">
                          <a:effectLst/>
                        </a:rPr>
                        <a:t>N.A</a:t>
                      </a:r>
                      <a:endParaRPr lang="en-US" sz="1000" kern="100">
                        <a:effectLst/>
                        <a:latin typeface="Calibri"/>
                        <a:ea typeface="宋体"/>
                        <a:cs typeface="Times New Roman"/>
                      </a:endParaRPr>
                    </a:p>
                  </a:txBody>
                  <a:tcPr marL="50859" marR="50859" marT="7064" marB="0" anchor="ctr"/>
                </a:tc>
              </a:tr>
              <a:tr h="219534">
                <a:tc>
                  <a:txBody>
                    <a:bodyPr/>
                    <a:lstStyle/>
                    <a:p>
                      <a:pPr algn="ctr">
                        <a:spcAft>
                          <a:spcPts val="0"/>
                        </a:spcAft>
                      </a:pPr>
                      <a:r>
                        <a:rPr lang="en-GB" sz="1000" kern="100">
                          <a:effectLst/>
                        </a:rPr>
                        <a:t>Codebook Restriction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Reporting granularity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Wide-band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Wide-band</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Wide-band</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Rank</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latin typeface="+mn-lt"/>
                          <a:ea typeface="+mn-ea"/>
                          <a:cs typeface="+mn-cs"/>
                        </a:rPr>
                        <a:t>2</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2</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1</a:t>
                      </a:r>
                      <a:endParaRPr lang="en-US" sz="1000" kern="100" dirty="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FRC</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r>
              <a:tr h="226928">
                <a:tc>
                  <a:txBody>
                    <a:bodyPr/>
                    <a:lstStyle/>
                    <a:p>
                      <a:pPr algn="ctr">
                        <a:spcAft>
                          <a:spcPts val="0"/>
                        </a:spcAft>
                      </a:pPr>
                      <a:r>
                        <a:rPr lang="en-GB" sz="1000" kern="100">
                          <a:effectLst/>
                        </a:rPr>
                        <a:t>Physical channel for reporting</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r>
              <a:tr h="219534">
                <a:tc>
                  <a:txBody>
                    <a:bodyPr/>
                    <a:lstStyle/>
                    <a:p>
                      <a:pPr algn="ctr">
                        <a:spcAft>
                          <a:spcPts val="0"/>
                        </a:spcAft>
                      </a:pPr>
                      <a:r>
                        <a:rPr lang="en-GB" sz="1000" kern="100">
                          <a:effectLst/>
                        </a:rPr>
                        <a:t>PUCCH reporting format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229401">
                <a:tc>
                  <a:txBody>
                    <a:bodyPr/>
                    <a:lstStyle/>
                    <a:p>
                      <a:pPr algn="ctr">
                        <a:spcAft>
                          <a:spcPts val="0"/>
                        </a:spcAft>
                      </a:pPr>
                      <a:r>
                        <a:rPr lang="en-GB" sz="1000" kern="100">
                          <a:effectLst/>
                        </a:rPr>
                        <a:t>CQI table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Table 2 with 256QAM</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Table 2 with 256QAM</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dirty="0">
                          <a:effectLst/>
                        </a:rPr>
                        <a:t>Table 1 without 256QAM</a:t>
                      </a:r>
                      <a:endParaRPr lang="en-US" sz="1000" kern="100" dirty="0">
                        <a:effectLst/>
                        <a:latin typeface="Arial"/>
                        <a:ea typeface="宋体"/>
                        <a:cs typeface="Times New Roman"/>
                      </a:endParaRPr>
                    </a:p>
                  </a:txBody>
                  <a:tcPr marL="50859" marR="50859" marT="7064" marB="0" anchor="ctr"/>
                </a:tc>
              </a:tr>
            </a:tbl>
          </a:graphicData>
        </a:graphic>
      </p:graphicFrame>
    </p:spTree>
    <p:extLst>
      <p:ext uri="{BB962C8B-B14F-4D97-AF65-F5344CB8AC3E}">
        <p14:creationId xmlns:p14="http://schemas.microsoft.com/office/powerpoint/2010/main" val="35992266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0"/>
            <a:ext cx="8229600" cy="457200"/>
          </a:xfrm>
        </p:spPr>
        <p:txBody>
          <a:bodyPr/>
          <a:lstStyle/>
          <a:p>
            <a:r>
              <a:rPr lang="en-US" sz="2000" dirty="0" smtClean="0"/>
              <a:t>Initial Simulation assumption for Sub-band PMI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13</a:t>
            </a:fld>
            <a:endParaRPr lang="en-US" altLang="zh-CN"/>
          </a:p>
        </p:txBody>
      </p:sp>
      <p:graphicFrame>
        <p:nvGraphicFramePr>
          <p:cNvPr id="5" name="表格 4"/>
          <p:cNvGraphicFramePr>
            <a:graphicFrameLocks noGrp="1"/>
          </p:cNvGraphicFramePr>
          <p:nvPr>
            <p:extLst>
              <p:ext uri="{D42A27DB-BD31-4B8C-83A1-F6EECF244321}">
                <p14:modId xmlns:p14="http://schemas.microsoft.com/office/powerpoint/2010/main" val="4004251801"/>
              </p:ext>
            </p:extLst>
          </p:nvPr>
        </p:nvGraphicFramePr>
        <p:xfrm>
          <a:off x="762000" y="533401"/>
          <a:ext cx="6781800" cy="6343673"/>
        </p:xfrm>
        <a:graphic>
          <a:graphicData uri="http://schemas.openxmlformats.org/drawingml/2006/table">
            <a:tbl>
              <a:tblPr>
                <a:tableStyleId>{5C22544A-7EE6-4342-B048-85BDC9FD1C3A}</a:tableStyleId>
              </a:tblPr>
              <a:tblGrid>
                <a:gridCol w="2382422"/>
                <a:gridCol w="908900"/>
                <a:gridCol w="1737878"/>
                <a:gridCol w="180560"/>
                <a:gridCol w="1572040"/>
              </a:tblGrid>
              <a:tr h="217098">
                <a:tc>
                  <a:txBody>
                    <a:bodyPr/>
                    <a:lstStyle/>
                    <a:p>
                      <a:pPr algn="ctr">
                        <a:spcAft>
                          <a:spcPts val="0"/>
                        </a:spcAft>
                      </a:pPr>
                      <a:r>
                        <a:rPr lang="en-GB" sz="1000" kern="100" dirty="0">
                          <a:effectLst/>
                        </a:rPr>
                        <a:t>Parameter</a:t>
                      </a:r>
                      <a:endParaRPr lang="en-US" sz="1000" kern="100" dirty="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Unit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Test 1 (FR1 FDD)</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a:effectLst/>
                        </a:rPr>
                        <a:t>Test 2 (FR1 TDD)</a:t>
                      </a:r>
                      <a:endParaRPr lang="en-US" sz="1000" kern="100" dirty="0">
                        <a:effectLst/>
                        <a:latin typeface="Arial"/>
                        <a:ea typeface="宋体"/>
                        <a:cs typeface="Times New Roman"/>
                      </a:endParaRPr>
                    </a:p>
                  </a:txBody>
                  <a:tcPr marL="50859" marR="50859" marT="7064" marB="0" anchor="ctr"/>
                </a:tc>
                <a:tc hMerge="1">
                  <a:txBody>
                    <a:bodyPr/>
                    <a:lstStyle/>
                    <a:p>
                      <a:pPr algn="ctr">
                        <a:spcAft>
                          <a:spcPts val="0"/>
                        </a:spcAft>
                      </a:pPr>
                      <a:endParaRPr lang="en-US" sz="1000" kern="100" dirty="0">
                        <a:effectLst/>
                        <a:latin typeface="Arial"/>
                        <a:ea typeface="宋体"/>
                        <a:cs typeface="Times New Roman"/>
                      </a:endParaRPr>
                    </a:p>
                  </a:txBody>
                  <a:tcPr marL="50859" marR="50859" marT="7064" marB="0" anchor="ctr">
                    <a:lnR w="12700" cap="flat" cmpd="sng" algn="ctr">
                      <a:solidFill>
                        <a:schemeClr val="tx1"/>
                      </a:solidFill>
                      <a:prstDash val="solid"/>
                      <a:round/>
                      <a:headEnd type="none" w="med" len="med"/>
                      <a:tailEnd type="none" w="med" len="med"/>
                    </a:lnR>
                  </a:tcPr>
                </a:tc>
              </a:tr>
              <a:tr h="157694">
                <a:tc gridSpan="5">
                  <a:txBody>
                    <a:bodyPr/>
                    <a:lstStyle/>
                    <a:p>
                      <a:pPr algn="ctr">
                        <a:spcAft>
                          <a:spcPts val="0"/>
                        </a:spcAft>
                      </a:pPr>
                      <a:r>
                        <a:rPr lang="en-GB" sz="1000" kern="100" dirty="0">
                          <a:effectLst/>
                        </a:rPr>
                        <a:t>System parameter</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4410">
                <a:tc>
                  <a:txBody>
                    <a:bodyPr/>
                    <a:lstStyle/>
                    <a:p>
                      <a:pPr algn="ctr">
                        <a:spcAft>
                          <a:spcPts val="0"/>
                        </a:spcAft>
                      </a:pPr>
                      <a:r>
                        <a:rPr lang="en-GB" sz="1000" kern="100">
                          <a:effectLst/>
                        </a:rPr>
                        <a:t>Bandwidth/SCS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MHz/kHz</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10MHz /15kHz</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40MHz/30kHz</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Transmission Scheme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1</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Duplex Mode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FDD </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TDD</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DLUL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a:effectLst/>
                        </a:rPr>
                        <a:t>N.A</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7D1S2U</a:t>
                      </a:r>
                      <a:endParaRPr lang="en-US" sz="1000" kern="100" dirty="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Propagation channel</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TDL_C 100ns</a:t>
                      </a:r>
                      <a:r>
                        <a:rPr lang="en-GB" sz="1000" kern="100" dirty="0">
                          <a:effectLst/>
                        </a:rPr>
                        <a:t>, 5Hz</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TDL_C 100ns</a:t>
                      </a:r>
                      <a:r>
                        <a:rPr lang="en-GB" sz="1000" kern="100" dirty="0">
                          <a:effectLst/>
                        </a:rPr>
                        <a:t>, 10Hz</a:t>
                      </a:r>
                      <a:endParaRPr lang="en-US" sz="1000" kern="100" dirty="0">
                        <a:effectLst/>
                        <a:latin typeface="Arial"/>
                        <a:ea typeface="宋体"/>
                        <a:cs typeface="Times New Roman"/>
                      </a:endParaRPr>
                    </a:p>
                  </a:txBody>
                  <a:tcPr marL="50859" marR="50859" marT="7064" marB="0" anchor="ctr"/>
                </a:tc>
              </a:tr>
              <a:tr h="459112">
                <a:tc>
                  <a:txBody>
                    <a:bodyPr/>
                    <a:lstStyle/>
                    <a:p>
                      <a:pPr algn="ctr">
                        <a:spcAft>
                          <a:spcPts val="0"/>
                        </a:spcAft>
                      </a:pPr>
                      <a:r>
                        <a:rPr lang="en-GB" sz="1000" kern="100">
                          <a:effectLst/>
                        </a:rPr>
                        <a:t>Correlation and antenna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a:effectLst/>
                        </a:rPr>
                        <a:t>4</a:t>
                      </a:r>
                      <a:r>
                        <a:rPr lang="en-GB" sz="1000" kern="100" dirty="0" smtClean="0">
                          <a:effectLst/>
                        </a:rPr>
                        <a:t>*2</a:t>
                      </a:r>
                      <a:endParaRPr lang="en-US" sz="1000" kern="100" dirty="0">
                        <a:effectLst/>
                      </a:endParaRPr>
                    </a:p>
                    <a:p>
                      <a:pPr algn="ctr">
                        <a:spcAft>
                          <a:spcPts val="0"/>
                        </a:spcAft>
                      </a:pPr>
                      <a:r>
                        <a:rPr lang="en-GB" sz="1000" kern="100" dirty="0">
                          <a:effectLst/>
                        </a:rPr>
                        <a:t>4</a:t>
                      </a:r>
                      <a:r>
                        <a:rPr lang="en-GB" sz="1000" kern="100" dirty="0" smtClean="0">
                          <a:effectLst/>
                        </a:rPr>
                        <a:t>*4</a:t>
                      </a:r>
                      <a:endParaRPr lang="en-US" sz="1000" kern="100" dirty="0">
                        <a:effectLst/>
                      </a:endParaRPr>
                    </a:p>
                    <a:p>
                      <a:pPr algn="ctr">
                        <a:spcAft>
                          <a:spcPts val="0"/>
                        </a:spcAft>
                      </a:pPr>
                      <a:r>
                        <a:rPr lang="en-GB" sz="1000" kern="100" dirty="0">
                          <a:effectLst/>
                        </a:rPr>
                        <a:t>[XP spatially High]</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a:effectLst/>
                        </a:rPr>
                        <a:t>4</a:t>
                      </a:r>
                      <a:r>
                        <a:rPr lang="en-GB" sz="1000" kern="100" dirty="0" smtClean="0">
                          <a:effectLst/>
                        </a:rPr>
                        <a:t>*2</a:t>
                      </a:r>
                      <a:endParaRPr lang="en-US" sz="1000" kern="100" dirty="0">
                        <a:effectLst/>
                      </a:endParaRPr>
                    </a:p>
                    <a:p>
                      <a:pPr algn="ctr">
                        <a:spcAft>
                          <a:spcPts val="0"/>
                        </a:spcAft>
                      </a:pPr>
                      <a:r>
                        <a:rPr lang="en-GB" sz="1000" kern="100" dirty="0">
                          <a:effectLst/>
                        </a:rPr>
                        <a:t>4</a:t>
                      </a:r>
                      <a:r>
                        <a:rPr lang="en-GB" sz="1000" kern="100" dirty="0" smtClean="0">
                          <a:effectLst/>
                        </a:rPr>
                        <a:t>*4</a:t>
                      </a:r>
                      <a:endParaRPr lang="en-US" sz="1000" kern="100" dirty="0">
                        <a:effectLst/>
                      </a:endParaRPr>
                    </a:p>
                    <a:p>
                      <a:pPr algn="ctr">
                        <a:spcAft>
                          <a:spcPts val="0"/>
                        </a:spcAft>
                      </a:pPr>
                      <a:r>
                        <a:rPr lang="en-GB" sz="1000" kern="100" dirty="0">
                          <a:effectLst/>
                        </a:rPr>
                        <a:t>[XP spatially High]</a:t>
                      </a:r>
                      <a:endParaRPr lang="en-US" sz="1000" kern="100" dirty="0">
                        <a:effectLst/>
                        <a:latin typeface="Arial"/>
                        <a:ea typeface="宋体"/>
                        <a:cs typeface="Times New Roman"/>
                      </a:endParaRPr>
                    </a:p>
                  </a:txBody>
                  <a:tcPr marL="50859" marR="50859" marT="7064" marB="0" anchor="ctr"/>
                </a:tc>
              </a:tr>
              <a:tr h="157694">
                <a:tc gridSpan="5">
                  <a:txBody>
                    <a:bodyPr/>
                    <a:lstStyle/>
                    <a:p>
                      <a:pPr algn="ctr">
                        <a:spcAft>
                          <a:spcPts val="0"/>
                        </a:spcAft>
                      </a:pPr>
                      <a:r>
                        <a:rPr lang="en-GB" sz="1000" kern="100" dirty="0">
                          <a:effectLst/>
                        </a:rPr>
                        <a:t>CSI-RS resource setting (aperiodic)</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7098">
                <a:tc>
                  <a:txBody>
                    <a:bodyPr/>
                    <a:lstStyle/>
                    <a:p>
                      <a:pPr algn="ctr">
                        <a:spcAft>
                          <a:spcPts val="0"/>
                        </a:spcAft>
                      </a:pPr>
                      <a:r>
                        <a:rPr lang="en-GB" sz="1000" kern="100">
                          <a:effectLst/>
                        </a:rPr>
                        <a:t>resourceConfigType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aperiodic </a:t>
                      </a:r>
                      <a:endParaRPr lang="en-US" sz="1000" kern="100">
                        <a:effectLst/>
                        <a:latin typeface="Arial"/>
                        <a:ea typeface="宋体"/>
                        <a:cs typeface="Times New Roman"/>
                      </a:endParaRPr>
                    </a:p>
                  </a:txBody>
                  <a:tcPr marL="50859" marR="50859" marT="7064" marB="0" anchor="ctr"/>
                </a:tc>
              </a:tr>
              <a:tr h="226855">
                <a:tc>
                  <a:txBody>
                    <a:bodyPr/>
                    <a:lstStyle/>
                    <a:p>
                      <a:pPr algn="ctr">
                        <a:spcAft>
                          <a:spcPts val="0"/>
                        </a:spcAft>
                      </a:pPr>
                      <a:r>
                        <a:rPr lang="en-GB" sz="1000" kern="100">
                          <a:effectLst/>
                        </a:rPr>
                        <a:t>CSI-RS/CSI-IM periodicity and slot offset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5slots,</a:t>
                      </a:r>
                      <a:r>
                        <a:rPr lang="en-GB" sz="1000" kern="100" baseline="0" dirty="0" smtClean="0">
                          <a:effectLst/>
                        </a:rPr>
                        <a:t> 1 slot offset</a:t>
                      </a:r>
                      <a:endParaRPr lang="en-US" sz="1000" kern="100" dirty="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5slotss,</a:t>
                      </a:r>
                      <a:r>
                        <a:rPr lang="en-GB" sz="1000" kern="100" baseline="0" dirty="0" smtClean="0">
                          <a:effectLst/>
                        </a:rPr>
                        <a:t> 1 slot offset</a:t>
                      </a:r>
                      <a:endParaRPr lang="en-US" sz="1000" kern="100" dirty="0">
                        <a:effectLst/>
                        <a:latin typeface="Calibri"/>
                        <a:ea typeface="宋体"/>
                        <a:cs typeface="Times New Roman"/>
                      </a:endParaRPr>
                    </a:p>
                  </a:txBody>
                  <a:tcPr marL="50859" marR="50859" marT="7064" marB="0" anchor="ctr"/>
                </a:tc>
              </a:tr>
              <a:tr h="308403">
                <a:tc>
                  <a:txBody>
                    <a:bodyPr/>
                    <a:lstStyle/>
                    <a:p>
                      <a:pPr algn="ctr">
                        <a:spcAft>
                          <a:spcPts val="0"/>
                        </a:spcAft>
                      </a:pPr>
                      <a:r>
                        <a:rPr lang="en-GB" sz="1000" kern="100">
                          <a:effectLst/>
                        </a:rPr>
                        <a:t>NZP CSI-RS ports</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4</a:t>
                      </a:r>
                      <a:endParaRPr lang="en-US" sz="1000" kern="100" dirty="0">
                        <a:effectLst/>
                      </a:endParaRPr>
                    </a:p>
                    <a:p>
                      <a:pPr algn="ctr">
                        <a:spcAft>
                          <a:spcPts val="0"/>
                        </a:spcAft>
                      </a:pPr>
                      <a:r>
                        <a:rPr lang="en-GB" sz="1000" kern="100" dirty="0">
                          <a:effectLst/>
                        </a:rPr>
                        <a:t>port {</a:t>
                      </a:r>
                      <a:r>
                        <a:rPr lang="en-GB" sz="1000" kern="100" dirty="0" smtClean="0">
                          <a:effectLst/>
                        </a:rPr>
                        <a:t>3000…3003}</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4</a:t>
                      </a:r>
                      <a:endParaRPr lang="en-US" sz="1000" kern="100" dirty="0">
                        <a:effectLst/>
                      </a:endParaRPr>
                    </a:p>
                    <a:p>
                      <a:pPr algn="ctr">
                        <a:spcAft>
                          <a:spcPts val="0"/>
                        </a:spcAft>
                      </a:pPr>
                      <a:r>
                        <a:rPr lang="en-GB" sz="1000" kern="100" dirty="0">
                          <a:effectLst/>
                        </a:rPr>
                        <a:t>port {</a:t>
                      </a:r>
                      <a:r>
                        <a:rPr lang="en-GB" sz="1000" kern="100" dirty="0" smtClean="0">
                          <a:effectLst/>
                        </a:rPr>
                        <a:t>3000…30003}</a:t>
                      </a:r>
                      <a:endParaRPr lang="en-US" sz="1000" kern="100" dirty="0">
                        <a:effectLst/>
                        <a:latin typeface="Arial"/>
                        <a:ea typeface="宋体"/>
                        <a:cs typeface="Times New Roman"/>
                      </a:endParaRPr>
                    </a:p>
                  </a:txBody>
                  <a:tcPr marL="50859" marR="50859" marT="7064" marB="0" anchor="ctr"/>
                </a:tc>
              </a:tr>
              <a:tr h="459112">
                <a:tc>
                  <a:txBody>
                    <a:bodyPr/>
                    <a:lstStyle/>
                    <a:p>
                      <a:pPr algn="ctr">
                        <a:spcAft>
                          <a:spcPts val="0"/>
                        </a:spcAft>
                      </a:pPr>
                      <a:r>
                        <a:rPr lang="en-GB" sz="1000" kern="100">
                          <a:effectLst/>
                        </a:rPr>
                        <a:t>NZP CSI-RS configuration</a:t>
                      </a:r>
                      <a:endParaRPr lang="en-US" sz="1000" kern="100">
                        <a:effectLst/>
                      </a:endParaRPr>
                    </a:p>
                    <a:p>
                      <a:pPr algn="ctr">
                        <a:spcAft>
                          <a:spcPts val="0"/>
                        </a:spcAft>
                      </a:pPr>
                      <a:r>
                        <a:rPr lang="en-GB" sz="1000" kern="100">
                          <a:effectLst/>
                        </a:rPr>
                        <a:t>CDM type/CSIRS resource mapping/CSI-RS-Density</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US" sz="1000" kern="100" dirty="0" smtClean="0">
                          <a:effectLst/>
                        </a:rPr>
                        <a:t>[FD-CDM2 density 1 (row 4)]</a:t>
                      </a:r>
                      <a:endParaRPr lang="en-US" sz="1000" kern="100" dirty="0">
                        <a:effectLst/>
                        <a:latin typeface="+mn-lt"/>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US" sz="1000" kern="100" dirty="0" smtClean="0">
                          <a:effectLst/>
                        </a:rPr>
                        <a:t>[FD-CDM2 density 1 (row 4)]</a:t>
                      </a:r>
                      <a:endParaRPr lang="en-US" sz="1000" kern="100" dirty="0">
                        <a:effectLst/>
                        <a:latin typeface="+mn-lt"/>
                        <a:ea typeface="宋体"/>
                        <a:cs typeface="Times New Roman"/>
                      </a:endParaRPr>
                    </a:p>
                  </a:txBody>
                  <a:tcPr marL="50859" marR="50859" marT="7064" marB="0" anchor="ctr"/>
                </a:tc>
              </a:tr>
              <a:tr h="217098">
                <a:tc>
                  <a:txBody>
                    <a:bodyPr/>
                    <a:lstStyle/>
                    <a:p>
                      <a:pPr algn="ctr">
                        <a:spcAft>
                          <a:spcPts val="0"/>
                        </a:spcAft>
                      </a:pPr>
                      <a:r>
                        <a:rPr lang="en-GB" sz="1000" kern="100">
                          <a:effectLst/>
                        </a:rPr>
                        <a:t>CSI-IM configuration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157694">
                <a:tc gridSpan="5">
                  <a:txBody>
                    <a:bodyPr/>
                    <a:lstStyle/>
                    <a:p>
                      <a:pPr algn="ctr">
                        <a:spcAft>
                          <a:spcPts val="0"/>
                        </a:spcAft>
                      </a:pPr>
                      <a:r>
                        <a:rPr lang="en-GB" sz="1000" kern="100" dirty="0">
                          <a:effectLst/>
                        </a:rPr>
                        <a:t>CSI report setting (aperiodic)</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7098">
                <a:tc>
                  <a:txBody>
                    <a:bodyPr/>
                    <a:lstStyle/>
                    <a:p>
                      <a:pPr algn="ctr">
                        <a:spcAft>
                          <a:spcPts val="0"/>
                        </a:spcAft>
                      </a:pPr>
                      <a:r>
                        <a:rPr lang="en-GB" sz="1000" kern="100">
                          <a:effectLst/>
                        </a:rPr>
                        <a:t>reportConfigType</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a:effectLst/>
                        </a:rPr>
                        <a:t>aperiodic</a:t>
                      </a:r>
                      <a:endParaRPr lang="en-US" sz="1000" kern="100" dirty="0">
                        <a:effectLst/>
                        <a:latin typeface="Arial"/>
                        <a:ea typeface="宋体"/>
                        <a:cs typeface="Times New Roman"/>
                      </a:endParaRPr>
                    </a:p>
                  </a:txBody>
                  <a:tcPr marL="50859" marR="50859" marT="7064" marB="0"/>
                </a:tc>
                <a:tc hMerge="1">
                  <a:txBody>
                    <a:bodyPr/>
                    <a:lstStyle/>
                    <a:p>
                      <a:endParaRPr lang="en-US"/>
                    </a:p>
                  </a:txBody>
                  <a:tcPr/>
                </a:tc>
                <a:tc>
                  <a:txBody>
                    <a:bodyPr/>
                    <a:lstStyle/>
                    <a:p>
                      <a:pPr algn="ctr">
                        <a:spcAft>
                          <a:spcPts val="0"/>
                        </a:spcAft>
                      </a:pPr>
                      <a:r>
                        <a:rPr lang="en-GB" sz="1000" kern="100">
                          <a:effectLst/>
                        </a:rPr>
                        <a:t>aperiodic</a:t>
                      </a:r>
                      <a:endParaRPr lang="en-US" sz="1000" kern="100">
                        <a:effectLst/>
                        <a:latin typeface="Arial"/>
                        <a:ea typeface="宋体"/>
                        <a:cs typeface="Times New Roman"/>
                      </a:endParaRPr>
                    </a:p>
                  </a:txBody>
                  <a:tcPr marL="50859" marR="50859" marT="7064" marB="0"/>
                </a:tc>
              </a:tr>
              <a:tr h="226855">
                <a:tc>
                  <a:txBody>
                    <a:bodyPr/>
                    <a:lstStyle/>
                    <a:p>
                      <a:pPr algn="ctr">
                        <a:spcAft>
                          <a:spcPts val="0"/>
                        </a:spcAft>
                      </a:pPr>
                      <a:r>
                        <a:rPr lang="en-GB" sz="1000" kern="100">
                          <a:effectLst/>
                        </a:rPr>
                        <a:t>Reporting periodicity and   slot offset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US" sz="1000" kern="100" dirty="0" smtClean="0">
                          <a:effectLst/>
                        </a:rPr>
                        <a:t>FFS</a:t>
                      </a:r>
                      <a:endParaRPr lang="en-US" sz="1000" kern="100" dirty="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FFS</a:t>
                      </a:r>
                      <a:endParaRPr lang="en-US" sz="1000" kern="100" dirty="0">
                        <a:effectLst/>
                        <a:latin typeface="Calibri"/>
                        <a:ea typeface="宋体"/>
                        <a:cs typeface="Times New Roman"/>
                      </a:endParaRPr>
                    </a:p>
                  </a:txBody>
                  <a:tcPr marL="50859" marR="50859" marT="7064" marB="0" anchor="ctr"/>
                </a:tc>
              </a:tr>
              <a:tr h="224410">
                <a:tc>
                  <a:txBody>
                    <a:bodyPr/>
                    <a:lstStyle/>
                    <a:p>
                      <a:pPr algn="ctr">
                        <a:spcAft>
                          <a:spcPts val="0"/>
                        </a:spcAft>
                      </a:pPr>
                      <a:r>
                        <a:rPr lang="en-GB" sz="1000" kern="100">
                          <a:effectLst/>
                        </a:rPr>
                        <a:t>(N1,N2)</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gridSpan="2">
                  <a:txBody>
                    <a:bodyPr/>
                    <a:lstStyle/>
                    <a:p>
                      <a:pPr algn="ctr">
                        <a:spcAft>
                          <a:spcPts val="0"/>
                        </a:spcAft>
                      </a:pPr>
                      <a:r>
                        <a:rPr lang="en-GB" sz="1000" kern="0" dirty="0">
                          <a:effectLst/>
                        </a:rPr>
                        <a:t>(</a:t>
                      </a:r>
                      <a:r>
                        <a:rPr lang="en-GB" sz="1000" kern="0" dirty="0" smtClean="0">
                          <a:effectLst/>
                        </a:rPr>
                        <a:t>2,1)</a:t>
                      </a:r>
                      <a:endParaRPr lang="en-US" sz="1000" kern="100" dirty="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0" dirty="0">
                          <a:effectLst/>
                        </a:rPr>
                        <a:t>(</a:t>
                      </a:r>
                      <a:r>
                        <a:rPr lang="en-GB" sz="1000" kern="0" dirty="0" smtClean="0">
                          <a:effectLst/>
                        </a:rPr>
                        <a:t>2,1)</a:t>
                      </a:r>
                      <a:endParaRPr lang="en-US" sz="1000" kern="100" dirty="0">
                        <a:effectLst/>
                        <a:latin typeface="Calibri"/>
                        <a:ea typeface="宋体"/>
                        <a:cs typeface="Times New Roman"/>
                      </a:endParaRPr>
                    </a:p>
                  </a:txBody>
                  <a:tcPr marL="50859" marR="50859" marT="7064" marB="0" anchor="ctr"/>
                </a:tc>
              </a:tr>
              <a:tr h="224410">
                <a:tc>
                  <a:txBody>
                    <a:bodyPr/>
                    <a:lstStyle/>
                    <a:p>
                      <a:pPr algn="ctr">
                        <a:spcAft>
                          <a:spcPts val="0"/>
                        </a:spcAft>
                      </a:pPr>
                      <a:r>
                        <a:rPr lang="en-GB" sz="1000" kern="100">
                          <a:effectLst/>
                        </a:rPr>
                        <a:t>(O1,O2)</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gridSpan="2">
                  <a:txBody>
                    <a:bodyPr/>
                    <a:lstStyle/>
                    <a:p>
                      <a:pPr algn="ctr">
                        <a:spcAft>
                          <a:spcPts val="0"/>
                        </a:spcAft>
                      </a:pPr>
                      <a:r>
                        <a:rPr lang="en-GB" sz="1000" kern="0" dirty="0">
                          <a:effectLst/>
                        </a:rPr>
                        <a:t>(</a:t>
                      </a:r>
                      <a:r>
                        <a:rPr lang="en-GB" sz="1000" kern="0" dirty="0" smtClean="0">
                          <a:effectLst/>
                        </a:rPr>
                        <a:t>4,-)</a:t>
                      </a:r>
                      <a:endParaRPr lang="en-US" sz="1000" kern="100" dirty="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0" dirty="0">
                          <a:effectLst/>
                        </a:rPr>
                        <a:t>(</a:t>
                      </a:r>
                      <a:r>
                        <a:rPr lang="en-GB" sz="1000" kern="0" dirty="0" smtClean="0">
                          <a:effectLst/>
                        </a:rPr>
                        <a:t>4,-)</a:t>
                      </a:r>
                      <a:endParaRPr lang="en-US" sz="1000" kern="100" dirty="0">
                        <a:effectLst/>
                        <a:latin typeface="Calibri"/>
                        <a:ea typeface="宋体"/>
                        <a:cs typeface="Times New Roman"/>
                      </a:endParaRPr>
                    </a:p>
                  </a:txBody>
                  <a:tcPr marL="50859" marR="50859" marT="7064" marB="0" anchor="ctr"/>
                </a:tc>
              </a:tr>
              <a:tr h="224410">
                <a:tc>
                  <a:txBody>
                    <a:bodyPr/>
                    <a:lstStyle/>
                    <a:p>
                      <a:pPr algn="ctr">
                        <a:spcAft>
                          <a:spcPts val="0"/>
                        </a:spcAft>
                      </a:pPr>
                      <a:r>
                        <a:rPr lang="en-GB" sz="1000" kern="100">
                          <a:effectLst/>
                        </a:rPr>
                        <a:t>CodebookMode</a:t>
                      </a:r>
                      <a:endParaRPr lang="en-US" sz="1000" kern="100">
                        <a:effectLst/>
                        <a:latin typeface="Arial"/>
                        <a:ea typeface="宋体"/>
                        <a:cs typeface="Times New Roman"/>
                      </a:endParaRPr>
                    </a:p>
                  </a:txBody>
                  <a:tcPr marL="50859" marR="50859" marT="7064" marB="0"/>
                </a:tc>
                <a:tc>
                  <a:txBody>
                    <a:bodyPr/>
                    <a:lstStyle/>
                    <a:p>
                      <a:pPr algn="just">
                        <a:spcAft>
                          <a:spcPts val="0"/>
                        </a:spcAft>
                      </a:pPr>
                      <a:r>
                        <a:rPr lang="en-GB" sz="1000" kern="0">
                          <a:effectLst/>
                        </a:rPr>
                        <a:t> </a:t>
                      </a:r>
                      <a:endParaRPr lang="en-US" sz="1000" kern="100">
                        <a:effectLst/>
                        <a:latin typeface="Calibri"/>
                        <a:ea typeface="宋体"/>
                        <a:cs typeface="Times New Roman"/>
                      </a:endParaRPr>
                    </a:p>
                  </a:txBody>
                  <a:tcPr marL="50859" marR="50859" marT="7064" marB="0" anchor="ctr"/>
                </a:tc>
                <a:tc gridSpan="2">
                  <a:txBody>
                    <a:bodyPr/>
                    <a:lstStyle/>
                    <a:p>
                      <a:pPr algn="ctr">
                        <a:spcAft>
                          <a:spcPts val="0"/>
                        </a:spcAft>
                      </a:pPr>
                      <a:r>
                        <a:rPr lang="en-GB" sz="1000" kern="0">
                          <a:effectLst/>
                        </a:rPr>
                        <a:t>1</a:t>
                      </a:r>
                      <a:endParaRPr lang="en-US" sz="1000" kern="100">
                        <a:effectLst/>
                        <a:latin typeface="Calibri"/>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0">
                          <a:effectLst/>
                        </a:rPr>
                        <a:t>1</a:t>
                      </a:r>
                      <a:endParaRPr lang="en-US" sz="1000" kern="100">
                        <a:effectLst/>
                        <a:latin typeface="Calibri"/>
                        <a:ea typeface="宋体"/>
                        <a:cs typeface="Times New Roman"/>
                      </a:endParaRPr>
                    </a:p>
                  </a:txBody>
                  <a:tcPr marL="50859" marR="50859" marT="7064" marB="0" anchor="ctr"/>
                </a:tc>
              </a:tr>
              <a:tr h="217098">
                <a:tc>
                  <a:txBody>
                    <a:bodyPr/>
                    <a:lstStyle/>
                    <a:p>
                      <a:pPr algn="ctr">
                        <a:spcAft>
                          <a:spcPts val="0"/>
                        </a:spcAft>
                      </a:pPr>
                      <a:r>
                        <a:rPr lang="en-GB" sz="1000" kern="100">
                          <a:effectLst/>
                        </a:rPr>
                        <a:t>Codebook Restriction</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Reporting granularity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Sub-band</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Sub-band</a:t>
                      </a:r>
                      <a:endParaRPr lang="en-US" sz="1000" kern="100" dirty="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Rank</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1</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1</a:t>
                      </a:r>
                      <a:endParaRPr lang="en-US" sz="1000" kern="100" dirty="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FRC</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smtClean="0">
                          <a:effectLst/>
                        </a:rPr>
                        <a:t>MCS13</a:t>
                      </a:r>
                      <a:endParaRPr lang="en-US" sz="1000" kern="100" dirty="0">
                        <a:effectLst/>
                        <a:latin typeface="Arial"/>
                        <a:ea typeface="宋体"/>
                        <a:cs typeface="Times New Roman"/>
                      </a:endParaRPr>
                    </a:p>
                  </a:txBody>
                  <a:tcPr marL="50859" marR="50859" marT="7064" marB="0" anchor="ctr"/>
                </a:tc>
              </a:tr>
              <a:tr h="224410">
                <a:tc>
                  <a:txBody>
                    <a:bodyPr/>
                    <a:lstStyle/>
                    <a:p>
                      <a:pPr algn="ctr">
                        <a:spcAft>
                          <a:spcPts val="0"/>
                        </a:spcAft>
                      </a:pPr>
                      <a:r>
                        <a:rPr lang="en-GB" sz="1000" kern="100">
                          <a:effectLst/>
                        </a:rPr>
                        <a:t>Physical channel for reporting</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PUSCH</a:t>
                      </a:r>
                      <a:endParaRPr lang="en-US" sz="1000" kern="100">
                        <a:effectLst/>
                        <a:latin typeface="Arial"/>
                        <a:ea typeface="宋体"/>
                        <a:cs typeface="Times New Roman"/>
                      </a:endParaRPr>
                    </a:p>
                  </a:txBody>
                  <a:tcPr marL="50859" marR="50859" marT="7064" marB="0" anchor="ctr"/>
                </a:tc>
              </a:tr>
              <a:tr h="217098">
                <a:tc>
                  <a:txBody>
                    <a:bodyPr/>
                    <a:lstStyle/>
                    <a:p>
                      <a:pPr algn="ctr">
                        <a:spcAft>
                          <a:spcPts val="0"/>
                        </a:spcAft>
                      </a:pPr>
                      <a:r>
                        <a:rPr lang="en-GB" sz="1000" kern="100">
                          <a:effectLst/>
                        </a:rPr>
                        <a:t>PUCCH reporting format</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a:effectLst/>
                        </a:rPr>
                        <a:t>FFS</a:t>
                      </a:r>
                      <a:endParaRPr lang="en-US" sz="1000" kern="100">
                        <a:effectLst/>
                        <a:latin typeface="Arial"/>
                        <a:ea typeface="宋体"/>
                        <a:cs typeface="Times New Roman"/>
                      </a:endParaRPr>
                    </a:p>
                  </a:txBody>
                  <a:tcPr marL="50859" marR="50859" marT="7064" marB="0" anchor="ctr"/>
                </a:tc>
              </a:tr>
              <a:tr h="226855">
                <a:tc>
                  <a:txBody>
                    <a:bodyPr/>
                    <a:lstStyle/>
                    <a:p>
                      <a:pPr algn="ctr">
                        <a:spcAft>
                          <a:spcPts val="0"/>
                        </a:spcAft>
                      </a:pPr>
                      <a:r>
                        <a:rPr lang="en-GB" sz="1000" kern="100">
                          <a:effectLst/>
                        </a:rPr>
                        <a:t>CQI table </a:t>
                      </a:r>
                      <a:endParaRPr lang="en-US" sz="1000" kern="100">
                        <a:effectLst/>
                        <a:latin typeface="Arial"/>
                        <a:ea typeface="宋体"/>
                        <a:cs typeface="Times New Roman"/>
                      </a:endParaRPr>
                    </a:p>
                  </a:txBody>
                  <a:tcPr marL="50859" marR="50859" marT="7064" marB="0" anchor="ctr"/>
                </a:tc>
                <a:tc>
                  <a:txBody>
                    <a:bodyPr/>
                    <a:lstStyle/>
                    <a:p>
                      <a:pPr algn="ctr">
                        <a:spcAft>
                          <a:spcPts val="0"/>
                        </a:spcAft>
                      </a:pPr>
                      <a:r>
                        <a:rPr lang="en-GB" sz="1000" kern="100">
                          <a:effectLst/>
                        </a:rPr>
                        <a:t> </a:t>
                      </a:r>
                      <a:endParaRPr lang="en-US" sz="1000" kern="100">
                        <a:effectLst/>
                        <a:latin typeface="Arial"/>
                        <a:ea typeface="宋体"/>
                        <a:cs typeface="Times New Roman"/>
                      </a:endParaRPr>
                    </a:p>
                  </a:txBody>
                  <a:tcPr marL="50859" marR="50859" marT="7064" marB="0" anchor="ctr"/>
                </a:tc>
                <a:tc gridSpan="2">
                  <a:txBody>
                    <a:bodyPr/>
                    <a:lstStyle/>
                    <a:p>
                      <a:pPr algn="ctr">
                        <a:spcAft>
                          <a:spcPts val="0"/>
                        </a:spcAft>
                      </a:pPr>
                      <a:r>
                        <a:rPr lang="en-GB" sz="1000" kern="100">
                          <a:effectLst/>
                        </a:rPr>
                        <a:t>Table 2 with 256QAM</a:t>
                      </a:r>
                      <a:endParaRPr lang="en-US" sz="1000" kern="100">
                        <a:effectLst/>
                        <a:latin typeface="Arial"/>
                        <a:ea typeface="宋体"/>
                        <a:cs typeface="Times New Roman"/>
                      </a:endParaRPr>
                    </a:p>
                  </a:txBody>
                  <a:tcPr marL="50859" marR="50859" marT="7064" marB="0" anchor="ctr"/>
                </a:tc>
                <a:tc hMerge="1">
                  <a:txBody>
                    <a:bodyPr/>
                    <a:lstStyle/>
                    <a:p>
                      <a:endParaRPr lang="en-US"/>
                    </a:p>
                  </a:txBody>
                  <a:tcPr/>
                </a:tc>
                <a:tc>
                  <a:txBody>
                    <a:bodyPr/>
                    <a:lstStyle/>
                    <a:p>
                      <a:pPr algn="ctr">
                        <a:spcAft>
                          <a:spcPts val="0"/>
                        </a:spcAft>
                      </a:pPr>
                      <a:r>
                        <a:rPr lang="en-GB" sz="1000" kern="100" dirty="0">
                          <a:effectLst/>
                        </a:rPr>
                        <a:t>Table 2 with 256QAM</a:t>
                      </a:r>
                      <a:endParaRPr lang="en-US" sz="1000" kern="100" dirty="0">
                        <a:effectLst/>
                        <a:latin typeface="Arial"/>
                        <a:ea typeface="宋体"/>
                        <a:cs typeface="Times New Roman"/>
                      </a:endParaRPr>
                    </a:p>
                  </a:txBody>
                  <a:tcPr marL="50859" marR="50859" marT="7064" marB="0" anchor="ctr"/>
                </a:tc>
              </a:tr>
            </a:tbl>
          </a:graphicData>
        </a:graphic>
      </p:graphicFrame>
    </p:spTree>
    <p:extLst>
      <p:ext uri="{BB962C8B-B14F-4D97-AF65-F5344CB8AC3E}">
        <p14:creationId xmlns:p14="http://schemas.microsoft.com/office/powerpoint/2010/main" val="251004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0"/>
            <a:ext cx="8229600" cy="457200"/>
          </a:xfrm>
        </p:spPr>
        <p:txBody>
          <a:bodyPr/>
          <a:lstStyle/>
          <a:p>
            <a:r>
              <a:rPr lang="en-US" sz="2000" dirty="0" smtClean="0"/>
              <a:t>Initial Simulation assumption for RI (information)</a:t>
            </a:r>
            <a:endParaRPr lang="en-US" sz="20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14</a:t>
            </a:fld>
            <a:endParaRPr lang="en-US" altLang="zh-CN"/>
          </a:p>
        </p:txBody>
      </p:sp>
      <p:graphicFrame>
        <p:nvGraphicFramePr>
          <p:cNvPr id="3" name="表格 2"/>
          <p:cNvGraphicFramePr>
            <a:graphicFrameLocks noGrp="1"/>
          </p:cNvGraphicFramePr>
          <p:nvPr>
            <p:extLst>
              <p:ext uri="{D42A27DB-BD31-4B8C-83A1-F6EECF244321}">
                <p14:modId xmlns:p14="http://schemas.microsoft.com/office/powerpoint/2010/main" val="576303374"/>
              </p:ext>
            </p:extLst>
          </p:nvPr>
        </p:nvGraphicFramePr>
        <p:xfrm>
          <a:off x="914400" y="457200"/>
          <a:ext cx="7391400" cy="6288673"/>
        </p:xfrm>
        <a:graphic>
          <a:graphicData uri="http://schemas.openxmlformats.org/drawingml/2006/table">
            <a:tbl>
              <a:tblPr>
                <a:tableStyleId>{5C22544A-7EE6-4342-B048-85BDC9FD1C3A}</a:tableStyleId>
              </a:tblPr>
              <a:tblGrid>
                <a:gridCol w="2033182"/>
                <a:gridCol w="808565"/>
                <a:gridCol w="1642347"/>
                <a:gridCol w="1401962"/>
                <a:gridCol w="1505344"/>
              </a:tblGrid>
              <a:tr h="279519">
                <a:tc>
                  <a:txBody>
                    <a:bodyPr/>
                    <a:lstStyle/>
                    <a:p>
                      <a:pPr algn="ctr">
                        <a:spcAft>
                          <a:spcPts val="0"/>
                        </a:spcAft>
                      </a:pPr>
                      <a:r>
                        <a:rPr lang="en-GB" sz="1000" kern="100" dirty="0">
                          <a:effectLst/>
                        </a:rPr>
                        <a:t>Parameter</a:t>
                      </a:r>
                      <a:endParaRPr lang="en-US" sz="1000" kern="100" dirty="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Unit</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Test 1 (FR1 FDD)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Test 2 (FR1 FDD)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Test 3 FR2 </a:t>
                      </a:r>
                      <a:endParaRPr lang="en-US" sz="1000" kern="100">
                        <a:effectLst/>
                        <a:latin typeface="Calibri"/>
                        <a:ea typeface="宋体"/>
                        <a:cs typeface="Times New Roman"/>
                      </a:endParaRPr>
                    </a:p>
                  </a:txBody>
                  <a:tcPr marL="56716" marR="56716" marT="7877" marB="0" anchor="ctr"/>
                </a:tc>
              </a:tr>
              <a:tr h="143280">
                <a:tc gridSpan="5">
                  <a:txBody>
                    <a:bodyPr/>
                    <a:lstStyle/>
                    <a:p>
                      <a:pPr algn="ctr">
                        <a:spcAft>
                          <a:spcPts val="0"/>
                        </a:spcAft>
                      </a:pPr>
                      <a:r>
                        <a:rPr lang="en-GB" sz="1000" kern="100">
                          <a:effectLst/>
                        </a:rPr>
                        <a:t>System parameter</a:t>
                      </a:r>
                      <a:endParaRPr lang="en-US" sz="1000" kern="100">
                        <a:effectLst/>
                        <a:latin typeface="Calibri"/>
                        <a:ea typeface="宋体"/>
                        <a:cs typeface="Times New Roman"/>
                      </a:endParaRPr>
                    </a:p>
                  </a:txBody>
                  <a:tcPr marL="56716" marR="56716" marT="7877"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9519">
                <a:tc>
                  <a:txBody>
                    <a:bodyPr/>
                    <a:lstStyle/>
                    <a:p>
                      <a:pPr algn="ctr">
                        <a:spcAft>
                          <a:spcPts val="0"/>
                        </a:spcAft>
                      </a:pPr>
                      <a:r>
                        <a:rPr lang="en-GB" sz="1000" kern="100">
                          <a:effectLst/>
                        </a:rPr>
                        <a:t>Bandwidth/SCS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MHz/kHz</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10MHz /15kHz</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40MHz/30kHz</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100MHz/120kHz</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Transmission Scheme</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1</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1</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1</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Duplex Mode</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FDD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TDD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TDD</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DLUL configuration</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N.A</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dirty="0" smtClean="0">
                          <a:effectLst/>
                          <a:latin typeface="+mn-lt"/>
                          <a:ea typeface="+mn-ea"/>
                          <a:cs typeface="+mn-cs"/>
                        </a:rPr>
                        <a:t>7D1S2U</a:t>
                      </a:r>
                      <a:endParaRPr lang="en-US" sz="1000" kern="100" dirty="0">
                        <a:effectLst/>
                        <a:latin typeface="Calibri"/>
                        <a:ea typeface="宋体"/>
                        <a:cs typeface="Times New Roman"/>
                      </a:endParaRPr>
                    </a:p>
                  </a:txBody>
                  <a:tcPr marL="56716" marR="56716" marT="7877" marB="0" anchor="ctr"/>
                </a:tc>
                <a:tc>
                  <a:txBody>
                    <a:bodyPr/>
                    <a:lstStyle/>
                    <a:p>
                      <a:pPr algn="ctr">
                        <a:spcAft>
                          <a:spcPts val="0"/>
                        </a:spcAft>
                      </a:pPr>
                      <a:r>
                        <a:rPr lang="en-US" sz="1000" kern="100" dirty="0" smtClean="0">
                          <a:effectLst/>
                          <a:latin typeface="+mn-lt"/>
                          <a:ea typeface="+mn-ea"/>
                          <a:cs typeface="+mn-cs"/>
                        </a:rPr>
                        <a:t>DDDSU</a:t>
                      </a:r>
                      <a:endParaRPr lang="en-US" sz="1000" kern="100" dirty="0">
                        <a:effectLst/>
                        <a:latin typeface="Calibri"/>
                        <a:ea typeface="宋体"/>
                        <a:cs typeface="Times New Roman"/>
                      </a:endParaRPr>
                    </a:p>
                  </a:txBody>
                  <a:tcPr marL="56716" marR="56716" marT="7877" marB="0" anchor="ctr"/>
                </a:tc>
              </a:tr>
              <a:tr h="279519">
                <a:tc>
                  <a:txBody>
                    <a:bodyPr/>
                    <a:lstStyle/>
                    <a:p>
                      <a:pPr algn="ctr">
                        <a:spcAft>
                          <a:spcPts val="0"/>
                        </a:spcAft>
                      </a:pPr>
                      <a:r>
                        <a:rPr lang="en-GB" sz="1000" kern="100">
                          <a:effectLst/>
                        </a:rPr>
                        <a:t>Propagation channel</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TDL_A 30ns, 5Hz</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TDL_A 30ns, 10Hz</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r>
              <a:tr h="551996">
                <a:tc>
                  <a:txBody>
                    <a:bodyPr/>
                    <a:lstStyle/>
                    <a:p>
                      <a:pPr algn="ctr">
                        <a:spcAft>
                          <a:spcPts val="0"/>
                        </a:spcAft>
                      </a:pPr>
                      <a:r>
                        <a:rPr lang="en-GB" sz="1000" kern="100">
                          <a:effectLst/>
                        </a:rPr>
                        <a:t>Correlation and antenna configuration</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2Rx 2*2  </a:t>
                      </a:r>
                      <a:endParaRPr lang="en-US" sz="1000" kern="100">
                        <a:effectLst/>
                      </a:endParaRPr>
                    </a:p>
                    <a:p>
                      <a:pPr algn="ctr">
                        <a:spcAft>
                          <a:spcPts val="0"/>
                        </a:spcAft>
                      </a:pPr>
                      <a:r>
                        <a:rPr lang="en-GB" sz="1000" kern="100">
                          <a:effectLst/>
                        </a:rPr>
                        <a:t>4Rx: 4*4</a:t>
                      </a:r>
                      <a:endParaRPr lang="en-US" sz="1000" kern="100">
                        <a:effectLst/>
                      </a:endParaRPr>
                    </a:p>
                    <a:p>
                      <a:pPr algn="ctr">
                        <a:spcAft>
                          <a:spcPts val="0"/>
                        </a:spcAft>
                      </a:pPr>
                      <a:r>
                        <a:rPr lang="en-GB" sz="1000" kern="100">
                          <a:effectLst/>
                        </a:rPr>
                        <a:t>[ULA  Low</a:t>
                      </a:r>
                      <a:endParaRPr lang="en-US" sz="1000" kern="100">
                        <a:effectLst/>
                      </a:endParaRPr>
                    </a:p>
                    <a:p>
                      <a:pPr algn="ctr">
                        <a:spcAft>
                          <a:spcPts val="0"/>
                        </a:spcAft>
                      </a:pPr>
                      <a:r>
                        <a:rPr lang="en-GB" sz="1000" kern="100">
                          <a:effectLst/>
                        </a:rPr>
                        <a:t>ULA  High]</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2Rx 2*2  </a:t>
                      </a:r>
                      <a:endParaRPr lang="en-US" sz="1000" kern="100">
                        <a:effectLst/>
                      </a:endParaRPr>
                    </a:p>
                    <a:p>
                      <a:pPr algn="ctr">
                        <a:spcAft>
                          <a:spcPts val="0"/>
                        </a:spcAft>
                      </a:pPr>
                      <a:r>
                        <a:rPr lang="en-GB" sz="1000" kern="100">
                          <a:effectLst/>
                        </a:rPr>
                        <a:t>4Rx: 4*4 </a:t>
                      </a:r>
                      <a:endParaRPr lang="en-US" sz="1000" kern="100">
                        <a:effectLst/>
                      </a:endParaRPr>
                    </a:p>
                    <a:p>
                      <a:pPr algn="ctr">
                        <a:spcAft>
                          <a:spcPts val="0"/>
                        </a:spcAft>
                      </a:pPr>
                      <a:r>
                        <a:rPr lang="en-GB" sz="1000" kern="100">
                          <a:effectLst/>
                        </a:rPr>
                        <a:t>[ULA  Low</a:t>
                      </a:r>
                      <a:endParaRPr lang="en-US" sz="1000" kern="100">
                        <a:effectLst/>
                      </a:endParaRPr>
                    </a:p>
                    <a:p>
                      <a:pPr algn="ctr">
                        <a:spcAft>
                          <a:spcPts val="0"/>
                        </a:spcAft>
                      </a:pPr>
                      <a:r>
                        <a:rPr lang="en-GB" sz="1000" kern="100">
                          <a:effectLst/>
                        </a:rPr>
                        <a:t>ULA  High]</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dirty="0">
                          <a:effectLst/>
                        </a:rPr>
                        <a:t>2Rx 2*2 </a:t>
                      </a:r>
                      <a:endParaRPr lang="en-US" sz="1000" kern="100" dirty="0">
                        <a:effectLst/>
                      </a:endParaRPr>
                    </a:p>
                    <a:p>
                      <a:pPr algn="ctr">
                        <a:spcAft>
                          <a:spcPts val="0"/>
                        </a:spcAft>
                      </a:pPr>
                      <a:r>
                        <a:rPr lang="en-GB" sz="1000" kern="100" dirty="0" smtClean="0">
                          <a:effectLst/>
                          <a:latin typeface="+mn-lt"/>
                          <a:ea typeface="+mn-ea"/>
                          <a:cs typeface="+mn-cs"/>
                        </a:rPr>
                        <a:t>[ULA</a:t>
                      </a:r>
                      <a:r>
                        <a:rPr lang="en-GB" sz="1000" kern="100" baseline="0" dirty="0" smtClean="0">
                          <a:effectLst/>
                          <a:latin typeface="+mn-lt"/>
                          <a:ea typeface="+mn-ea"/>
                          <a:cs typeface="+mn-cs"/>
                        </a:rPr>
                        <a:t> Low, ULA High]</a:t>
                      </a:r>
                      <a:endParaRPr lang="en-US" sz="1000" kern="100" dirty="0">
                        <a:effectLst/>
                        <a:latin typeface="Calibri"/>
                        <a:ea typeface="宋体"/>
                        <a:cs typeface="Times New Roman"/>
                      </a:endParaRPr>
                    </a:p>
                  </a:txBody>
                  <a:tcPr marL="56716" marR="56716" marT="7877" marB="0" anchor="ctr"/>
                </a:tc>
              </a:tr>
              <a:tr h="143280">
                <a:tc gridSpan="5">
                  <a:txBody>
                    <a:bodyPr/>
                    <a:lstStyle/>
                    <a:p>
                      <a:pPr algn="ctr">
                        <a:spcAft>
                          <a:spcPts val="0"/>
                        </a:spcAft>
                      </a:pPr>
                      <a:r>
                        <a:rPr lang="en-GB" sz="1000" kern="100">
                          <a:effectLst/>
                        </a:rPr>
                        <a:t>CSI-RS resource setting (periodic)</a:t>
                      </a:r>
                      <a:endParaRPr lang="en-US" sz="1000" kern="100">
                        <a:effectLst/>
                        <a:latin typeface="Calibri"/>
                        <a:ea typeface="宋体"/>
                        <a:cs typeface="Times New Roman"/>
                      </a:endParaRPr>
                    </a:p>
                  </a:txBody>
                  <a:tcPr marL="56716" marR="56716" marT="7877"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99">
                <a:tc>
                  <a:txBody>
                    <a:bodyPr/>
                    <a:lstStyle/>
                    <a:p>
                      <a:pPr algn="ctr">
                        <a:spcAft>
                          <a:spcPts val="0"/>
                        </a:spcAft>
                      </a:pPr>
                      <a:r>
                        <a:rPr lang="en-GB" sz="1000" kern="100">
                          <a:effectLst/>
                        </a:rPr>
                        <a:t>resourceConfigType</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Periodic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Periodic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Periodic </a:t>
                      </a:r>
                      <a:endParaRPr lang="en-US" sz="1000" kern="100">
                        <a:effectLst/>
                        <a:latin typeface="Calibri"/>
                        <a:ea typeface="宋体"/>
                        <a:cs typeface="Times New Roman"/>
                      </a:endParaRPr>
                    </a:p>
                  </a:txBody>
                  <a:tcPr marL="56716" marR="56716" marT="7877" marB="0" anchor="ctr"/>
                </a:tc>
              </a:tr>
              <a:tr h="415757">
                <a:tc>
                  <a:txBody>
                    <a:bodyPr/>
                    <a:lstStyle/>
                    <a:p>
                      <a:pPr algn="ctr">
                        <a:spcAft>
                          <a:spcPts val="0"/>
                        </a:spcAft>
                      </a:pPr>
                      <a:r>
                        <a:rPr lang="en-GB" sz="1000" kern="100">
                          <a:effectLst/>
                        </a:rPr>
                        <a:t>CSI-RS/CSI-IM periodicity and slot offset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dirty="0" smtClean="0">
                          <a:effectLst/>
                        </a:rPr>
                        <a:t>5</a:t>
                      </a:r>
                      <a:r>
                        <a:rPr lang="en-GB" sz="1000" kern="100" baseline="0" dirty="0" smtClean="0">
                          <a:effectLst/>
                        </a:rPr>
                        <a:t> slots</a:t>
                      </a:r>
                      <a:r>
                        <a:rPr lang="en-GB" sz="1000" kern="100" dirty="0" smtClean="0">
                          <a:effectLst/>
                        </a:rPr>
                        <a:t>,</a:t>
                      </a:r>
                      <a:r>
                        <a:rPr lang="en-GB" sz="1000" kern="100" baseline="0" dirty="0" smtClean="0">
                          <a:effectLst/>
                        </a:rPr>
                        <a:t> 1 slot offset</a:t>
                      </a:r>
                      <a:endParaRPr lang="en-US" sz="1000" kern="100" dirty="0">
                        <a:effectLst/>
                        <a:latin typeface="+mn-lt"/>
                        <a:ea typeface="宋体"/>
                        <a:cs typeface="Times New Roman"/>
                      </a:endParaRPr>
                    </a:p>
                  </a:txBody>
                  <a:tcPr marL="56716" marR="56716" marT="7877" marB="0" anchor="ctr"/>
                </a:tc>
                <a:tc>
                  <a:txBody>
                    <a:bodyPr/>
                    <a:lstStyle/>
                    <a:p>
                      <a:pPr algn="ctr">
                        <a:spcAft>
                          <a:spcPts val="0"/>
                        </a:spcAft>
                      </a:pPr>
                      <a:r>
                        <a:rPr lang="en-GB" sz="1000" kern="100" dirty="0" smtClean="0">
                          <a:effectLst/>
                        </a:rPr>
                        <a:t>5slots,</a:t>
                      </a:r>
                      <a:r>
                        <a:rPr lang="en-GB" sz="1000" kern="100" baseline="0" dirty="0" smtClean="0">
                          <a:effectLst/>
                        </a:rPr>
                        <a:t> 1 slot offset</a:t>
                      </a:r>
                      <a:endParaRPr lang="en-US" sz="1000" kern="100" dirty="0">
                        <a:effectLst/>
                        <a:latin typeface="+mn-lt"/>
                        <a:ea typeface="宋体"/>
                        <a:cs typeface="Times New Roman"/>
                      </a:endParaRPr>
                    </a:p>
                  </a:txBody>
                  <a:tcPr marL="56716" marR="56716" marT="7877" marB="0" anchor="ctr"/>
                </a:tc>
                <a:tc>
                  <a:txBody>
                    <a:bodyPr/>
                    <a:lstStyle/>
                    <a:p>
                      <a:pPr algn="ctr">
                        <a:spcAft>
                          <a:spcPts val="0"/>
                        </a:spcAft>
                      </a:pPr>
                      <a:r>
                        <a:rPr lang="en-GB" sz="1000" kern="100" dirty="0" smtClean="0">
                          <a:effectLst/>
                        </a:rPr>
                        <a:t>5slots,</a:t>
                      </a:r>
                      <a:r>
                        <a:rPr lang="en-GB" sz="1000" kern="100" baseline="0" dirty="0" smtClean="0">
                          <a:effectLst/>
                        </a:rPr>
                        <a:t> 1 slot offset</a:t>
                      </a:r>
                      <a:endParaRPr lang="en-US" sz="1000" kern="100" dirty="0">
                        <a:effectLst/>
                        <a:latin typeface="+mn-lt"/>
                        <a:ea typeface="宋体"/>
                        <a:cs typeface="Times New Roman"/>
                      </a:endParaRPr>
                    </a:p>
                  </a:txBody>
                  <a:tcPr marL="56716" marR="56716" marT="7877" marB="0" anchor="ctr"/>
                </a:tc>
              </a:tr>
              <a:tr h="196233">
                <a:tc>
                  <a:txBody>
                    <a:bodyPr/>
                    <a:lstStyle/>
                    <a:p>
                      <a:pPr algn="ctr">
                        <a:spcAft>
                          <a:spcPts val="0"/>
                        </a:spcAft>
                      </a:pPr>
                      <a:r>
                        <a:rPr lang="en-GB" sz="1000" kern="100">
                          <a:effectLst/>
                        </a:rPr>
                        <a:t>NZP CSI-RS ports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2/4</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a:t>
                      </a:r>
                      <a:r>
                        <a:rPr lang="en-US" sz="1000" kern="100">
                          <a:effectLst/>
                        </a:rPr>
                        <a:t>/4</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a:t>
                      </a:r>
                      <a:endParaRPr lang="en-US" sz="1000" kern="100">
                        <a:effectLst/>
                        <a:latin typeface="Calibri"/>
                        <a:ea typeface="宋体"/>
                        <a:cs typeface="Times New Roman"/>
                      </a:endParaRPr>
                    </a:p>
                  </a:txBody>
                  <a:tcPr marL="56716" marR="56716" marT="7877" marB="0" anchor="ctr"/>
                </a:tc>
              </a:tr>
              <a:tr h="1096950">
                <a:tc>
                  <a:txBody>
                    <a:bodyPr/>
                    <a:lstStyle/>
                    <a:p>
                      <a:pPr algn="ctr">
                        <a:spcAft>
                          <a:spcPts val="0"/>
                        </a:spcAft>
                      </a:pPr>
                      <a:r>
                        <a:rPr lang="en-GB" sz="1000" kern="100">
                          <a:effectLst/>
                        </a:rPr>
                        <a:t>NZP CSI-RS configuration</a:t>
                      </a:r>
                      <a:endParaRPr lang="en-US" sz="1000" kern="100">
                        <a:effectLst/>
                      </a:endParaRPr>
                    </a:p>
                    <a:p>
                      <a:pPr algn="ctr">
                        <a:spcAft>
                          <a:spcPts val="0"/>
                        </a:spcAft>
                      </a:pPr>
                      <a:r>
                        <a:rPr lang="en-GB" sz="1000" kern="100">
                          <a:effectLst/>
                        </a:rPr>
                        <a:t>CDM type/CSIRS resource mapping/CSI-RS-Density</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dirty="0">
                          <a:effectLst/>
                        </a:rPr>
                        <a:t>2 ports:</a:t>
                      </a:r>
                      <a:endParaRPr lang="en-US" sz="1000" kern="100" dirty="0">
                        <a:effectLst/>
                      </a:endParaRPr>
                    </a:p>
                    <a:p>
                      <a:pPr algn="ctr">
                        <a:spcAft>
                          <a:spcPts val="0"/>
                        </a:spcAft>
                      </a:pPr>
                      <a:r>
                        <a:rPr lang="en-GB" sz="1000" kern="100" dirty="0">
                          <a:effectLst/>
                        </a:rPr>
                        <a:t>[FD-CDM2/density 1]</a:t>
                      </a:r>
                      <a:endParaRPr lang="en-US" sz="1000" kern="100" dirty="0">
                        <a:effectLst/>
                      </a:endParaRPr>
                    </a:p>
                    <a:p>
                      <a:pPr algn="ctr">
                        <a:spcAft>
                          <a:spcPts val="0"/>
                        </a:spcAft>
                      </a:pPr>
                      <a:r>
                        <a:rPr lang="en-GB" sz="1000" kern="100" dirty="0">
                          <a:effectLst/>
                        </a:rPr>
                        <a:t>4 ports: </a:t>
                      </a:r>
                      <a:endParaRPr lang="en-US" sz="1000" kern="100" dirty="0">
                        <a:effectLst/>
                      </a:endParaRPr>
                    </a:p>
                    <a:p>
                      <a:pPr algn="ctr">
                        <a:spcAft>
                          <a:spcPts val="0"/>
                        </a:spcAft>
                      </a:pPr>
                      <a:r>
                        <a:rPr lang="en-US" sz="1000" kern="100" dirty="0">
                          <a:effectLst/>
                        </a:rPr>
                        <a:t>[FD-CDM2 density 1 (row 4)]</a:t>
                      </a:r>
                      <a:endParaRPr lang="en-US" sz="1000" kern="100" dirty="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2 ports:</a:t>
                      </a:r>
                      <a:endParaRPr lang="en-US" sz="1000" kern="100">
                        <a:effectLst/>
                      </a:endParaRPr>
                    </a:p>
                    <a:p>
                      <a:pPr algn="ctr">
                        <a:spcAft>
                          <a:spcPts val="0"/>
                        </a:spcAft>
                      </a:pPr>
                      <a:r>
                        <a:rPr lang="en-GB" sz="1000" kern="100">
                          <a:effectLst/>
                        </a:rPr>
                        <a:t>[FD-CDM2/density 1]</a:t>
                      </a:r>
                      <a:endParaRPr lang="en-US" sz="1000" kern="100">
                        <a:effectLst/>
                      </a:endParaRPr>
                    </a:p>
                    <a:p>
                      <a:pPr algn="ctr">
                        <a:spcAft>
                          <a:spcPts val="0"/>
                        </a:spcAft>
                      </a:pPr>
                      <a:r>
                        <a:rPr lang="en-GB" sz="1000" kern="100">
                          <a:effectLst/>
                        </a:rPr>
                        <a:t>4 ports: </a:t>
                      </a:r>
                      <a:endParaRPr lang="en-US" sz="1000" kern="100">
                        <a:effectLst/>
                      </a:endParaRPr>
                    </a:p>
                    <a:p>
                      <a:pPr algn="ctr">
                        <a:spcAft>
                          <a:spcPts val="0"/>
                        </a:spcAft>
                      </a:pPr>
                      <a:r>
                        <a:rPr lang="en-US" sz="1000" kern="100">
                          <a:effectLst/>
                        </a:rPr>
                        <a:t>[FD-CDM2 density 1 (row 4)]</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[FD-CDM2/density 1]</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CSI-IM configuration</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US"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r>
              <a:tr h="143280">
                <a:tc gridSpan="5">
                  <a:txBody>
                    <a:bodyPr/>
                    <a:lstStyle/>
                    <a:p>
                      <a:pPr algn="ctr">
                        <a:spcAft>
                          <a:spcPts val="0"/>
                        </a:spcAft>
                      </a:pPr>
                      <a:r>
                        <a:rPr lang="en-GB" sz="1000" kern="100">
                          <a:effectLst/>
                        </a:rPr>
                        <a:t>CSI report setting (periodic)</a:t>
                      </a:r>
                      <a:endParaRPr lang="en-US" sz="1000" kern="100">
                        <a:effectLst/>
                        <a:latin typeface="Calibri"/>
                        <a:ea typeface="宋体"/>
                        <a:cs typeface="Times New Roman"/>
                      </a:endParaRPr>
                    </a:p>
                  </a:txBody>
                  <a:tcPr marL="56716" marR="56716" marT="7877"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0599">
                <a:tc>
                  <a:txBody>
                    <a:bodyPr/>
                    <a:lstStyle/>
                    <a:p>
                      <a:pPr algn="ctr">
                        <a:spcAft>
                          <a:spcPts val="0"/>
                        </a:spcAft>
                      </a:pPr>
                      <a:r>
                        <a:rPr lang="en-GB" sz="1000" kern="100">
                          <a:effectLst/>
                        </a:rPr>
                        <a:t>reportConfigType</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periodic</a:t>
                      </a:r>
                      <a:endParaRPr lang="en-US" sz="1000" kern="100">
                        <a:effectLst/>
                        <a:latin typeface="Calibri"/>
                        <a:ea typeface="宋体"/>
                        <a:cs typeface="Times New Roman"/>
                      </a:endParaRPr>
                    </a:p>
                  </a:txBody>
                  <a:tcPr marL="56716" marR="56716" marT="7877" marB="0"/>
                </a:tc>
                <a:tc>
                  <a:txBody>
                    <a:bodyPr/>
                    <a:lstStyle/>
                    <a:p>
                      <a:pPr algn="ctr">
                        <a:spcAft>
                          <a:spcPts val="0"/>
                        </a:spcAft>
                      </a:pPr>
                      <a:r>
                        <a:rPr lang="en-GB" sz="1000" kern="100">
                          <a:effectLst/>
                        </a:rPr>
                        <a:t>periodic</a:t>
                      </a:r>
                      <a:endParaRPr lang="en-US" sz="1000" kern="100">
                        <a:effectLst/>
                        <a:latin typeface="Calibri"/>
                        <a:ea typeface="宋体"/>
                        <a:cs typeface="Times New Roman"/>
                      </a:endParaRPr>
                    </a:p>
                  </a:txBody>
                  <a:tcPr marL="56716" marR="56716" marT="7877" marB="0"/>
                </a:tc>
                <a:tc>
                  <a:txBody>
                    <a:bodyPr/>
                    <a:lstStyle/>
                    <a:p>
                      <a:pPr algn="ctr">
                        <a:spcAft>
                          <a:spcPts val="0"/>
                        </a:spcAft>
                      </a:pPr>
                      <a:r>
                        <a:rPr lang="en-GB" sz="1000" kern="100">
                          <a:effectLst/>
                        </a:rPr>
                        <a:t>periodic</a:t>
                      </a:r>
                      <a:endParaRPr lang="en-US" sz="1000" kern="100">
                        <a:effectLst/>
                        <a:latin typeface="Calibri"/>
                        <a:ea typeface="宋体"/>
                        <a:cs typeface="Times New Roman"/>
                      </a:endParaRPr>
                    </a:p>
                  </a:txBody>
                  <a:tcPr marL="56716" marR="56716" marT="7877" marB="0"/>
                </a:tc>
              </a:tr>
              <a:tr h="279519">
                <a:tc>
                  <a:txBody>
                    <a:bodyPr/>
                    <a:lstStyle/>
                    <a:p>
                      <a:pPr algn="ctr">
                        <a:spcAft>
                          <a:spcPts val="0"/>
                        </a:spcAft>
                      </a:pPr>
                      <a:r>
                        <a:rPr lang="en-GB" sz="1000" kern="100">
                          <a:effectLst/>
                        </a:rPr>
                        <a:t>Reporting periodicity and   slot offset</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Codebook Restriction</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r>
              <a:tr h="190599">
                <a:tc>
                  <a:txBody>
                    <a:bodyPr/>
                    <a:lstStyle/>
                    <a:p>
                      <a:pPr algn="ctr">
                        <a:spcAft>
                          <a:spcPts val="0"/>
                        </a:spcAft>
                      </a:pPr>
                      <a:r>
                        <a:rPr lang="en-GB" sz="1000" kern="100">
                          <a:effectLst/>
                        </a:rPr>
                        <a:t>Reporting granularity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Wide-band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Wide-band</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Wide-band</a:t>
                      </a:r>
                      <a:endParaRPr lang="en-US" sz="1000" kern="100">
                        <a:effectLst/>
                        <a:latin typeface="Calibri"/>
                        <a:ea typeface="宋体"/>
                        <a:cs typeface="Times New Roman"/>
                      </a:endParaRPr>
                    </a:p>
                  </a:txBody>
                  <a:tcPr marL="56716" marR="56716" marT="7877" marB="0" anchor="ctr"/>
                </a:tc>
              </a:tr>
              <a:tr h="279519">
                <a:tc>
                  <a:txBody>
                    <a:bodyPr/>
                    <a:lstStyle/>
                    <a:p>
                      <a:pPr algn="ctr">
                        <a:spcAft>
                          <a:spcPts val="0"/>
                        </a:spcAft>
                      </a:pPr>
                      <a:r>
                        <a:rPr lang="en-GB" sz="1000" kern="100">
                          <a:effectLst/>
                        </a:rPr>
                        <a:t>Physical channel for reporting</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PUSCH</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PUSCH</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PUSCH</a:t>
                      </a:r>
                      <a:endParaRPr lang="en-US" sz="1000" kern="100">
                        <a:effectLst/>
                        <a:latin typeface="Calibri"/>
                        <a:ea typeface="宋体"/>
                        <a:cs typeface="Times New Roman"/>
                      </a:endParaRPr>
                    </a:p>
                  </a:txBody>
                  <a:tcPr marL="56716" marR="56716" marT="7877" marB="0" anchor="ctr"/>
                </a:tc>
              </a:tr>
              <a:tr h="279519">
                <a:tc>
                  <a:txBody>
                    <a:bodyPr/>
                    <a:lstStyle/>
                    <a:p>
                      <a:pPr algn="ctr">
                        <a:spcAft>
                          <a:spcPts val="0"/>
                        </a:spcAft>
                      </a:pPr>
                      <a:r>
                        <a:rPr lang="en-GB" sz="1000" kern="100">
                          <a:effectLst/>
                        </a:rPr>
                        <a:t>PUCCH reporting format</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FFS</a:t>
                      </a:r>
                      <a:endParaRPr lang="en-US" sz="1000" kern="100">
                        <a:effectLst/>
                        <a:latin typeface="Calibri"/>
                        <a:ea typeface="宋体"/>
                        <a:cs typeface="Times New Roman"/>
                      </a:endParaRPr>
                    </a:p>
                  </a:txBody>
                  <a:tcPr marL="56716" marR="56716" marT="7877" marB="0" anchor="ctr"/>
                </a:tc>
              </a:tr>
              <a:tr h="279519">
                <a:tc>
                  <a:txBody>
                    <a:bodyPr/>
                    <a:lstStyle/>
                    <a:p>
                      <a:pPr algn="ctr">
                        <a:spcAft>
                          <a:spcPts val="0"/>
                        </a:spcAft>
                      </a:pPr>
                      <a:r>
                        <a:rPr lang="en-GB" sz="1000" kern="100">
                          <a:effectLst/>
                        </a:rPr>
                        <a:t>CQI table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 </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Table 2 with 256QAM</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a:effectLst/>
                        </a:rPr>
                        <a:t>Table 2 with 256QAM</a:t>
                      </a:r>
                      <a:endParaRPr lang="en-US" sz="1000" kern="100">
                        <a:effectLst/>
                        <a:latin typeface="Calibri"/>
                        <a:ea typeface="宋体"/>
                        <a:cs typeface="Times New Roman"/>
                      </a:endParaRPr>
                    </a:p>
                  </a:txBody>
                  <a:tcPr marL="56716" marR="56716" marT="7877" marB="0" anchor="ctr"/>
                </a:tc>
                <a:tc>
                  <a:txBody>
                    <a:bodyPr/>
                    <a:lstStyle/>
                    <a:p>
                      <a:pPr algn="ctr">
                        <a:spcAft>
                          <a:spcPts val="0"/>
                        </a:spcAft>
                      </a:pPr>
                      <a:r>
                        <a:rPr lang="en-GB" sz="1000" kern="100" dirty="0">
                          <a:effectLst/>
                        </a:rPr>
                        <a:t>Table 1 without 256QAM</a:t>
                      </a:r>
                      <a:endParaRPr lang="en-US" sz="1000" kern="100" dirty="0">
                        <a:effectLst/>
                        <a:latin typeface="Calibri"/>
                        <a:ea typeface="宋体"/>
                        <a:cs typeface="Times New Roman"/>
                      </a:endParaRPr>
                    </a:p>
                  </a:txBody>
                  <a:tcPr marL="56716" marR="56716" marT="7877" marB="0" anchor="ctr"/>
                </a:tc>
              </a:tr>
            </a:tbl>
          </a:graphicData>
        </a:graphic>
      </p:graphicFrame>
    </p:spTree>
    <p:extLst>
      <p:ext uri="{BB962C8B-B14F-4D97-AF65-F5344CB8AC3E}">
        <p14:creationId xmlns:p14="http://schemas.microsoft.com/office/powerpoint/2010/main" val="18328563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Background (agreed test cases list in previous meeting) </a:t>
            </a:r>
            <a:endParaRPr lang="en-US" sz="2400" dirty="0"/>
          </a:p>
        </p:txBody>
      </p:sp>
      <p:sp>
        <p:nvSpPr>
          <p:cNvPr id="3" name="Content Placeholder 2"/>
          <p:cNvSpPr>
            <a:spLocks noGrp="1"/>
          </p:cNvSpPr>
          <p:nvPr>
            <p:ph idx="1"/>
          </p:nvPr>
        </p:nvSpPr>
        <p:spPr/>
        <p:txBody>
          <a:bodyPr/>
          <a:lstStyle/>
          <a:p>
            <a:pPr algn="just"/>
            <a:r>
              <a:rPr lang="en-GB" sz="1200" dirty="0"/>
              <a:t>Static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fading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PMI test cases</a:t>
            </a:r>
          </a:p>
          <a:p>
            <a:pPr lvl="1" algn="just"/>
            <a:r>
              <a:rPr lang="en-GB" sz="1200" dirty="0"/>
              <a:t>Test 1: FR1 FDD   10MHz &amp;15kHz ,  8*2, 8*4</a:t>
            </a:r>
          </a:p>
          <a:p>
            <a:pPr lvl="1" algn="just"/>
            <a:r>
              <a:rPr lang="en-GB" sz="1200" dirty="0"/>
              <a:t>Test 2: FR1 TDD    40MHz&amp;30kHz,   8*2, 8*4</a:t>
            </a:r>
          </a:p>
          <a:p>
            <a:pPr lvl="1" algn="just"/>
            <a:r>
              <a:rPr lang="en-GB" sz="1200" dirty="0"/>
              <a:t>Test 3: FR2            100MHz&amp; 120kHz, 2*2</a:t>
            </a:r>
          </a:p>
          <a:p>
            <a:pPr algn="just"/>
            <a:r>
              <a:rPr lang="en-GB" sz="1200" dirty="0"/>
              <a:t>4Tx PMI test cases  (FFS for wideband or sub-band)</a:t>
            </a:r>
          </a:p>
          <a:p>
            <a:pPr lvl="1" algn="just"/>
            <a:r>
              <a:rPr lang="en-GB" sz="1200" dirty="0"/>
              <a:t>Test 1: FR1 FDD   10MHz &amp;15kHz ,  4*2, 4*4</a:t>
            </a:r>
          </a:p>
          <a:p>
            <a:pPr lvl="1" algn="just"/>
            <a:r>
              <a:rPr lang="en-GB" sz="1200" dirty="0"/>
              <a:t>Test 2: FR1 TDD    40MHz&amp;30kHz,   4*2, 4*4</a:t>
            </a:r>
          </a:p>
          <a:p>
            <a:pPr algn="just"/>
            <a:r>
              <a:rPr lang="en-GB" sz="1200" dirty="0" smtClean="0"/>
              <a:t>RI </a:t>
            </a:r>
            <a:r>
              <a:rPr lang="en-GB" sz="1200" dirty="0"/>
              <a:t>test</a:t>
            </a:r>
          </a:p>
          <a:p>
            <a:pPr lvl="1" algn="just"/>
            <a:r>
              <a:rPr lang="en-GB" sz="1200" dirty="0"/>
              <a:t>Test 1: FR1 FDD   10MHz&amp;15kHz, 2*2,4*4 </a:t>
            </a:r>
          </a:p>
          <a:p>
            <a:pPr lvl="1" algn="just"/>
            <a:r>
              <a:rPr lang="en-GB" sz="1200" dirty="0"/>
              <a:t>Test 2: FR1 TDD   40MHz&amp;30kHz, 2*2,  4*4</a:t>
            </a:r>
          </a:p>
          <a:p>
            <a:pPr lvl="1" algn="just"/>
            <a:r>
              <a:rPr lang="en-GB" sz="1200" dirty="0"/>
              <a:t>Test 3: FR2  100MHz&amp;120kHz, 2*2</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2104664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 Scope</a:t>
            </a:r>
            <a:endParaRPr lang="en-US" dirty="0"/>
          </a:p>
        </p:txBody>
      </p:sp>
      <p:sp>
        <p:nvSpPr>
          <p:cNvPr id="3" name="Content Placeholder 2"/>
          <p:cNvSpPr>
            <a:spLocks noGrp="1"/>
          </p:cNvSpPr>
          <p:nvPr>
            <p:ph idx="1"/>
          </p:nvPr>
        </p:nvSpPr>
        <p:spPr>
          <a:xfrm>
            <a:off x="381000" y="1066800"/>
            <a:ext cx="8305800" cy="5638800"/>
          </a:xfrm>
        </p:spPr>
        <p:txBody>
          <a:bodyPr/>
          <a:lstStyle/>
          <a:p>
            <a:pPr algn="just"/>
            <a:r>
              <a:rPr lang="en-GB" dirty="0">
                <a:solidFill>
                  <a:srgbClr val="FF0000"/>
                </a:solidFill>
              </a:rPr>
              <a:t>Prioritize CQI, PMI, RI test cases </a:t>
            </a:r>
            <a:r>
              <a:rPr lang="en-GB" dirty="0" smtClean="0">
                <a:solidFill>
                  <a:srgbClr val="FF0000"/>
                </a:solidFill>
              </a:rPr>
              <a:t> in Rel-15</a:t>
            </a:r>
            <a:endParaRPr lang="en-US" altLang="zh-CN" dirty="0" smtClean="0"/>
          </a:p>
          <a:p>
            <a:pPr algn="just"/>
            <a:r>
              <a:rPr lang="en-US" altLang="zh-CN" dirty="0" smtClean="0"/>
              <a:t>CSI reporting Type</a:t>
            </a:r>
            <a:endParaRPr lang="en-US" dirty="0"/>
          </a:p>
          <a:p>
            <a:pPr lvl="1" algn="just"/>
            <a:r>
              <a:rPr lang="en-US" sz="1600" dirty="0" smtClean="0"/>
              <a:t>No test cases for semi-persistent CSI reporting in Rel-15</a:t>
            </a:r>
          </a:p>
          <a:p>
            <a:pPr algn="just"/>
            <a:r>
              <a:rPr lang="en-US" altLang="zh-CN" dirty="0" smtClean="0"/>
              <a:t>CSI-RS resources Type</a:t>
            </a:r>
            <a:endParaRPr lang="en-GB" dirty="0" smtClean="0"/>
          </a:p>
          <a:p>
            <a:pPr lvl="1" algn="just"/>
            <a:r>
              <a:rPr lang="en-GB" sz="1600" dirty="0" smtClean="0">
                <a:solidFill>
                  <a:srgbClr val="FF0000"/>
                </a:solidFill>
              </a:rPr>
              <a:t>Introducing Test cases for semi-persistent CSI-RS resource</a:t>
            </a:r>
            <a:r>
              <a:rPr lang="en-US" sz="1600" dirty="0" smtClean="0">
                <a:solidFill>
                  <a:srgbClr val="FF0000"/>
                </a:solidFill>
              </a:rPr>
              <a:t>s</a:t>
            </a:r>
          </a:p>
          <a:p>
            <a:pPr lvl="2" algn="just"/>
            <a:r>
              <a:rPr lang="en-US" sz="1400" dirty="0" smtClean="0">
                <a:solidFill>
                  <a:srgbClr val="FF0000"/>
                </a:solidFill>
              </a:rPr>
              <a:t>Replace CSI-RS configuration in one of periodic CSI test cases with </a:t>
            </a:r>
            <a:r>
              <a:rPr lang="en-GB" sz="1400" dirty="0">
                <a:solidFill>
                  <a:srgbClr val="FF0000"/>
                </a:solidFill>
              </a:rPr>
              <a:t>semi-persistent CSI-RS resource</a:t>
            </a:r>
            <a:r>
              <a:rPr lang="en-US" sz="1400" dirty="0" smtClean="0">
                <a:solidFill>
                  <a:srgbClr val="FF0000"/>
                </a:solidFill>
              </a:rPr>
              <a:t>s</a:t>
            </a:r>
            <a:endParaRPr lang="en-GB" sz="1400" dirty="0" smtClean="0">
              <a:solidFill>
                <a:srgbClr val="FF0000"/>
              </a:solidFill>
            </a:endParaRPr>
          </a:p>
          <a:p>
            <a:pPr marL="342900" lvl="1" indent="-342900" algn="just">
              <a:buFont typeface="Arial" panose="020B0604020202020204" pitchFamily="34" charset="0"/>
              <a:buChar char="•"/>
            </a:pPr>
            <a:r>
              <a:rPr lang="en-US" altLang="zh-CN" sz="2400" dirty="0"/>
              <a:t>CRI/CSI test cases</a:t>
            </a:r>
          </a:p>
          <a:p>
            <a:pPr lvl="1" algn="just"/>
            <a:r>
              <a:rPr lang="en-US" altLang="zh-CN" sz="1600" dirty="0" smtClean="0">
                <a:solidFill>
                  <a:srgbClr val="FF0000"/>
                </a:solidFill>
              </a:rPr>
              <a:t>De</a:t>
            </a:r>
            <a:r>
              <a:rPr lang="en-GB" sz="1600" dirty="0" smtClean="0">
                <a:solidFill>
                  <a:srgbClr val="FF0000"/>
                </a:solidFill>
              </a:rPr>
              <a:t>prioritize CRI/CSI test cases in Rel-15</a:t>
            </a:r>
          </a:p>
          <a:p>
            <a:pPr algn="just"/>
            <a:r>
              <a:rPr lang="en-GB" dirty="0" smtClean="0"/>
              <a:t>L1-RSRP measurement handling</a:t>
            </a:r>
          </a:p>
          <a:p>
            <a:pPr lvl="1" algn="just"/>
            <a:r>
              <a:rPr lang="en-GB" sz="1600" dirty="0" smtClean="0">
                <a:solidFill>
                  <a:srgbClr val="FF0000"/>
                </a:solidFill>
              </a:rPr>
              <a:t>L1-RSRP corresponding requirements will be covered in RRM specification</a:t>
            </a:r>
          </a:p>
          <a:p>
            <a:pPr algn="just"/>
            <a:r>
              <a:rPr lang="en-GB" dirty="0" smtClean="0"/>
              <a:t>FFS whether introducing joint CQI,PMI reporting test case(s)</a:t>
            </a:r>
          </a:p>
          <a:p>
            <a:pPr algn="just"/>
            <a:r>
              <a:rPr lang="en-GB" dirty="0" smtClean="0"/>
              <a:t>Sub-band CQI test cases</a:t>
            </a:r>
          </a:p>
          <a:p>
            <a:pPr lvl="1" algn="just"/>
            <a:r>
              <a:rPr lang="en-GB" sz="1600" dirty="0" smtClean="0">
                <a:solidFill>
                  <a:srgbClr val="FF0000"/>
                </a:solidFill>
              </a:rPr>
              <a:t>Introducing sub-band CQI test cases in Rel-15 as second priority</a:t>
            </a:r>
          </a:p>
          <a:p>
            <a:pPr lvl="2" algn="just"/>
            <a:r>
              <a:rPr lang="en-GB" sz="1400" dirty="0" smtClean="0">
                <a:solidFill>
                  <a:srgbClr val="FF0000"/>
                </a:solidFill>
              </a:rPr>
              <a:t>Using largest sub-band size according to BWP bandwidth</a:t>
            </a:r>
          </a:p>
          <a:p>
            <a:pPr lvl="2" algn="just"/>
            <a:r>
              <a:rPr lang="en-GB" sz="1400" dirty="0" smtClean="0">
                <a:solidFill>
                  <a:srgbClr val="FF0000"/>
                </a:solidFill>
              </a:rPr>
              <a:t>FFS for applicable channel model</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15498458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6200"/>
            <a:ext cx="8229600" cy="639762"/>
          </a:xfrm>
        </p:spPr>
        <p:txBody>
          <a:bodyPr/>
          <a:lstStyle/>
          <a:p>
            <a:r>
              <a:rPr lang="en-US" dirty="0" smtClean="0"/>
              <a:t>Generic test set-up (1/2)</a:t>
            </a:r>
            <a:endParaRPr lang="en-US" dirty="0"/>
          </a:p>
        </p:txBody>
      </p:sp>
      <p:sp>
        <p:nvSpPr>
          <p:cNvPr id="3" name="内容占位符 2"/>
          <p:cNvSpPr>
            <a:spLocks noGrp="1"/>
          </p:cNvSpPr>
          <p:nvPr>
            <p:ph idx="1"/>
          </p:nvPr>
        </p:nvSpPr>
        <p:spPr>
          <a:xfrm>
            <a:off x="228600" y="609600"/>
            <a:ext cx="8534400" cy="6248400"/>
          </a:xfrm>
        </p:spPr>
        <p:txBody>
          <a:bodyPr/>
          <a:lstStyle/>
          <a:p>
            <a:r>
              <a:rPr lang="en-GB" sz="1200" dirty="0" smtClean="0"/>
              <a:t>CHBW and SCS</a:t>
            </a:r>
          </a:p>
          <a:p>
            <a:pPr lvl="1"/>
            <a:r>
              <a:rPr lang="en-US" sz="1200" dirty="0"/>
              <a:t>Case 1: FR1 FDD 10MHz CBW + 15kHz SCS</a:t>
            </a:r>
          </a:p>
          <a:p>
            <a:pPr lvl="1"/>
            <a:r>
              <a:rPr lang="en-US" sz="1200" dirty="0"/>
              <a:t>Case 2: FR1 TDD 40MHz CBW + 30kHz SCS</a:t>
            </a:r>
          </a:p>
          <a:p>
            <a:pPr lvl="1"/>
            <a:r>
              <a:rPr lang="en-US" sz="1200" dirty="0"/>
              <a:t>Case 3: FR2 TDD 100MHz CBW + 120kHz </a:t>
            </a:r>
            <a:r>
              <a:rPr lang="en-US" sz="1200" dirty="0" smtClean="0"/>
              <a:t>SCS</a:t>
            </a:r>
          </a:p>
          <a:p>
            <a:pPr marL="342900" lvl="1" indent="-342900">
              <a:buFont typeface="Arial" panose="020B0604020202020204" pitchFamily="34" charset="0"/>
              <a:buChar char="•"/>
            </a:pPr>
            <a:r>
              <a:rPr lang="en-US" sz="1200" dirty="0"/>
              <a:t>CQI table </a:t>
            </a:r>
          </a:p>
          <a:p>
            <a:pPr marL="800100" lvl="3" indent="-342900"/>
            <a:r>
              <a:rPr lang="en-US" sz="1200" dirty="0"/>
              <a:t>For FR1 CQI table 2</a:t>
            </a:r>
          </a:p>
          <a:p>
            <a:pPr marL="800100" lvl="3" indent="-342900"/>
            <a:r>
              <a:rPr lang="en-US" sz="1200" dirty="0"/>
              <a:t>For FR2 CQI table </a:t>
            </a:r>
            <a:r>
              <a:rPr lang="en-US" sz="1200" dirty="0" smtClean="0"/>
              <a:t>1</a:t>
            </a:r>
          </a:p>
          <a:p>
            <a:r>
              <a:rPr lang="en-US" sz="1200" dirty="0" smtClean="0"/>
              <a:t>TDD DL-UL configuration</a:t>
            </a:r>
          </a:p>
          <a:p>
            <a:pPr lvl="1"/>
            <a:r>
              <a:rPr lang="en-US" sz="1200" dirty="0" smtClean="0">
                <a:solidFill>
                  <a:srgbClr val="FF0000"/>
                </a:solidFill>
              </a:rPr>
              <a:t>FR1 30kHz: </a:t>
            </a:r>
            <a:r>
              <a:rPr lang="en-GB" sz="1200" dirty="0">
                <a:solidFill>
                  <a:srgbClr val="FF0000"/>
                </a:solidFill>
              </a:rPr>
              <a:t>7D1S2U, S =  6D:4G:4U</a:t>
            </a:r>
            <a:endParaRPr lang="en-US" sz="1200" dirty="0" smtClean="0">
              <a:solidFill>
                <a:srgbClr val="FF0000"/>
              </a:solidFill>
            </a:endParaRPr>
          </a:p>
          <a:p>
            <a:pPr lvl="1"/>
            <a:r>
              <a:rPr lang="en-US" sz="1200" dirty="0" smtClean="0">
                <a:solidFill>
                  <a:srgbClr val="FF0000"/>
                </a:solidFill>
              </a:rPr>
              <a:t>FR2 120kHz:</a:t>
            </a:r>
            <a:r>
              <a:rPr lang="en-GB" sz="1200" dirty="0">
                <a:solidFill>
                  <a:srgbClr val="FF0000"/>
                </a:solidFill>
              </a:rPr>
              <a:t>DDSU, S=11D+3G</a:t>
            </a:r>
          </a:p>
          <a:p>
            <a:r>
              <a:rPr lang="en-GB" sz="1200" dirty="0" smtClean="0"/>
              <a:t>PDSCH </a:t>
            </a:r>
            <a:r>
              <a:rPr lang="en-GB" sz="1200" dirty="0"/>
              <a:t>scheduling </a:t>
            </a:r>
            <a:r>
              <a:rPr lang="en-GB" sz="1200" dirty="0" smtClean="0"/>
              <a:t>Type: </a:t>
            </a:r>
          </a:p>
          <a:p>
            <a:pPr lvl="1"/>
            <a:r>
              <a:rPr lang="en-GB" sz="1200" dirty="0"/>
              <a:t>Type A, Bundle size 2</a:t>
            </a:r>
          </a:p>
          <a:p>
            <a:pPr lvl="1"/>
            <a:r>
              <a:rPr lang="en-US" sz="1200" dirty="0"/>
              <a:t>skip scheduling PDSCH in special </a:t>
            </a:r>
            <a:r>
              <a:rPr lang="en-US" sz="1200" dirty="0" smtClean="0"/>
              <a:t>sub-frames</a:t>
            </a:r>
          </a:p>
          <a:p>
            <a:r>
              <a:rPr lang="en-GB" sz="1200" dirty="0"/>
              <a:t>DMRS configurations: </a:t>
            </a:r>
          </a:p>
          <a:p>
            <a:pPr lvl="1"/>
            <a:r>
              <a:rPr lang="en-GB" sz="1200" dirty="0" smtClean="0"/>
              <a:t>Type 1, 1 front loaded symbol + 1 additional DMRS symbol</a:t>
            </a:r>
          </a:p>
          <a:p>
            <a:pPr lvl="1"/>
            <a:r>
              <a:rPr lang="en-US" altLang="zh-CN" sz="1200" dirty="0" smtClean="0"/>
              <a:t>TDM for DMRS and PDSCH</a:t>
            </a:r>
            <a:endParaRPr lang="en-US" sz="1200" dirty="0"/>
          </a:p>
          <a:p>
            <a:r>
              <a:rPr lang="en-GB" sz="1200" dirty="0"/>
              <a:t>Control symbols </a:t>
            </a:r>
            <a:r>
              <a:rPr lang="en-GB" sz="1200" dirty="0" smtClean="0"/>
              <a:t>assumption: </a:t>
            </a:r>
          </a:p>
          <a:p>
            <a:pPr lvl="1"/>
            <a:r>
              <a:rPr lang="en-US" sz="1200" dirty="0"/>
              <a:t>FR1: Symbols #0 and 1 in each slot</a:t>
            </a:r>
          </a:p>
          <a:p>
            <a:pPr lvl="1"/>
            <a:r>
              <a:rPr lang="en-US" sz="1200" dirty="0"/>
              <a:t>FR2: Symbol #</a:t>
            </a:r>
            <a:r>
              <a:rPr lang="en-US" sz="1200" dirty="0" smtClean="0"/>
              <a:t>0 and 1 </a:t>
            </a:r>
            <a:r>
              <a:rPr lang="en-US" sz="1200" dirty="0"/>
              <a:t>in each slot</a:t>
            </a:r>
          </a:p>
          <a:p>
            <a:pPr lvl="1"/>
            <a:r>
              <a:rPr lang="en-GB" sz="1200" dirty="0"/>
              <a:t>Do not schedule PDSCH in in control symbols </a:t>
            </a:r>
            <a:r>
              <a:rPr lang="en-GB" sz="1200" dirty="0" smtClean="0"/>
              <a:t>time duration</a:t>
            </a:r>
            <a:endParaRPr lang="en-US" sz="1200" dirty="0"/>
          </a:p>
          <a:p>
            <a:r>
              <a:rPr lang="en-GB" sz="1200" dirty="0" smtClean="0"/>
              <a:t>HARQ: </a:t>
            </a:r>
          </a:p>
          <a:p>
            <a:pPr lvl="1"/>
            <a:r>
              <a:rPr lang="en-US" altLang="zh-CN" sz="1200" dirty="0" smtClean="0"/>
              <a:t>For PMI,</a:t>
            </a:r>
            <a:r>
              <a:rPr lang="en-GB" sz="1200" dirty="0"/>
              <a:t> RV </a:t>
            </a:r>
            <a:r>
              <a:rPr lang="en-GB" sz="1200" dirty="0" smtClean="0"/>
              <a:t>sequence ={0,2,3,1}</a:t>
            </a:r>
          </a:p>
          <a:p>
            <a:pPr lvl="1"/>
            <a:r>
              <a:rPr lang="en-US" altLang="zh-CN" sz="1200" dirty="0"/>
              <a:t>F</a:t>
            </a:r>
            <a:r>
              <a:rPr lang="en-GB" sz="1200" dirty="0" smtClean="0"/>
              <a:t>or RI and CQI test cases ,no </a:t>
            </a:r>
            <a:r>
              <a:rPr lang="en-US" altLang="zh-CN" sz="1200" dirty="0" smtClean="0"/>
              <a:t>retransmission</a:t>
            </a:r>
          </a:p>
          <a:p>
            <a:r>
              <a:rPr lang="en-US" altLang="zh-CN" sz="1200" dirty="0" smtClean="0"/>
              <a:t>PTRS, TRS configuration:</a:t>
            </a:r>
          </a:p>
          <a:p>
            <a:pPr lvl="1"/>
            <a:r>
              <a:rPr lang="en-US" sz="1200" dirty="0" smtClean="0"/>
              <a:t>TRS: 20ms periodicity, 2 slots pattern, with offset  10ms, Bandwidth: full BWP,0 dB boosting</a:t>
            </a:r>
          </a:p>
          <a:p>
            <a:pPr lvl="1"/>
            <a:r>
              <a:rPr lang="en-US" sz="1200" dirty="0" smtClean="0"/>
              <a:t>PTRS: [only configured for FR2 with </a:t>
            </a:r>
            <a:r>
              <a:rPr lang="en-GB" sz="1200" dirty="0" smtClean="0"/>
              <a:t>port 1, per 2PRB in frequency domain, per symbol in time domain]</a:t>
            </a:r>
          </a:p>
          <a:p>
            <a:r>
              <a:rPr lang="en-GB" sz="1200" dirty="0" smtClean="0"/>
              <a:t>PBCH configuration: </a:t>
            </a:r>
          </a:p>
          <a:p>
            <a:pPr lvl="1"/>
            <a:r>
              <a:rPr lang="en-US" sz="1200" dirty="0" smtClean="0"/>
              <a:t>[PBCH overhead: Skip scheduling PDSCH for PBCH slot i.e. slot 0 per radio frame (20ms periodicity)]</a:t>
            </a:r>
          </a:p>
          <a:p>
            <a:pPr lvl="1"/>
            <a:endParaRPr lang="en-US" altLang="zh-CN" sz="1600" dirty="0" smtClean="0"/>
          </a:p>
          <a:p>
            <a:endParaRPr lang="en-US" altLang="zh-CN" dirty="0" smtClean="0"/>
          </a:p>
          <a:p>
            <a:endParaRPr lang="en-US" altLang="zh-CN" dirty="0" smtClean="0"/>
          </a:p>
          <a:p>
            <a:endParaRPr lang="en-US" altLang="zh-CN" dirty="0" smtClean="0"/>
          </a:p>
          <a:p>
            <a:endParaRPr lang="en-US" dirty="0" smtClean="0">
              <a:solidFill>
                <a:srgbClr val="FF0000"/>
              </a:solidFill>
            </a:endParaRPr>
          </a:p>
        </p:txBody>
      </p:sp>
      <p:sp>
        <p:nvSpPr>
          <p:cNvPr id="4" name="灯片编号占位符 3"/>
          <p:cNvSpPr>
            <a:spLocks noGrp="1"/>
          </p:cNvSpPr>
          <p:nvPr>
            <p:ph type="sldNum" sz="quarter" idx="12"/>
          </p:nvPr>
        </p:nvSpPr>
        <p:spPr>
          <a:xfrm>
            <a:off x="7010400" y="6400800"/>
            <a:ext cx="2133600" cy="365125"/>
          </a:xfrm>
        </p:spPr>
        <p:txBody>
          <a:bodyPr/>
          <a:lstStyle/>
          <a:p>
            <a:pPr>
              <a:defRPr/>
            </a:pPr>
            <a:fld id="{A242F0DE-7C71-41E7-B4AE-5A68D73E055F}" type="slidenum">
              <a:rPr lang="en-US" altLang="zh-CN" smtClean="0"/>
              <a:pPr>
                <a:defRPr/>
              </a:pPr>
              <a:t>4</a:t>
            </a:fld>
            <a:endParaRPr lang="en-US" altLang="zh-CN" dirty="0"/>
          </a:p>
        </p:txBody>
      </p:sp>
    </p:spTree>
    <p:extLst>
      <p:ext uri="{BB962C8B-B14F-4D97-AF65-F5344CB8AC3E}">
        <p14:creationId xmlns:p14="http://schemas.microsoft.com/office/powerpoint/2010/main" val="11054990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9762"/>
          </a:xfrm>
        </p:spPr>
        <p:txBody>
          <a:bodyPr/>
          <a:lstStyle/>
          <a:p>
            <a:r>
              <a:rPr lang="en-US" dirty="0" smtClean="0"/>
              <a:t>Generic test set-up (2/2)</a:t>
            </a:r>
            <a:endParaRPr lang="en-US" dirty="0"/>
          </a:p>
        </p:txBody>
      </p:sp>
      <p:sp>
        <p:nvSpPr>
          <p:cNvPr id="3" name="内容占位符 2"/>
          <p:cNvSpPr>
            <a:spLocks noGrp="1"/>
          </p:cNvSpPr>
          <p:nvPr>
            <p:ph idx="1"/>
          </p:nvPr>
        </p:nvSpPr>
        <p:spPr>
          <a:xfrm>
            <a:off x="457200" y="990600"/>
            <a:ext cx="7848600" cy="5715000"/>
          </a:xfrm>
        </p:spPr>
        <p:txBody>
          <a:bodyPr/>
          <a:lstStyle/>
          <a:p>
            <a:r>
              <a:rPr lang="en-GB" sz="1200" dirty="0" smtClean="0"/>
              <a:t>NZP CSI-RS port configurations: </a:t>
            </a:r>
          </a:p>
          <a:p>
            <a:endParaRPr lang="en-GB" sz="1200" dirty="0" smtClean="0"/>
          </a:p>
          <a:p>
            <a:pPr lvl="1"/>
            <a:endParaRPr lang="en-US" altLang="zh-CN" sz="1600" dirty="0"/>
          </a:p>
          <a:p>
            <a:endParaRPr lang="en-US" altLang="zh-CN" dirty="0" smtClean="0"/>
          </a:p>
          <a:p>
            <a:endParaRPr lang="en-US" altLang="zh-CN" sz="1200" dirty="0" smtClean="0"/>
          </a:p>
          <a:p>
            <a:r>
              <a:rPr lang="en-US" altLang="zh-CN" sz="1200" dirty="0" smtClean="0"/>
              <a:t>NZP </a:t>
            </a:r>
            <a:r>
              <a:rPr lang="en-US" altLang="zh-CN" sz="1200" dirty="0"/>
              <a:t>CSI-RS periodicity and slot </a:t>
            </a:r>
            <a:r>
              <a:rPr lang="en-US" altLang="zh-CN" sz="1200" dirty="0" smtClean="0"/>
              <a:t>offset: TBD</a:t>
            </a:r>
          </a:p>
          <a:p>
            <a:pPr lvl="1"/>
            <a:r>
              <a:rPr lang="en-US" altLang="zh-CN" dirty="0" smtClean="0">
                <a:solidFill>
                  <a:srgbClr val="FF0000"/>
                </a:solidFill>
              </a:rPr>
              <a:t>For simulation purpose, configured with periodicity of 5 slots with slot offset as 1</a:t>
            </a:r>
          </a:p>
          <a:p>
            <a:r>
              <a:rPr lang="en-US" sz="1200" dirty="0"/>
              <a:t>CSI computation delay and </a:t>
            </a:r>
            <a:r>
              <a:rPr lang="en-US" sz="1200" dirty="0" err="1"/>
              <a:t>gNB</a:t>
            </a:r>
            <a:r>
              <a:rPr lang="en-US" sz="1200" dirty="0"/>
              <a:t> emulator scheduling delay assumption</a:t>
            </a:r>
            <a:r>
              <a:rPr lang="en-US" altLang="zh-CN" sz="1200" dirty="0" smtClean="0"/>
              <a:t> </a:t>
            </a:r>
          </a:p>
          <a:p>
            <a:pPr lvl="1"/>
            <a:r>
              <a:rPr lang="en-GB" sz="1200" dirty="0" smtClean="0"/>
              <a:t>Periodic </a:t>
            </a:r>
            <a:r>
              <a:rPr lang="en-GB" sz="1200" dirty="0"/>
              <a:t>CSI feedback delay can be assumed as below:</a:t>
            </a:r>
            <a:endParaRPr lang="en-US" sz="1200" dirty="0"/>
          </a:p>
          <a:p>
            <a:pPr lvl="2"/>
            <a:r>
              <a:rPr lang="en-GB" sz="1200" dirty="0"/>
              <a:t>Minimum CSI computation delay 4ms</a:t>
            </a:r>
            <a:endParaRPr lang="en-US" sz="1200" dirty="0"/>
          </a:p>
          <a:p>
            <a:pPr lvl="2"/>
            <a:r>
              <a:rPr lang="en-GB" sz="1200" dirty="0"/>
              <a:t>Minimum </a:t>
            </a:r>
            <a:r>
              <a:rPr lang="en-GB" sz="1200" dirty="0" err="1"/>
              <a:t>gNB</a:t>
            </a:r>
            <a:r>
              <a:rPr lang="en-GB" sz="1200" dirty="0"/>
              <a:t> emulator scheduling delay 4ms</a:t>
            </a:r>
            <a:endParaRPr lang="en-US" sz="1200" dirty="0"/>
          </a:p>
          <a:p>
            <a:pPr lvl="1"/>
            <a:r>
              <a:rPr lang="en-GB" sz="1200" dirty="0" smtClean="0"/>
              <a:t> </a:t>
            </a:r>
            <a:r>
              <a:rPr lang="en-GB" sz="1200" dirty="0"/>
              <a:t>Aperiodic CSI feedback delay followed the definition in TS38.214 5.4, assuming same processing delay for UE computation and </a:t>
            </a:r>
            <a:r>
              <a:rPr lang="en-GB" sz="1200" dirty="0" err="1"/>
              <a:t>gNB</a:t>
            </a:r>
            <a:r>
              <a:rPr lang="en-GB" sz="1200" dirty="0"/>
              <a:t> emulator processing delay</a:t>
            </a:r>
            <a:r>
              <a:rPr lang="en-GB" sz="1200" dirty="0" smtClean="0"/>
              <a:t>.</a:t>
            </a:r>
          </a:p>
          <a:p>
            <a:pPr lvl="2"/>
            <a:r>
              <a:rPr lang="en-US" altLang="zh-CN" sz="1000" dirty="0" smtClean="0">
                <a:solidFill>
                  <a:srgbClr val="FF0000"/>
                </a:solidFill>
              </a:rPr>
              <a:t>For simulation purpose of RAN4#88 </a:t>
            </a:r>
            <a:r>
              <a:rPr lang="en-US" altLang="zh-CN" sz="1000" dirty="0" err="1" smtClean="0">
                <a:solidFill>
                  <a:srgbClr val="FF0000"/>
                </a:solidFill>
              </a:rPr>
              <a:t>bis</a:t>
            </a:r>
            <a:r>
              <a:rPr lang="en-US" altLang="zh-CN" sz="1000" smtClean="0">
                <a:solidFill>
                  <a:srgbClr val="FF0000"/>
                </a:solidFill>
              </a:rPr>
              <a:t>, detailed </a:t>
            </a:r>
            <a:r>
              <a:rPr lang="en-US" altLang="zh-CN" sz="1000" dirty="0" smtClean="0">
                <a:solidFill>
                  <a:srgbClr val="FF0000"/>
                </a:solidFill>
              </a:rPr>
              <a:t>Delay FFS</a:t>
            </a:r>
            <a:endParaRPr lang="en-US" sz="1000" dirty="0" smtClean="0">
              <a:solidFill>
                <a:srgbClr val="FF0000"/>
              </a:solidFill>
            </a:endParaRPr>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dirty="0"/>
          </a:p>
        </p:txBody>
      </p:sp>
      <p:graphicFrame>
        <p:nvGraphicFramePr>
          <p:cNvPr id="5" name="表格 4"/>
          <p:cNvGraphicFramePr>
            <a:graphicFrameLocks noGrp="1"/>
          </p:cNvGraphicFramePr>
          <p:nvPr>
            <p:extLst>
              <p:ext uri="{D42A27DB-BD31-4B8C-83A1-F6EECF244321}">
                <p14:modId xmlns:p14="http://schemas.microsoft.com/office/powerpoint/2010/main" val="1372224529"/>
              </p:ext>
            </p:extLst>
          </p:nvPr>
        </p:nvGraphicFramePr>
        <p:xfrm>
          <a:off x="1143000" y="1447800"/>
          <a:ext cx="6325870" cy="731520"/>
        </p:xfrm>
        <a:graphic>
          <a:graphicData uri="http://schemas.openxmlformats.org/drawingml/2006/table">
            <a:tbl>
              <a:tblPr firstRow="1" firstCol="1" bandRow="1">
                <a:tableStyleId>{5C22544A-7EE6-4342-B048-85BDC9FD1C3A}</a:tableStyleId>
              </a:tblPr>
              <a:tblGrid>
                <a:gridCol w="1581150"/>
                <a:gridCol w="1581150"/>
                <a:gridCol w="1581785"/>
                <a:gridCol w="1581785"/>
              </a:tblGrid>
              <a:tr h="0">
                <a:tc>
                  <a:txBody>
                    <a:bodyPr/>
                    <a:lstStyle/>
                    <a:p>
                      <a:pPr algn="just">
                        <a:spcAft>
                          <a:spcPts val="0"/>
                        </a:spcAft>
                      </a:pPr>
                      <a:r>
                        <a:rPr lang="en-GB" sz="800" kern="0" dirty="0">
                          <a:effectLst/>
                        </a:rPr>
                        <a:t>Parameters</a:t>
                      </a:r>
                      <a:endParaRPr lang="en-US" sz="1050" kern="100" dirty="0">
                        <a:effectLst/>
                        <a:latin typeface="Calibri"/>
                        <a:ea typeface="宋体"/>
                        <a:cs typeface="Times New Roman"/>
                      </a:endParaRPr>
                    </a:p>
                  </a:txBody>
                  <a:tcPr marL="68580" marR="68580" marT="0" marB="0"/>
                </a:tc>
                <a:tc>
                  <a:txBody>
                    <a:bodyPr/>
                    <a:lstStyle/>
                    <a:p>
                      <a:pPr algn="just">
                        <a:spcAft>
                          <a:spcPts val="0"/>
                        </a:spcAft>
                      </a:pPr>
                      <a:r>
                        <a:rPr lang="en-GB" sz="800" kern="0">
                          <a:effectLst/>
                        </a:rPr>
                        <a:t>2 Ports</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a:effectLst/>
                        </a:rPr>
                        <a:t>4 ports </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a:effectLst/>
                        </a:rPr>
                        <a:t>8 ports</a:t>
                      </a:r>
                      <a:endParaRPr lang="en-US" sz="1050" kern="100">
                        <a:effectLst/>
                        <a:latin typeface="Calibri"/>
                        <a:ea typeface="宋体"/>
                        <a:cs typeface="Times New Roman"/>
                      </a:endParaRPr>
                    </a:p>
                  </a:txBody>
                  <a:tcPr marL="68580" marR="68580" marT="0" marB="0"/>
                </a:tc>
              </a:tr>
              <a:tr h="0">
                <a:tc>
                  <a:txBody>
                    <a:bodyPr/>
                    <a:lstStyle/>
                    <a:p>
                      <a:pPr algn="just">
                        <a:spcAft>
                          <a:spcPts val="0"/>
                        </a:spcAft>
                      </a:pPr>
                      <a:r>
                        <a:rPr lang="en-GB" sz="800" kern="0">
                          <a:effectLst/>
                        </a:rPr>
                        <a:t>nrofPorts	</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a:effectLst/>
                        </a:rPr>
                        <a:t>2</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a:effectLst/>
                        </a:rPr>
                        <a:t>4</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a:effectLst/>
                        </a:rPr>
                        <a:t>8</a:t>
                      </a:r>
                      <a:endParaRPr lang="en-US" sz="1050" kern="100">
                        <a:effectLst/>
                        <a:latin typeface="Calibri"/>
                        <a:ea typeface="宋体"/>
                        <a:cs typeface="Times New Roman"/>
                      </a:endParaRPr>
                    </a:p>
                  </a:txBody>
                  <a:tcPr marL="68580" marR="68580" marT="0" marB="0"/>
                </a:tc>
              </a:tr>
              <a:tr h="0">
                <a:tc>
                  <a:txBody>
                    <a:bodyPr/>
                    <a:lstStyle/>
                    <a:p>
                      <a:pPr algn="just">
                        <a:spcAft>
                          <a:spcPts val="0"/>
                        </a:spcAft>
                      </a:pPr>
                      <a:r>
                        <a:rPr lang="en-GB" sz="800" kern="0">
                          <a:effectLst/>
                        </a:rPr>
                        <a:t>firstOFDMSymbolInTimeDomain</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a:effectLst/>
                        </a:rPr>
                        <a:t>5</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a:effectLst/>
                        </a:rPr>
                        <a:t>5</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a:effectLst/>
                        </a:rPr>
                        <a:t>5</a:t>
                      </a:r>
                      <a:endParaRPr lang="en-US" sz="1050" kern="100">
                        <a:effectLst/>
                        <a:latin typeface="Calibri"/>
                        <a:ea typeface="宋体"/>
                        <a:cs typeface="Times New Roman"/>
                      </a:endParaRPr>
                    </a:p>
                  </a:txBody>
                  <a:tcPr marL="68580" marR="68580" marT="0" marB="0"/>
                </a:tc>
              </a:tr>
              <a:tr h="0">
                <a:tc>
                  <a:txBody>
                    <a:bodyPr/>
                    <a:lstStyle/>
                    <a:p>
                      <a:pPr algn="just">
                        <a:spcAft>
                          <a:spcPts val="0"/>
                        </a:spcAft>
                      </a:pPr>
                      <a:r>
                        <a:rPr lang="en-GB" sz="800" kern="0">
                          <a:effectLst/>
                        </a:rPr>
                        <a:t>firstOFDMSymbolInTimeDomain2</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dirty="0">
                          <a:effectLst/>
                        </a:rPr>
                        <a:t>N.A</a:t>
                      </a:r>
                      <a:endParaRPr lang="en-US" sz="1050" kern="100" dirty="0">
                        <a:effectLst/>
                        <a:latin typeface="Calibri"/>
                        <a:ea typeface="宋体"/>
                        <a:cs typeface="Times New Roman"/>
                      </a:endParaRPr>
                    </a:p>
                  </a:txBody>
                  <a:tcPr marL="68580" marR="68580" marT="0" marB="0"/>
                </a:tc>
                <a:tc>
                  <a:txBody>
                    <a:bodyPr/>
                    <a:lstStyle/>
                    <a:p>
                      <a:pPr algn="just">
                        <a:spcAft>
                          <a:spcPts val="0"/>
                        </a:spcAft>
                      </a:pPr>
                      <a:r>
                        <a:rPr lang="en-GB" sz="800" kern="0">
                          <a:effectLst/>
                        </a:rPr>
                        <a:t>N.A</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a:effectLst/>
                        </a:rPr>
                        <a:t>N.A</a:t>
                      </a:r>
                      <a:endParaRPr lang="en-US" sz="1050" kern="100">
                        <a:effectLst/>
                        <a:latin typeface="Calibri"/>
                        <a:ea typeface="宋体"/>
                        <a:cs typeface="Times New Roman"/>
                      </a:endParaRPr>
                    </a:p>
                  </a:txBody>
                  <a:tcPr marL="68580" marR="68580" marT="0" marB="0"/>
                </a:tc>
              </a:tr>
              <a:tr h="0">
                <a:tc>
                  <a:txBody>
                    <a:bodyPr/>
                    <a:lstStyle/>
                    <a:p>
                      <a:pPr algn="just">
                        <a:spcAft>
                          <a:spcPts val="0"/>
                        </a:spcAft>
                      </a:pPr>
                      <a:r>
                        <a:rPr lang="en-GB" sz="800" kern="0">
                          <a:effectLst/>
                        </a:rPr>
                        <a:t>cdm-Type</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dirty="0">
                          <a:effectLst/>
                        </a:rPr>
                        <a:t>fd-CDM2</a:t>
                      </a:r>
                      <a:endParaRPr lang="en-US" sz="1050" kern="100" dirty="0">
                        <a:effectLst/>
                        <a:latin typeface="Calibri"/>
                        <a:ea typeface="宋体"/>
                        <a:cs typeface="Times New Roman"/>
                      </a:endParaRPr>
                    </a:p>
                  </a:txBody>
                  <a:tcPr marL="68580" marR="68580" marT="0" marB="0"/>
                </a:tc>
                <a:tc>
                  <a:txBody>
                    <a:bodyPr/>
                    <a:lstStyle/>
                    <a:p>
                      <a:pPr algn="just">
                        <a:spcAft>
                          <a:spcPts val="0"/>
                        </a:spcAft>
                      </a:pPr>
                      <a:r>
                        <a:rPr lang="en-GB" sz="800" kern="0" dirty="0">
                          <a:effectLst/>
                        </a:rPr>
                        <a:t>fd-CDM2</a:t>
                      </a:r>
                      <a:endParaRPr lang="en-US" sz="1050" kern="100" dirty="0">
                        <a:effectLst/>
                        <a:latin typeface="Calibri"/>
                        <a:ea typeface="宋体"/>
                        <a:cs typeface="Times New Roman"/>
                      </a:endParaRPr>
                    </a:p>
                  </a:txBody>
                  <a:tcPr marL="68580" marR="68580" marT="0" marB="0"/>
                </a:tc>
                <a:tc>
                  <a:txBody>
                    <a:bodyPr/>
                    <a:lstStyle/>
                    <a:p>
                      <a:pPr algn="just">
                        <a:spcAft>
                          <a:spcPts val="0"/>
                        </a:spcAft>
                      </a:pPr>
                      <a:r>
                        <a:rPr lang="en-GB" sz="800" kern="0">
                          <a:effectLst/>
                        </a:rPr>
                        <a:t>cdm4-FD2-TD2</a:t>
                      </a:r>
                      <a:endParaRPr lang="en-US" sz="1050" kern="100">
                        <a:effectLst/>
                        <a:latin typeface="Calibri"/>
                        <a:ea typeface="宋体"/>
                        <a:cs typeface="Times New Roman"/>
                      </a:endParaRPr>
                    </a:p>
                  </a:txBody>
                  <a:tcPr marL="68580" marR="68580" marT="0" marB="0"/>
                </a:tc>
              </a:tr>
              <a:tr h="0">
                <a:tc>
                  <a:txBody>
                    <a:bodyPr/>
                    <a:lstStyle/>
                    <a:p>
                      <a:pPr algn="just">
                        <a:spcAft>
                          <a:spcPts val="0"/>
                        </a:spcAft>
                      </a:pPr>
                      <a:r>
                        <a:rPr lang="en-GB" sz="800" kern="0">
                          <a:effectLst/>
                        </a:rPr>
                        <a:t>density</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dirty="0">
                          <a:effectLst/>
                        </a:rPr>
                        <a:t>1</a:t>
                      </a:r>
                      <a:endParaRPr lang="en-US" sz="1050" kern="100" dirty="0">
                        <a:effectLst/>
                        <a:latin typeface="Calibri"/>
                        <a:ea typeface="宋体"/>
                        <a:cs typeface="Times New Roman"/>
                      </a:endParaRPr>
                    </a:p>
                  </a:txBody>
                  <a:tcPr marL="68580" marR="68580" marT="0" marB="0"/>
                </a:tc>
                <a:tc>
                  <a:txBody>
                    <a:bodyPr/>
                    <a:lstStyle/>
                    <a:p>
                      <a:pPr algn="just">
                        <a:spcAft>
                          <a:spcPts val="0"/>
                        </a:spcAft>
                      </a:pPr>
                      <a:r>
                        <a:rPr lang="en-GB" sz="800" kern="0">
                          <a:effectLst/>
                        </a:rPr>
                        <a:t>1</a:t>
                      </a:r>
                      <a:endParaRPr lang="en-US" sz="1050" kern="100">
                        <a:effectLst/>
                        <a:latin typeface="Calibri"/>
                        <a:ea typeface="宋体"/>
                        <a:cs typeface="Times New Roman"/>
                      </a:endParaRPr>
                    </a:p>
                  </a:txBody>
                  <a:tcPr marL="68580" marR="68580" marT="0" marB="0"/>
                </a:tc>
                <a:tc>
                  <a:txBody>
                    <a:bodyPr/>
                    <a:lstStyle/>
                    <a:p>
                      <a:pPr algn="just">
                        <a:spcAft>
                          <a:spcPts val="0"/>
                        </a:spcAft>
                      </a:pPr>
                      <a:r>
                        <a:rPr lang="en-GB" sz="800" kern="0" dirty="0">
                          <a:effectLst/>
                        </a:rPr>
                        <a:t>1</a:t>
                      </a:r>
                      <a:endParaRPr lang="en-US" sz="1050" kern="100" dirty="0">
                        <a:effectLst/>
                        <a:latin typeface="Calibri"/>
                        <a:ea typeface="宋体"/>
                        <a:cs typeface="Times New Roman"/>
                      </a:endParaRPr>
                    </a:p>
                  </a:txBody>
                  <a:tcPr marL="68580" marR="68580" marT="0" marB="0"/>
                </a:tc>
              </a:tr>
            </a:tbl>
          </a:graphicData>
        </a:graphic>
      </p:graphicFrame>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655740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CQI Test cases</a:t>
            </a:r>
            <a:endParaRPr lang="en-US" dirty="0"/>
          </a:p>
        </p:txBody>
      </p:sp>
      <p:sp>
        <p:nvSpPr>
          <p:cNvPr id="3" name="Content Placeholder 2"/>
          <p:cNvSpPr>
            <a:spLocks noGrp="1"/>
          </p:cNvSpPr>
          <p:nvPr>
            <p:ph idx="1"/>
          </p:nvPr>
        </p:nvSpPr>
        <p:spPr>
          <a:xfrm>
            <a:off x="381000" y="914400"/>
            <a:ext cx="8382000" cy="5867400"/>
          </a:xfrm>
        </p:spPr>
        <p:txBody>
          <a:bodyPr/>
          <a:lstStyle/>
          <a:p>
            <a:pPr algn="just"/>
            <a:r>
              <a:rPr lang="en-US" sz="1200" dirty="0" smtClean="0"/>
              <a:t>Test metric</a:t>
            </a:r>
          </a:p>
          <a:p>
            <a:pPr lvl="1" algn="just"/>
            <a:r>
              <a:rPr lang="en-US" sz="1200" dirty="0" smtClean="0"/>
              <a:t>Static CQI: </a:t>
            </a:r>
          </a:p>
          <a:p>
            <a:pPr lvl="2"/>
            <a:r>
              <a:rPr lang="en-GB" sz="1200" dirty="0"/>
              <a:t>The reported CQI value shall be in the range of ±1 of the reported median more than 90% of the time. </a:t>
            </a:r>
          </a:p>
          <a:p>
            <a:pPr lvl="2"/>
            <a:r>
              <a:rPr lang="en-GB" sz="1200" dirty="0"/>
              <a:t>If the PDSCH BLER using the transport format indicated by median CQI is less than or equal to 0.1, the BLER using the transport format indicated by the (median CQI + 1) shall be greater than 0.1. If the PDSCH BLER using the transport format indicated by the median CQI is greater than 0.1, the BLER using transport format indicated by (median CQI – 1) shall be less than or equal to 0.1.</a:t>
            </a:r>
            <a:endParaRPr lang="en-US" sz="1200" dirty="0"/>
          </a:p>
          <a:p>
            <a:pPr lvl="1" algn="just"/>
            <a:r>
              <a:rPr lang="en-US" sz="1200" dirty="0" smtClean="0"/>
              <a:t>Fading CQI: </a:t>
            </a:r>
          </a:p>
          <a:p>
            <a:pPr lvl="2"/>
            <a:r>
              <a:rPr lang="en-GB" sz="1200" dirty="0" smtClean="0"/>
              <a:t>a)	a CQI index not in the set {median CQI -1, median CQI, median CQI +1} shall be reported at least </a:t>
            </a:r>
            <a:r>
              <a:rPr lang="en-GB" sz="1200" i="1" dirty="0" smtClean="0"/>
              <a:t>a</a:t>
            </a:r>
            <a:r>
              <a:rPr lang="en-GB" sz="1200" dirty="0" smtClean="0"/>
              <a:t> % of the time;</a:t>
            </a:r>
            <a:endParaRPr lang="en-US" sz="1200" dirty="0" smtClean="0"/>
          </a:p>
          <a:p>
            <a:pPr lvl="2"/>
            <a:r>
              <a:rPr lang="en-GB" sz="1200" dirty="0" smtClean="0"/>
              <a:t>b</a:t>
            </a:r>
            <a:r>
              <a:rPr lang="en-GB" sz="1200" dirty="0"/>
              <a:t>)	the ratio of the throughput obtained when transmitting the transport format indicated by each reported wideband CQI index and that obtained when transmitting a fixed transport format configured according to the wideband CQI median shall be ≥ </a:t>
            </a:r>
            <a:r>
              <a:rPr lang="en-GB" sz="1200" i="1" dirty="0"/>
              <a:t>g</a:t>
            </a:r>
            <a:r>
              <a:rPr lang="en-GB" sz="1200" dirty="0"/>
              <a:t> ;</a:t>
            </a:r>
            <a:endParaRPr lang="en-US" sz="1200" dirty="0"/>
          </a:p>
          <a:p>
            <a:pPr lvl="2"/>
            <a:r>
              <a:rPr lang="en-GB" sz="1200" dirty="0"/>
              <a:t>c)	when transmitting the transport format indicated by each reported wideband CQI index, the average BLER for the indicated transport formats shall be greater or equal to </a:t>
            </a:r>
            <a:r>
              <a:rPr lang="en-GB" sz="1200" dirty="0" smtClean="0"/>
              <a:t> TBD.</a:t>
            </a:r>
          </a:p>
          <a:p>
            <a:pPr algn="just"/>
            <a:r>
              <a:rPr lang="en-GB" sz="1200" dirty="0" smtClean="0"/>
              <a:t>Test SNR points:</a:t>
            </a:r>
          </a:p>
          <a:p>
            <a:pPr lvl="1" algn="just"/>
            <a:r>
              <a:rPr lang="en-GB" sz="1200" dirty="0" smtClean="0"/>
              <a:t>FFS  between [0~20] dB</a:t>
            </a:r>
          </a:p>
          <a:p>
            <a:pPr lvl="1" algn="just"/>
            <a:r>
              <a:rPr lang="en-GB" sz="1200" dirty="0" smtClean="0"/>
              <a:t>Companies are encouraged to bring results  within [0~20]dB with 2dB step size</a:t>
            </a:r>
          </a:p>
          <a:p>
            <a:pPr algn="just"/>
            <a:r>
              <a:rPr lang="en-GB" sz="1200" dirty="0" smtClean="0"/>
              <a:t>Channel model and MIMO correlation:</a:t>
            </a:r>
          </a:p>
          <a:p>
            <a:pPr lvl="1" algn="just"/>
            <a:r>
              <a:rPr lang="en-GB" sz="1200" dirty="0" smtClean="0"/>
              <a:t>Static CQI: static channel as TS 36.101 annex B</a:t>
            </a:r>
          </a:p>
          <a:p>
            <a:pPr lvl="1" algn="just"/>
            <a:r>
              <a:rPr lang="en-GB" sz="1200" dirty="0" smtClean="0"/>
              <a:t>Wideband fading CQI: </a:t>
            </a:r>
            <a:r>
              <a:rPr lang="en-GB" sz="1200" dirty="0" smtClean="0">
                <a:solidFill>
                  <a:srgbClr val="FF0000"/>
                </a:solidFill>
              </a:rPr>
              <a:t>FR1 (ULA High for 2Rx, [XP High for 4Rx]), FR2 [(ULA High)]</a:t>
            </a:r>
          </a:p>
          <a:p>
            <a:pPr lvl="2" algn="just"/>
            <a:r>
              <a:rPr lang="en-GB" sz="1200" dirty="0" smtClean="0"/>
              <a:t>TDL-A 30ns, 5Hz for FR1 FDD</a:t>
            </a:r>
          </a:p>
          <a:p>
            <a:pPr lvl="2" algn="just"/>
            <a:r>
              <a:rPr lang="en-GB" sz="1200" dirty="0"/>
              <a:t>TDL-A 30ns, </a:t>
            </a:r>
            <a:r>
              <a:rPr lang="en-GB" sz="1200" dirty="0" smtClean="0"/>
              <a:t>10Hz </a:t>
            </a:r>
            <a:r>
              <a:rPr lang="en-GB" sz="1200" dirty="0"/>
              <a:t>for FR1 </a:t>
            </a:r>
            <a:r>
              <a:rPr lang="en-GB" sz="1200" dirty="0" smtClean="0"/>
              <a:t>TDD</a:t>
            </a:r>
            <a:endParaRPr lang="en-GB" sz="1200" dirty="0"/>
          </a:p>
          <a:p>
            <a:pPr lvl="2" algn="just"/>
            <a:r>
              <a:rPr lang="en-GB" sz="1200" dirty="0" smtClean="0"/>
              <a:t>TDL-A [TBD]ns, [TBD]Hz for FR2 TDD </a:t>
            </a:r>
            <a:r>
              <a:rPr lang="en-GB" sz="1200" dirty="0" smtClean="0">
                <a:solidFill>
                  <a:srgbClr val="FF0000"/>
                </a:solidFill>
              </a:rPr>
              <a:t>(pending on discussion on channel model discussion for FR2</a:t>
            </a:r>
          </a:p>
          <a:p>
            <a:pPr algn="just"/>
            <a:r>
              <a:rPr lang="en-GB" sz="1200" dirty="0" smtClean="0"/>
              <a:t>CSI-RS resources and CSI reporting Type: Periodic</a:t>
            </a:r>
          </a:p>
          <a:p>
            <a:pPr algn="just"/>
            <a:r>
              <a:rPr lang="en-GB" sz="1200" dirty="0"/>
              <a:t>Companies are encouraged to bring results </a:t>
            </a:r>
            <a:endParaRPr lang="en-GB" sz="1200" dirty="0" smtClean="0"/>
          </a:p>
          <a:p>
            <a:pPr lvl="1" algn="just"/>
            <a:r>
              <a:rPr lang="en-GB" sz="1000" dirty="0" smtClean="0"/>
              <a:t>Static CQI:  percentile of within median CQI +/-1 and BLER  </a:t>
            </a:r>
            <a:r>
              <a:rPr lang="en-GB" sz="1000" dirty="0"/>
              <a:t>for median CQI +/-1 </a:t>
            </a:r>
            <a:endParaRPr lang="en-GB" sz="1000" dirty="0" smtClean="0"/>
          </a:p>
          <a:p>
            <a:pPr lvl="1" algn="just"/>
            <a:r>
              <a:rPr lang="en-GB" sz="1000" dirty="0" smtClean="0"/>
              <a:t>Fading </a:t>
            </a:r>
            <a:r>
              <a:rPr lang="en-GB" sz="1000" dirty="0"/>
              <a:t>CQI: Relative throughput ratio between following CQI and median CQI </a:t>
            </a:r>
            <a:r>
              <a:rPr lang="en-GB" sz="1000" dirty="0" smtClean="0"/>
              <a:t>, BLER with following CQI, reporting CQI percentile out side of {median CQI-1 ~median CQI +1}</a:t>
            </a:r>
            <a:endParaRPr lang="en-GB" sz="1000" dirty="0"/>
          </a:p>
          <a:p>
            <a:pPr lvl="2"/>
            <a:endParaRPr lang="en-US" sz="2200" dirty="0">
              <a:solidFill>
                <a:srgbClr val="FF0000"/>
              </a:solidFill>
            </a:endParaRPr>
          </a:p>
          <a:p>
            <a:pPr lvl="3" algn="just"/>
            <a:endParaRPr lang="en-US" sz="1400" dirty="0" smtClean="0"/>
          </a:p>
          <a:p>
            <a:pPr lvl="3" algn="just"/>
            <a:endParaRPr lang="en-US" sz="1400" dirty="0" smtClean="0"/>
          </a:p>
          <a:p>
            <a:pPr lvl="3" algn="just"/>
            <a:endParaRPr lang="en-US" sz="1400" dirty="0" smtClean="0"/>
          </a:p>
          <a:p>
            <a:pPr lvl="2" algn="just"/>
            <a:endParaRPr lang="en-US" dirty="0" smtClean="0"/>
          </a:p>
        </p:txBody>
      </p:sp>
      <p:sp>
        <p:nvSpPr>
          <p:cNvPr id="4" name="Slide Number Placeholder 3"/>
          <p:cNvSpPr>
            <a:spLocks noGrp="1"/>
          </p:cNvSpPr>
          <p:nvPr>
            <p:ph type="sldNum" sz="quarter" idx="12"/>
          </p:nvPr>
        </p:nvSpPr>
        <p:spPr>
          <a:xfrm>
            <a:off x="6477000" y="6356350"/>
            <a:ext cx="2209800" cy="501650"/>
          </a:xfrm>
        </p:spPr>
        <p:txBody>
          <a:bodyPr/>
          <a:lstStyle/>
          <a:p>
            <a:pPr>
              <a:defRPr/>
            </a:pPr>
            <a:fld id="{A242F0DE-7C71-41E7-B4AE-5A68D73E055F}" type="slidenum">
              <a:rPr lang="en-US" altLang="zh-CN" smtClean="0"/>
              <a:pPr>
                <a:defRPr/>
              </a:pPr>
              <a:t>6</a:t>
            </a:fld>
            <a:endParaRPr lang="en-US" altLang="zh-CN" dirty="0"/>
          </a:p>
        </p:txBody>
      </p:sp>
    </p:spTree>
    <p:extLst>
      <p:ext uri="{BB962C8B-B14F-4D97-AF65-F5344CB8AC3E}">
        <p14:creationId xmlns:p14="http://schemas.microsoft.com/office/powerpoint/2010/main" val="15462561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PMI test cases</a:t>
            </a:r>
            <a:endParaRPr lang="en-US" dirty="0"/>
          </a:p>
        </p:txBody>
      </p:sp>
      <p:sp>
        <p:nvSpPr>
          <p:cNvPr id="3" name="Content Placeholder 2"/>
          <p:cNvSpPr>
            <a:spLocks noGrp="1"/>
          </p:cNvSpPr>
          <p:nvPr>
            <p:ph idx="1"/>
          </p:nvPr>
        </p:nvSpPr>
        <p:spPr>
          <a:xfrm>
            <a:off x="381000" y="990600"/>
            <a:ext cx="8153400" cy="5334000"/>
          </a:xfrm>
        </p:spPr>
        <p:txBody>
          <a:bodyPr/>
          <a:lstStyle/>
          <a:p>
            <a:pPr algn="just"/>
            <a:r>
              <a:rPr lang="en-GB" sz="1600" dirty="0" smtClean="0"/>
              <a:t>4Tx PMI test cases for FR1</a:t>
            </a:r>
            <a:r>
              <a:rPr lang="en-GB" sz="1600" dirty="0"/>
              <a:t>: </a:t>
            </a:r>
            <a:endParaRPr lang="en-GB" sz="1600" dirty="0" smtClean="0"/>
          </a:p>
          <a:p>
            <a:pPr lvl="1" algn="just"/>
            <a:r>
              <a:rPr lang="en-GB" sz="1200" dirty="0" smtClean="0">
                <a:solidFill>
                  <a:srgbClr val="FF0000"/>
                </a:solidFill>
              </a:rPr>
              <a:t>wideband PMI</a:t>
            </a:r>
          </a:p>
          <a:p>
            <a:pPr algn="just"/>
            <a:r>
              <a:rPr lang="en-GB" sz="1600" dirty="0" smtClean="0"/>
              <a:t>FFS for 16,32 Tx ports test cases in FR1</a:t>
            </a:r>
          </a:p>
          <a:p>
            <a:r>
              <a:rPr lang="en-GB" sz="1600" dirty="0" smtClean="0"/>
              <a:t>Test metric: </a:t>
            </a:r>
            <a:r>
              <a:rPr lang="en-GB" sz="1600" dirty="0"/>
              <a:t>Reusing LTE test metric </a:t>
            </a:r>
            <a:endParaRPr lang="en-GB" sz="1600" dirty="0" smtClean="0"/>
          </a:p>
          <a:p>
            <a:pPr lvl="1"/>
            <a:r>
              <a:rPr lang="en-GB" sz="1200" dirty="0" smtClean="0"/>
              <a:t>Relative </a:t>
            </a:r>
            <a:r>
              <a:rPr lang="en-GB" sz="1200" dirty="0"/>
              <a:t>Throughput ratio between following PMI and random PMI at SNR point corresponding to </a:t>
            </a:r>
            <a:r>
              <a:rPr lang="en-GB" sz="1200" dirty="0" smtClean="0"/>
              <a:t>[70</a:t>
            </a:r>
            <a:r>
              <a:rPr lang="en-GB" sz="1200" dirty="0"/>
              <a:t>% </a:t>
            </a:r>
            <a:r>
              <a:rPr lang="en-GB" sz="1200" dirty="0" smtClean="0"/>
              <a:t>] TP </a:t>
            </a:r>
            <a:r>
              <a:rPr lang="en-GB" sz="1200" dirty="0"/>
              <a:t>with follow PMI.</a:t>
            </a:r>
            <a:endParaRPr lang="en-US" sz="1200" dirty="0"/>
          </a:p>
          <a:p>
            <a:pPr algn="just"/>
            <a:r>
              <a:rPr lang="en-GB" sz="1600" dirty="0" smtClean="0"/>
              <a:t>Codebook construction parameters for 8Tx ports: (N1,N2), (O1,O2)</a:t>
            </a:r>
          </a:p>
          <a:p>
            <a:pPr lvl="1" algn="just"/>
            <a:r>
              <a:rPr lang="en-GB" sz="1400" dirty="0" smtClean="0">
                <a:solidFill>
                  <a:srgbClr val="FF0000"/>
                </a:solidFill>
              </a:rPr>
              <a:t>(</a:t>
            </a:r>
            <a:r>
              <a:rPr lang="en-GB" sz="1400" dirty="0">
                <a:solidFill>
                  <a:srgbClr val="FF0000"/>
                </a:solidFill>
              </a:rPr>
              <a:t>N1,N2) = </a:t>
            </a:r>
            <a:r>
              <a:rPr lang="en-GB" sz="1400" dirty="0" smtClean="0">
                <a:solidFill>
                  <a:srgbClr val="FF0000"/>
                </a:solidFill>
              </a:rPr>
              <a:t>(4,1</a:t>
            </a:r>
            <a:r>
              <a:rPr lang="en-GB" sz="1400" dirty="0">
                <a:solidFill>
                  <a:srgbClr val="FF0000"/>
                </a:solidFill>
              </a:rPr>
              <a:t>), (O1, O2) = </a:t>
            </a:r>
            <a:r>
              <a:rPr lang="en-GB" sz="1400" dirty="0" smtClean="0">
                <a:solidFill>
                  <a:srgbClr val="FF0000"/>
                </a:solidFill>
              </a:rPr>
              <a:t>(4,1</a:t>
            </a:r>
            <a:r>
              <a:rPr lang="en-GB" sz="1400" dirty="0">
                <a:solidFill>
                  <a:srgbClr val="FF0000"/>
                </a:solidFill>
              </a:rPr>
              <a:t>) </a:t>
            </a:r>
            <a:endParaRPr lang="en-GB" sz="1400" dirty="0" smtClean="0">
              <a:solidFill>
                <a:srgbClr val="FF0000"/>
              </a:solidFill>
            </a:endParaRPr>
          </a:p>
          <a:p>
            <a:pPr algn="just"/>
            <a:r>
              <a:rPr lang="en-GB" sz="1600" dirty="0" smtClean="0"/>
              <a:t>CSI-RS </a:t>
            </a:r>
            <a:r>
              <a:rPr lang="en-GB" sz="1600" dirty="0"/>
              <a:t>resources and CSI reporting Type: </a:t>
            </a:r>
            <a:r>
              <a:rPr lang="en-GB" sz="1600" dirty="0" smtClean="0"/>
              <a:t>aperiodic</a:t>
            </a:r>
            <a:endParaRPr lang="en-GB" sz="1600" dirty="0" smtClean="0">
              <a:solidFill>
                <a:srgbClr val="FF0000"/>
              </a:solidFill>
            </a:endParaRPr>
          </a:p>
          <a:p>
            <a:pPr algn="just"/>
            <a:r>
              <a:rPr lang="en-GB" sz="1600" dirty="0" smtClean="0">
                <a:solidFill>
                  <a:srgbClr val="FF0000"/>
                </a:solidFill>
              </a:rPr>
              <a:t>FRC (baseline)</a:t>
            </a:r>
          </a:p>
          <a:p>
            <a:pPr lvl="1" algn="just"/>
            <a:r>
              <a:rPr lang="en-GB" sz="1400" dirty="0" smtClean="0">
                <a:solidFill>
                  <a:srgbClr val="FF0000"/>
                </a:solidFill>
              </a:rPr>
              <a:t>4Tx PMI test case: MCS 13 with Rank1</a:t>
            </a:r>
          </a:p>
          <a:p>
            <a:pPr lvl="1" algn="just"/>
            <a:r>
              <a:rPr lang="en-GB" sz="1400" dirty="0" smtClean="0">
                <a:solidFill>
                  <a:srgbClr val="FF0000"/>
                </a:solidFill>
              </a:rPr>
              <a:t>8Tx PMI test case: MCS 13 with Rank2</a:t>
            </a:r>
          </a:p>
          <a:p>
            <a:pPr lvl="1" algn="just"/>
            <a:r>
              <a:rPr lang="en-GB" sz="1400" dirty="0" smtClean="0">
                <a:solidFill>
                  <a:srgbClr val="FF0000"/>
                </a:solidFill>
              </a:rPr>
              <a:t>2Tx PMI test case: MCS 13 with Rank1	</a:t>
            </a:r>
          </a:p>
          <a:p>
            <a:pPr algn="just"/>
            <a:r>
              <a:rPr lang="en-GB" sz="1600" dirty="0" smtClean="0">
                <a:solidFill>
                  <a:srgbClr val="FF0000"/>
                </a:solidFill>
              </a:rPr>
              <a:t>Channel model &amp; MIMO correlation:</a:t>
            </a:r>
          </a:p>
          <a:p>
            <a:pPr lvl="1" algn="just"/>
            <a:r>
              <a:rPr lang="en-GB" sz="1200" dirty="0" smtClean="0">
                <a:solidFill>
                  <a:srgbClr val="FF0000"/>
                </a:solidFill>
              </a:rPr>
              <a:t>2Tx: [</a:t>
            </a:r>
            <a:r>
              <a:rPr lang="en-GB" sz="1200" dirty="0" smtClean="0">
                <a:solidFill>
                  <a:schemeClr val="accent5">
                    <a:lumMod val="75000"/>
                  </a:schemeClr>
                </a:solidFill>
              </a:rPr>
              <a:t>ULA Low]</a:t>
            </a:r>
            <a:r>
              <a:rPr lang="en-GB" sz="1200" dirty="0" smtClean="0">
                <a:solidFill>
                  <a:srgbClr val="FF0000"/>
                </a:solidFill>
              </a:rPr>
              <a:t>, TDL-A [TBD]ns, [TBD]Hz for FR2 TDD pending on channel model discussion for FR2</a:t>
            </a:r>
          </a:p>
          <a:p>
            <a:pPr lvl="1" algn="just"/>
            <a:r>
              <a:rPr lang="en-GB" sz="1200" dirty="0" smtClean="0">
                <a:solidFill>
                  <a:srgbClr val="FF0000"/>
                </a:solidFill>
              </a:rPr>
              <a:t>4Tx: XP High , TDL-C, 100ns,</a:t>
            </a:r>
            <a:r>
              <a:rPr lang="en-GB" sz="1200" dirty="0">
                <a:solidFill>
                  <a:srgbClr val="FF0000"/>
                </a:solidFill>
              </a:rPr>
              <a:t> 5Hz for </a:t>
            </a:r>
            <a:r>
              <a:rPr lang="en-GB" sz="1200" dirty="0" smtClean="0">
                <a:solidFill>
                  <a:srgbClr val="FF0000"/>
                </a:solidFill>
              </a:rPr>
              <a:t> FR1 FDD</a:t>
            </a:r>
            <a:r>
              <a:rPr lang="en-GB" sz="1200" dirty="0">
                <a:solidFill>
                  <a:srgbClr val="FF0000"/>
                </a:solidFill>
              </a:rPr>
              <a:t>, 10 Hz for </a:t>
            </a:r>
            <a:r>
              <a:rPr lang="en-GB" sz="1200" dirty="0" smtClean="0">
                <a:solidFill>
                  <a:srgbClr val="FF0000"/>
                </a:solidFill>
              </a:rPr>
              <a:t> FR1 TDD</a:t>
            </a:r>
          </a:p>
          <a:p>
            <a:pPr lvl="1" algn="just"/>
            <a:r>
              <a:rPr lang="en-GB" sz="1200" dirty="0" smtClean="0">
                <a:solidFill>
                  <a:srgbClr val="FF0000"/>
                </a:solidFill>
              </a:rPr>
              <a:t>8Tx: XP High, TDL-A,30 ns, 5Hz for FR1 FDD, 10 Hz for FR1 TDD</a:t>
            </a:r>
          </a:p>
          <a:p>
            <a:pPr algn="just"/>
            <a:r>
              <a:rPr lang="en-GB" sz="1600" dirty="0">
                <a:solidFill>
                  <a:srgbClr val="FF0000"/>
                </a:solidFill>
              </a:rPr>
              <a:t>FFS for beam steering </a:t>
            </a:r>
            <a:r>
              <a:rPr lang="en-GB" sz="1600" dirty="0" smtClean="0">
                <a:solidFill>
                  <a:srgbClr val="FF0000"/>
                </a:solidFill>
              </a:rPr>
              <a:t>model</a:t>
            </a:r>
          </a:p>
          <a:p>
            <a:pPr lvl="1" algn="just"/>
            <a:r>
              <a:rPr lang="en-GB" sz="1200" dirty="0">
                <a:solidFill>
                  <a:srgbClr val="FF0000"/>
                </a:solidFill>
              </a:rPr>
              <a:t>F</a:t>
            </a:r>
            <a:r>
              <a:rPr lang="en-GB" sz="1200" dirty="0" smtClean="0">
                <a:solidFill>
                  <a:srgbClr val="FF0000"/>
                </a:solidFill>
              </a:rPr>
              <a:t>or </a:t>
            </a:r>
            <a:r>
              <a:rPr lang="en-GB" sz="1200" dirty="0">
                <a:solidFill>
                  <a:srgbClr val="FF0000"/>
                </a:solidFill>
              </a:rPr>
              <a:t>simulation, beam steering mode in TS 36.101 </a:t>
            </a:r>
            <a:r>
              <a:rPr lang="en-GB" sz="1200" dirty="0" smtClean="0">
                <a:solidFill>
                  <a:srgbClr val="FF0000"/>
                </a:solidFill>
              </a:rPr>
              <a:t>B.2.3A.4 used </a:t>
            </a:r>
            <a:r>
              <a:rPr lang="en-US" sz="1200" dirty="0" smtClean="0">
                <a:solidFill>
                  <a:srgbClr val="FF0000"/>
                </a:solidFill>
              </a:rPr>
              <a:t>for </a:t>
            </a:r>
            <a:r>
              <a:rPr lang="en-US" sz="1200" dirty="0">
                <a:solidFill>
                  <a:srgbClr val="FF0000"/>
                </a:solidFill>
              </a:rPr>
              <a:t>4Tx ad 8Tx PMI test </a:t>
            </a:r>
            <a:r>
              <a:rPr lang="en-US" sz="1200" dirty="0" smtClean="0">
                <a:solidFill>
                  <a:srgbClr val="FF0000"/>
                </a:solidFill>
              </a:rPr>
              <a:t>cases</a:t>
            </a:r>
            <a:endParaRPr lang="en-GB" sz="1200" dirty="0" smtClean="0">
              <a:solidFill>
                <a:srgbClr val="FF0000"/>
              </a:solidFill>
            </a:endParaRPr>
          </a:p>
          <a:p>
            <a:pPr algn="just"/>
            <a:r>
              <a:rPr lang="en-GB" sz="1600" dirty="0" smtClean="0"/>
              <a:t>For </a:t>
            </a:r>
            <a:r>
              <a:rPr lang="en-GB" sz="1600" dirty="0"/>
              <a:t>simulation purpose, companies are encouraged to </a:t>
            </a:r>
            <a:r>
              <a:rPr lang="en-GB" sz="1600" dirty="0" smtClean="0"/>
              <a:t>provide absolute TPs with following </a:t>
            </a:r>
            <a:r>
              <a:rPr lang="en-US" sz="1600" dirty="0" smtClean="0"/>
              <a:t>PMI and random PMI results with SNR [-6dB ~ 20dB] with 2dB step size</a:t>
            </a:r>
            <a:endParaRPr lang="en-US" sz="1600" dirty="0"/>
          </a:p>
          <a:p>
            <a:pPr marL="457200" lvl="1" indent="0" algn="just">
              <a:buNone/>
            </a:pPr>
            <a:endParaRPr lang="en-GB" sz="1400" dirty="0" smtClean="0"/>
          </a:p>
          <a:p>
            <a:pPr marL="0" indent="0" algn="just">
              <a:buNone/>
            </a:pPr>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Tree>
    <p:extLst>
      <p:ext uri="{BB962C8B-B14F-4D97-AF65-F5344CB8AC3E}">
        <p14:creationId xmlns:p14="http://schemas.microsoft.com/office/powerpoint/2010/main" val="42623672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92162"/>
          </a:xfrm>
        </p:spPr>
        <p:txBody>
          <a:bodyPr/>
          <a:lstStyle/>
          <a:p>
            <a:r>
              <a:rPr lang="en-GB" dirty="0" smtClean="0"/>
              <a:t>RI test cases</a:t>
            </a:r>
            <a:endParaRPr lang="en-US" dirty="0"/>
          </a:p>
        </p:txBody>
      </p:sp>
      <p:sp>
        <p:nvSpPr>
          <p:cNvPr id="3" name="Content Placeholder 2"/>
          <p:cNvSpPr>
            <a:spLocks noGrp="1"/>
          </p:cNvSpPr>
          <p:nvPr>
            <p:ph idx="1"/>
          </p:nvPr>
        </p:nvSpPr>
        <p:spPr>
          <a:xfrm>
            <a:off x="381000" y="838200"/>
            <a:ext cx="8229600" cy="5867400"/>
          </a:xfrm>
        </p:spPr>
        <p:txBody>
          <a:bodyPr/>
          <a:lstStyle/>
          <a:p>
            <a:pPr algn="just"/>
            <a:r>
              <a:rPr lang="en-GB" sz="1400" dirty="0" smtClean="0"/>
              <a:t>Previous agreements</a:t>
            </a:r>
          </a:p>
          <a:p>
            <a:pPr lvl="1" algn="just"/>
            <a:r>
              <a:rPr lang="en-GB" sz="1400" dirty="0" smtClean="0"/>
              <a:t>Number of Rank layers</a:t>
            </a:r>
          </a:p>
          <a:p>
            <a:pPr lvl="2" algn="just"/>
            <a:r>
              <a:rPr lang="en-GB" sz="1400" dirty="0" smtClean="0"/>
              <a:t>FR1 : 1,2,3,4</a:t>
            </a:r>
          </a:p>
          <a:p>
            <a:pPr lvl="2" algn="just"/>
            <a:r>
              <a:rPr lang="en-GB" sz="1400" dirty="0" smtClean="0"/>
              <a:t>FR2: 1,2	</a:t>
            </a:r>
          </a:p>
          <a:p>
            <a:pPr lvl="1" algn="just"/>
            <a:r>
              <a:rPr lang="en-GB" sz="1200" dirty="0" smtClean="0"/>
              <a:t>In Rel-15 at least introduce below test cases</a:t>
            </a:r>
          </a:p>
          <a:p>
            <a:pPr lvl="2" algn="just"/>
            <a:r>
              <a:rPr lang="en-GB" sz="1200" dirty="0" smtClean="0"/>
              <a:t>FR1: </a:t>
            </a:r>
          </a:p>
          <a:p>
            <a:pPr lvl="3" algn="just"/>
            <a:r>
              <a:rPr lang="en-GB" sz="1200" dirty="0" smtClean="0"/>
              <a:t>2*2 for upper to Rank 2 test</a:t>
            </a:r>
          </a:p>
          <a:p>
            <a:pPr lvl="3" algn="just"/>
            <a:r>
              <a:rPr lang="en-GB" sz="1200" dirty="0" smtClean="0"/>
              <a:t>4*4 for upper to Rank4 test</a:t>
            </a:r>
          </a:p>
          <a:p>
            <a:pPr lvl="2" algn="just"/>
            <a:r>
              <a:rPr lang="en-GB" sz="1200" dirty="0" smtClean="0"/>
              <a:t>FR2:</a:t>
            </a:r>
          </a:p>
          <a:p>
            <a:pPr lvl="3" algn="just"/>
            <a:r>
              <a:rPr lang="en-GB" sz="1200" dirty="0" smtClean="0"/>
              <a:t>2*2 for upper to Rank2 test</a:t>
            </a:r>
          </a:p>
          <a:p>
            <a:pPr lvl="1" algn="just"/>
            <a:r>
              <a:rPr lang="en-GB" sz="1200" dirty="0" smtClean="0"/>
              <a:t>Test metric: using LTE as starting point, FFS for test point(s)</a:t>
            </a:r>
          </a:p>
          <a:p>
            <a:pPr lvl="2"/>
            <a:r>
              <a:rPr lang="en-GB" sz="1200" dirty="0" smtClean="0"/>
              <a:t>a)</a:t>
            </a:r>
            <a:r>
              <a:rPr lang="en-GB" sz="1200" dirty="0"/>
              <a:t> </a:t>
            </a:r>
            <a:r>
              <a:rPr lang="en-GB" sz="1200" dirty="0" smtClean="0"/>
              <a:t>The </a:t>
            </a:r>
            <a:r>
              <a:rPr lang="en-GB" sz="1200" dirty="0"/>
              <a:t>ratio of the throughput obtained when transmitting based on UE reported RI and that obtained when transmitting with fixed rank 1 shall be ≥ g</a:t>
            </a:r>
            <a:r>
              <a:rPr lang="en-GB" sz="1200" baseline="-25000" dirty="0"/>
              <a:t>1</a:t>
            </a:r>
            <a:r>
              <a:rPr lang="en-GB" sz="1200" dirty="0"/>
              <a:t>;</a:t>
            </a:r>
            <a:endParaRPr lang="en-US" sz="1200" dirty="0"/>
          </a:p>
          <a:p>
            <a:pPr lvl="2"/>
            <a:r>
              <a:rPr lang="en-GB" sz="1200" dirty="0" smtClean="0"/>
              <a:t>b) The </a:t>
            </a:r>
            <a:r>
              <a:rPr lang="en-GB" sz="1200" dirty="0"/>
              <a:t>ratio of the throughput obtained when transmitting based on UE reported RI and that obtained when transmitting with fixed rank 2 shall be ≥ </a:t>
            </a:r>
            <a:r>
              <a:rPr lang="en-GB" sz="1200" dirty="0" smtClean="0"/>
              <a:t>g</a:t>
            </a:r>
            <a:r>
              <a:rPr lang="en-GB" sz="1200" baseline="-25000" dirty="0" smtClean="0"/>
              <a:t>2</a:t>
            </a:r>
            <a:r>
              <a:rPr lang="en-GB" sz="1200" dirty="0" smtClean="0"/>
              <a:t>;</a:t>
            </a:r>
            <a:endParaRPr lang="en-GB" sz="1200" dirty="0">
              <a:solidFill>
                <a:srgbClr val="FF0000"/>
              </a:solidFill>
            </a:endParaRPr>
          </a:p>
          <a:p>
            <a:r>
              <a:rPr lang="en-GB" sz="1800" dirty="0" smtClean="0">
                <a:solidFill>
                  <a:srgbClr val="FF0000"/>
                </a:solidFill>
              </a:rPr>
              <a:t>Proposal:</a:t>
            </a:r>
          </a:p>
          <a:p>
            <a:pPr lvl="1"/>
            <a:r>
              <a:rPr lang="en-GB" sz="1400" dirty="0"/>
              <a:t>CSI-RS resources and CSI reporting Type: </a:t>
            </a:r>
            <a:r>
              <a:rPr lang="en-GB" sz="1400" dirty="0" smtClean="0"/>
              <a:t>periodic</a:t>
            </a:r>
            <a:endParaRPr lang="en-GB" sz="1400" dirty="0">
              <a:solidFill>
                <a:srgbClr val="FF0000"/>
              </a:solidFill>
            </a:endParaRPr>
          </a:p>
          <a:p>
            <a:pPr lvl="1"/>
            <a:r>
              <a:rPr lang="en-GB" sz="1400" dirty="0" smtClean="0">
                <a:solidFill>
                  <a:srgbClr val="FF0000"/>
                </a:solidFill>
              </a:rPr>
              <a:t>MIMO correlation: </a:t>
            </a:r>
          </a:p>
          <a:p>
            <a:pPr lvl="2"/>
            <a:r>
              <a:rPr lang="en-GB" sz="1200" dirty="0" smtClean="0">
                <a:solidFill>
                  <a:srgbClr val="FF0000"/>
                </a:solidFill>
              </a:rPr>
              <a:t>FR1 TDD: TDL_A 30ns, 10Hz, [ULA Low and ULA High]</a:t>
            </a:r>
          </a:p>
          <a:p>
            <a:pPr lvl="2"/>
            <a:r>
              <a:rPr lang="en-GB" sz="1200" dirty="0" smtClean="0">
                <a:solidFill>
                  <a:srgbClr val="FF0000"/>
                </a:solidFill>
              </a:rPr>
              <a:t>FR1 FDD: TDL_A 30ns, 5Hz,[ ULA Low and ULA High]</a:t>
            </a:r>
          </a:p>
          <a:p>
            <a:pPr lvl="2"/>
            <a:r>
              <a:rPr lang="en-GB" sz="1200" dirty="0" smtClean="0">
                <a:solidFill>
                  <a:srgbClr val="FF0000"/>
                </a:solidFill>
              </a:rPr>
              <a:t>FR2 TDD: TDL_A [TBD]ns,[TBD]ns pending on channel model discussion for FR2,[</a:t>
            </a:r>
            <a:r>
              <a:rPr lang="en-GB" sz="1200" dirty="0" smtClean="0">
                <a:solidFill>
                  <a:srgbClr val="00B050"/>
                </a:solidFill>
              </a:rPr>
              <a:t> (ULA Low, ULA High)]</a:t>
            </a:r>
          </a:p>
          <a:p>
            <a:pPr lvl="1"/>
            <a:r>
              <a:rPr lang="en-GB" sz="1400" dirty="0" smtClean="0">
                <a:solidFill>
                  <a:srgbClr val="FF0000"/>
                </a:solidFill>
              </a:rPr>
              <a:t>For simulation purpose, companies are encouraged to provide following Rank, fixed rank1 and fixed rank2 results</a:t>
            </a:r>
          </a:p>
          <a:p>
            <a:pPr lvl="2"/>
            <a:r>
              <a:rPr lang="en-GB" sz="1200" dirty="0" smtClean="0">
                <a:solidFill>
                  <a:srgbClr val="FF0000"/>
                </a:solidFill>
              </a:rPr>
              <a:t>For </a:t>
            </a:r>
            <a:r>
              <a:rPr lang="en-GB" sz="1200" dirty="0">
                <a:solidFill>
                  <a:srgbClr val="FF0000"/>
                </a:solidFill>
              </a:rPr>
              <a:t>RI test cases with 4Tx 4Rx, the simulation results for fixed rank 3 and rank 4 should also be collected, in order to help decide the final test metric.</a:t>
            </a:r>
          </a:p>
          <a:p>
            <a:pPr marL="0" indent="0" algn="just">
              <a:buNone/>
            </a:pPr>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24768092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smtClean="0"/>
              <a:t>Summary of agreed test cases list</a:t>
            </a:r>
            <a:endParaRPr lang="en-US" sz="2400" dirty="0"/>
          </a:p>
        </p:txBody>
      </p:sp>
      <p:sp>
        <p:nvSpPr>
          <p:cNvPr id="3" name="Content Placeholder 2"/>
          <p:cNvSpPr>
            <a:spLocks noGrp="1"/>
          </p:cNvSpPr>
          <p:nvPr>
            <p:ph idx="1"/>
          </p:nvPr>
        </p:nvSpPr>
        <p:spPr>
          <a:xfrm>
            <a:off x="457200" y="1219200"/>
            <a:ext cx="8305800" cy="5257800"/>
          </a:xfrm>
        </p:spPr>
        <p:txBody>
          <a:bodyPr/>
          <a:lstStyle/>
          <a:p>
            <a:pPr algn="just"/>
            <a:r>
              <a:rPr lang="en-GB" sz="1200" dirty="0"/>
              <a:t>Static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fading CQI test cases</a:t>
            </a:r>
          </a:p>
          <a:p>
            <a:pPr lvl="1" algn="just"/>
            <a:r>
              <a:rPr lang="en-GB" sz="1200" dirty="0"/>
              <a:t>Test 1: FR1 FDD   10MHz &amp;15kHz ,  2*2, 2*4</a:t>
            </a:r>
          </a:p>
          <a:p>
            <a:pPr lvl="1" algn="just"/>
            <a:r>
              <a:rPr lang="en-GB" sz="1200" dirty="0"/>
              <a:t>Test 2: FR1 TDD    40MHz&amp;30kHz,   2*2, 2*4</a:t>
            </a:r>
          </a:p>
          <a:p>
            <a:pPr lvl="1" algn="just"/>
            <a:r>
              <a:rPr lang="en-GB" sz="1200" dirty="0"/>
              <a:t>Test 3: FR2 100MHz&amp; 120kHz, 2*2</a:t>
            </a:r>
          </a:p>
          <a:p>
            <a:pPr algn="just"/>
            <a:r>
              <a:rPr lang="en-GB" sz="1200" dirty="0"/>
              <a:t>Wideband PMI test cases</a:t>
            </a:r>
          </a:p>
          <a:p>
            <a:pPr lvl="1" algn="just"/>
            <a:r>
              <a:rPr lang="en-GB" sz="1200" dirty="0"/>
              <a:t>Test 1: FR1 FDD   10MHz &amp;15kHz ,  8*2, 8*4</a:t>
            </a:r>
          </a:p>
          <a:p>
            <a:pPr lvl="1" algn="just"/>
            <a:r>
              <a:rPr lang="en-GB" sz="1200" dirty="0"/>
              <a:t>Test 2: FR1 TDD    40MHz&amp;30kHz,   8*2, 8*4</a:t>
            </a:r>
          </a:p>
          <a:p>
            <a:pPr lvl="1" algn="just"/>
            <a:r>
              <a:rPr lang="en-GB" sz="1200" dirty="0"/>
              <a:t>Test 3: FR2            100MHz&amp; 120kHz, 2*2</a:t>
            </a:r>
          </a:p>
          <a:p>
            <a:pPr algn="just"/>
            <a:r>
              <a:rPr lang="en-GB" sz="1200" dirty="0"/>
              <a:t>4Tx PMI test cases </a:t>
            </a:r>
            <a:r>
              <a:rPr lang="en-GB" sz="1200" dirty="0">
                <a:solidFill>
                  <a:srgbClr val="FF0000"/>
                </a:solidFill>
              </a:rPr>
              <a:t> </a:t>
            </a:r>
            <a:r>
              <a:rPr lang="en-GB" sz="1200" dirty="0" smtClean="0">
                <a:solidFill>
                  <a:srgbClr val="FF0000"/>
                </a:solidFill>
              </a:rPr>
              <a:t>(Wideband)</a:t>
            </a:r>
            <a:endParaRPr lang="en-GB" sz="1200" dirty="0">
              <a:solidFill>
                <a:srgbClr val="FF0000"/>
              </a:solidFill>
            </a:endParaRPr>
          </a:p>
          <a:p>
            <a:pPr lvl="1" algn="just"/>
            <a:r>
              <a:rPr lang="en-GB" sz="1200" dirty="0"/>
              <a:t>Test 1: FR1 FDD   10MHz &amp;15kHz ,  4*2, 4*4</a:t>
            </a:r>
          </a:p>
          <a:p>
            <a:pPr lvl="1" algn="just"/>
            <a:r>
              <a:rPr lang="en-GB" sz="1200" dirty="0"/>
              <a:t>Test 2: FR1 TDD    40MHz&amp;30kHz,   4*2, 4*4</a:t>
            </a:r>
          </a:p>
          <a:p>
            <a:pPr algn="just"/>
            <a:r>
              <a:rPr lang="en-GB" sz="1200" dirty="0" smtClean="0"/>
              <a:t>RI </a:t>
            </a:r>
            <a:r>
              <a:rPr lang="en-GB" sz="1200" dirty="0"/>
              <a:t>test</a:t>
            </a:r>
          </a:p>
          <a:p>
            <a:pPr lvl="1" algn="just"/>
            <a:r>
              <a:rPr lang="en-GB" sz="1200" dirty="0"/>
              <a:t>Test 1: FR1 FDD   10MHz&amp;15kHz, 2*2,4*4 </a:t>
            </a:r>
          </a:p>
          <a:p>
            <a:pPr lvl="1" algn="just"/>
            <a:r>
              <a:rPr lang="en-GB" sz="1200" dirty="0"/>
              <a:t>Test 2: FR1 TDD   40MHz&amp;30kHz, 2*2,  4*4</a:t>
            </a:r>
          </a:p>
          <a:p>
            <a:pPr lvl="1" algn="just"/>
            <a:r>
              <a:rPr lang="en-GB" sz="1200" dirty="0"/>
              <a:t>Test 3: FR2  100MHz&amp;120kHz, </a:t>
            </a:r>
            <a:r>
              <a:rPr lang="en-GB" sz="1200" dirty="0" smtClean="0"/>
              <a:t>2*2</a:t>
            </a:r>
          </a:p>
          <a:p>
            <a:pPr algn="just"/>
            <a:r>
              <a:rPr lang="en-GB" sz="1200" dirty="0"/>
              <a:t>S</a:t>
            </a:r>
            <a:r>
              <a:rPr lang="en-GB" sz="1200" dirty="0" smtClean="0"/>
              <a:t>ub-band </a:t>
            </a:r>
            <a:r>
              <a:rPr lang="en-GB" sz="1200" dirty="0"/>
              <a:t>CQI test </a:t>
            </a:r>
            <a:r>
              <a:rPr lang="en-GB" sz="1200" dirty="0" smtClean="0"/>
              <a:t>cases</a:t>
            </a:r>
          </a:p>
          <a:p>
            <a:pPr lvl="1" algn="just"/>
            <a:r>
              <a:rPr lang="en-GB" sz="1000" dirty="0"/>
              <a:t>Test 1: FR1 FDD   10MHz &amp;15kHz ,  2*2, 2*4</a:t>
            </a:r>
          </a:p>
          <a:p>
            <a:pPr lvl="1" algn="just"/>
            <a:r>
              <a:rPr lang="en-GB" sz="1000" dirty="0"/>
              <a:t>Test 2: FR1 TDD    40MHz&amp;30kHz,   2*2, 2*4</a:t>
            </a:r>
          </a:p>
          <a:p>
            <a:pPr lvl="1" algn="just"/>
            <a:r>
              <a:rPr lang="en-GB" sz="1000" dirty="0"/>
              <a:t>Test 3: FR2 100MHz&amp; 120kHz, </a:t>
            </a:r>
            <a:r>
              <a:rPr lang="en-GB" sz="1000" dirty="0" smtClean="0"/>
              <a:t>2*2</a:t>
            </a:r>
            <a:endParaRPr lang="en-GB" sz="800" dirty="0"/>
          </a:p>
          <a:p>
            <a:pPr algn="just"/>
            <a:r>
              <a:rPr lang="en-GB" sz="1200" dirty="0"/>
              <a:t>FFS whether introducing 16Tx, 32 </a:t>
            </a:r>
            <a:r>
              <a:rPr lang="en-GB" sz="1200" dirty="0" err="1"/>
              <a:t>Tx</a:t>
            </a:r>
            <a:r>
              <a:rPr lang="en-GB" sz="1200" dirty="0"/>
              <a:t> ports PMI test cases in FR1</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spTree>
    <p:extLst>
      <p:ext uri="{BB962C8B-B14F-4D97-AF65-F5344CB8AC3E}">
        <p14:creationId xmlns:p14="http://schemas.microsoft.com/office/powerpoint/2010/main" val="17935982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0F65EB-5730-43A8-9AFA-15BFC5DC8F7F}">
  <ds:schemaRefs>
    <ds:schemaRef ds:uri="http://purl.org/dc/dcmitype/"/>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17c5c574-4f42-45b3-8a7f-77d8e859d074"/>
    <ds:schemaRef ds:uri="66EEDB98-F073-460B-B9B0-9643F9FE785E"/>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15313</TotalTime>
  <Words>2246</Words>
  <Application>Microsoft Office PowerPoint</Application>
  <PresentationFormat>全屏显示(4:3)</PresentationFormat>
  <Paragraphs>765</Paragraphs>
  <Slides>14</Slides>
  <Notes>1</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14</vt:i4>
      </vt:variant>
    </vt:vector>
  </HeadingPairs>
  <TitlesOfParts>
    <vt:vector size="17" baseType="lpstr">
      <vt:lpstr>Office Theme</vt:lpstr>
      <vt:lpstr>公式</vt:lpstr>
      <vt:lpstr>Equation</vt:lpstr>
      <vt:lpstr>Way forward on NR UE CSI requirements</vt:lpstr>
      <vt:lpstr>Background (agreed test cases list in previous meeting) </vt:lpstr>
      <vt:lpstr>Test Scope</vt:lpstr>
      <vt:lpstr>Generic test set-up (1/2)</vt:lpstr>
      <vt:lpstr>Generic test set-up (2/2)</vt:lpstr>
      <vt:lpstr>CQI Test cases</vt:lpstr>
      <vt:lpstr>PMI test cases</vt:lpstr>
      <vt:lpstr>RI test cases</vt:lpstr>
      <vt:lpstr>Summary of agreed test cases list</vt:lpstr>
      <vt:lpstr>Initial Simulation assumption for Static CQI (information)</vt:lpstr>
      <vt:lpstr>Initial Simulation assumption for wideband fading CQI (information)</vt:lpstr>
      <vt:lpstr>Initial Simulation assumption for Wideband PMI (information)</vt:lpstr>
      <vt:lpstr>Initial Simulation assumption for Sub-band PMI (information)</vt:lpstr>
      <vt:lpstr>Initial Simulation assumption for RI (information)</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Samsung Electronics</cp:lastModifiedBy>
  <cp:revision>1023</cp:revision>
  <dcterms:created xsi:type="dcterms:W3CDTF">2013-05-13T16:02:00Z</dcterms:created>
  <dcterms:modified xsi:type="dcterms:W3CDTF">2018-08-23T07:59:02Z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2018-04-18 08:29:31Z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y fmtid="{D5CDD505-2E9C-101B-9397-08002B2CF9AE}" pid="20" name="NSCPROP_SA">
    <vt:lpwstr>C:\Users\Administrator\AppData\Local\Microsoft\Windows\Temporary Internet Files\Content.Outlook\97FP63XK\R4-18xxxxx - WF on NR UE PDSCH Demod v1.pptx</vt:lpwstr>
  </property>
</Properties>
</file>