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
  </p:notesMasterIdLst>
  <p:handoutMasterIdLst>
    <p:handoutMasterId r:id="rId6"/>
  </p:handoutMasterIdLst>
  <p:sldIdLst>
    <p:sldId id="257" r:id="rId2"/>
    <p:sldId id="258" r:id="rId3"/>
    <p:sldId id="260" r:id="rId4"/>
  </p:sldIdLst>
  <p:sldSz cx="12192000" cy="6858000"/>
  <p:notesSz cx="6858000" cy="9144000"/>
  <p:custDataLst>
    <p:tags r:id="rId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4545"/>
    <a:srgbClr val="E05050"/>
    <a:srgbClr val="190000"/>
    <a:srgbClr val="F816D8"/>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5840" autoAdjust="0"/>
  </p:normalViewPr>
  <p:slideViewPr>
    <p:cSldViewPr snapToGrid="0">
      <p:cViewPr varScale="1">
        <p:scale>
          <a:sx n="68" d="100"/>
          <a:sy n="68" d="100"/>
        </p:scale>
        <p:origin x="540" y="56"/>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tags" Target="tags/tag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BD33E6-3690-4E61-BBE2-8D846AAA04D6}"/>
              </a:ext>
            </a:extLst>
          </p:cNvPr>
          <p:cNvSpPr>
            <a:spLocks noGrp="1"/>
          </p:cNvSpPr>
          <p:nvPr>
            <p:ph type="title"/>
          </p:nvPr>
        </p:nvSpPr>
        <p:spPr>
          <a:xfrm>
            <a:off x="490880" y="385010"/>
            <a:ext cx="11210239" cy="664143"/>
          </a:xfrm>
        </p:spPr>
        <p:txBody>
          <a:bodyPr/>
          <a:lstStyle/>
          <a:p>
            <a:r>
              <a:rPr lang="en-US" sz="2000" dirty="0"/>
              <a:t>3GPP TSG RAN WG4 Meeting #88						R4-1811808</a:t>
            </a:r>
            <a:br>
              <a:rPr lang="en-US" sz="2000" dirty="0"/>
            </a:br>
            <a:r>
              <a:rPr lang="en-US" sz="2000" dirty="0"/>
              <a:t>Gothenburg, 20-24Aug, 2018</a:t>
            </a:r>
          </a:p>
        </p:txBody>
      </p:sp>
      <p:sp>
        <p:nvSpPr>
          <p:cNvPr id="8" name="Subtitle 7">
            <a:extLst>
              <a:ext uri="{FF2B5EF4-FFF2-40B4-BE49-F238E27FC236}">
                <a16:creationId xmlns:a16="http://schemas.microsoft.com/office/drawing/2014/main" id="{BD2A7623-66D4-4A80-867E-180C9C2968E7}"/>
              </a:ext>
            </a:extLst>
          </p:cNvPr>
          <p:cNvSpPr>
            <a:spLocks noGrp="1"/>
          </p:cNvSpPr>
          <p:nvPr>
            <p:ph type="subTitle" idx="1"/>
          </p:nvPr>
        </p:nvSpPr>
        <p:spPr>
          <a:xfrm>
            <a:off x="490880" y="2758902"/>
            <a:ext cx="11202619" cy="431657"/>
          </a:xfrm>
        </p:spPr>
        <p:txBody>
          <a:bodyPr/>
          <a:lstStyle/>
          <a:p>
            <a:pPr algn="ctr"/>
            <a:r>
              <a:rPr lang="en-US" dirty="0"/>
              <a:t>WF for FR2 for </a:t>
            </a:r>
            <a:r>
              <a:rPr lang="en-US" dirty="0" err="1"/>
              <a:t>Intraband</a:t>
            </a:r>
            <a:r>
              <a:rPr lang="en-US" dirty="0"/>
              <a:t> ULCA</a:t>
            </a:r>
          </a:p>
          <a:p>
            <a:pPr algn="ctr"/>
            <a:endParaRPr lang="en-US" dirty="0"/>
          </a:p>
        </p:txBody>
      </p:sp>
      <p:sp>
        <p:nvSpPr>
          <p:cNvPr id="9" name="Subtitle 7">
            <a:extLst>
              <a:ext uri="{FF2B5EF4-FFF2-40B4-BE49-F238E27FC236}">
                <a16:creationId xmlns:a16="http://schemas.microsoft.com/office/drawing/2014/main" id="{4BF0389A-D188-4CB1-8A51-347F3D37DCD2}"/>
              </a:ext>
            </a:extLst>
          </p:cNvPr>
          <p:cNvSpPr txBox="1">
            <a:spLocks/>
          </p:cNvSpPr>
          <p:nvPr/>
        </p:nvSpPr>
        <p:spPr>
          <a:xfrm>
            <a:off x="498500" y="3962060"/>
            <a:ext cx="11202619" cy="125340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algn="ctr"/>
            <a:r>
              <a:rPr lang="en-US" dirty="0"/>
              <a:t>Qualcomm Incorporated, Verizon, SKT, AT&amp;T, Nokia, KDDI, NTT Docomo, Softbank, T-Mobile</a:t>
            </a:r>
            <a:r>
              <a:rPr lang="en-US"/>
              <a:t>, Ericsson</a:t>
            </a:r>
            <a:endParaRPr lang="en-US" dirty="0"/>
          </a:p>
        </p:txBody>
      </p:sp>
    </p:spTree>
    <p:extLst>
      <p:ext uri="{BB962C8B-B14F-4D97-AF65-F5344CB8AC3E}">
        <p14:creationId xmlns:p14="http://schemas.microsoft.com/office/powerpoint/2010/main" val="157552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4F69-7CA6-416F-BF16-430337B6C99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D927019-943D-45BD-AD08-CF1A32AD6BAC}"/>
              </a:ext>
            </a:extLst>
          </p:cNvPr>
          <p:cNvSpPr>
            <a:spLocks noGrp="1"/>
          </p:cNvSpPr>
          <p:nvPr>
            <p:ph sz="quarter" idx="12"/>
          </p:nvPr>
        </p:nvSpPr>
        <p:spPr>
          <a:xfrm>
            <a:off x="255354" y="1249412"/>
            <a:ext cx="11936645" cy="2899255"/>
          </a:xfrm>
        </p:spPr>
        <p:txBody>
          <a:bodyPr/>
          <a:lstStyle/>
          <a:p>
            <a:pPr hangingPunct="0"/>
            <a:r>
              <a:rPr lang="en-US" dirty="0" err="1"/>
              <a:t>Intraband</a:t>
            </a:r>
            <a:r>
              <a:rPr lang="en-US" dirty="0"/>
              <a:t> ULCA is a very important feature for FR2 first deployments</a:t>
            </a:r>
          </a:p>
          <a:p>
            <a:pPr hangingPunct="0"/>
            <a:r>
              <a:rPr lang="en-US" dirty="0"/>
              <a:t>FR2 ULCA requirements are not complete in rel. 15</a:t>
            </a:r>
          </a:p>
          <a:p>
            <a:pPr hangingPunct="0"/>
            <a:endParaRPr lang="en-US" dirty="0"/>
          </a:p>
          <a:p>
            <a:pPr hangingPunct="0"/>
            <a:endParaRPr lang="en-US" dirty="0"/>
          </a:p>
          <a:p>
            <a:pPr hangingPunct="0"/>
            <a:endParaRPr lang="en-US" dirty="0"/>
          </a:p>
          <a:p>
            <a:pPr hangingPunct="0"/>
            <a:endParaRPr lang="en-US" dirty="0"/>
          </a:p>
        </p:txBody>
      </p:sp>
      <p:sp>
        <p:nvSpPr>
          <p:cNvPr id="5" name="Footer Placeholder 4">
            <a:extLst>
              <a:ext uri="{FF2B5EF4-FFF2-40B4-BE49-F238E27FC236}">
                <a16:creationId xmlns:a16="http://schemas.microsoft.com/office/drawing/2014/main" id="{A6148AEF-D2DF-45F9-91C5-7275C4DEE86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52980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B77AD-D28B-44C5-89A9-A3B8577BD583}"/>
              </a:ext>
            </a:extLst>
          </p:cNvPr>
          <p:cNvSpPr>
            <a:spLocks noGrp="1"/>
          </p:cNvSpPr>
          <p:nvPr>
            <p:ph type="title"/>
          </p:nvPr>
        </p:nvSpPr>
        <p:spPr/>
        <p:txBody>
          <a:bodyPr/>
          <a:lstStyle/>
          <a:p>
            <a:r>
              <a:rPr lang="en-US" dirty="0"/>
              <a:t>Way forward on FR2 ULCA Requirement in Rel. 15</a:t>
            </a:r>
          </a:p>
        </p:txBody>
      </p:sp>
      <p:sp>
        <p:nvSpPr>
          <p:cNvPr id="3" name="Content Placeholder 2">
            <a:extLst>
              <a:ext uri="{FF2B5EF4-FFF2-40B4-BE49-F238E27FC236}">
                <a16:creationId xmlns:a16="http://schemas.microsoft.com/office/drawing/2014/main" id="{43F597C3-6789-4D78-8272-A654D05A0277}"/>
              </a:ext>
            </a:extLst>
          </p:cNvPr>
          <p:cNvSpPr>
            <a:spLocks noGrp="1"/>
          </p:cNvSpPr>
          <p:nvPr>
            <p:ph sz="quarter" idx="12"/>
          </p:nvPr>
        </p:nvSpPr>
        <p:spPr>
          <a:xfrm>
            <a:off x="475488" y="1529396"/>
            <a:ext cx="11210544" cy="4862937"/>
          </a:xfrm>
        </p:spPr>
        <p:txBody>
          <a:bodyPr/>
          <a:lstStyle/>
          <a:p>
            <a:r>
              <a:rPr lang="en-US" dirty="0" err="1"/>
              <a:t>Intraband</a:t>
            </a:r>
            <a:r>
              <a:rPr lang="en-US" dirty="0"/>
              <a:t> ULCA requirements shall be introduced into rel. 15 </a:t>
            </a:r>
          </a:p>
          <a:p>
            <a:pPr lvl="1"/>
            <a:r>
              <a:rPr lang="en-US" altLang="ja-JP" dirty="0"/>
              <a:t>Up to 800MHz </a:t>
            </a:r>
            <a:r>
              <a:rPr lang="en-US" altLang="ja-JP" dirty="0" err="1"/>
              <a:t>agg</a:t>
            </a:r>
            <a:r>
              <a:rPr lang="en-US" altLang="ja-JP" dirty="0"/>
              <a:t>. BW contiguous </a:t>
            </a:r>
          </a:p>
          <a:p>
            <a:pPr lvl="1"/>
            <a:r>
              <a:rPr lang="en-US" altLang="ja-JP" dirty="0"/>
              <a:t>Up to 8CCs over 1400MHz, non-contiguous (800MHz max in CCs)</a:t>
            </a:r>
          </a:p>
          <a:p>
            <a:r>
              <a:rPr lang="en-US" altLang="ja-JP" dirty="0"/>
              <a:t>ULCA configurations in table to be added into rel. 15</a:t>
            </a:r>
          </a:p>
          <a:p>
            <a:pPr lvl="1"/>
            <a:r>
              <a:rPr lang="en-US" altLang="ja-JP" dirty="0"/>
              <a:t>Fallbacks shall also be included</a:t>
            </a:r>
          </a:p>
          <a:p>
            <a:endParaRPr lang="en-US" altLang="ja-JP" dirty="0"/>
          </a:p>
          <a:p>
            <a:endParaRPr lang="en-US" altLang="ja-JP" dirty="0"/>
          </a:p>
          <a:p>
            <a:endParaRPr lang="en-US" altLang="ja-JP" dirty="0"/>
          </a:p>
          <a:p>
            <a:endParaRPr lang="en-US" altLang="ja-JP" dirty="0"/>
          </a:p>
          <a:p>
            <a:endParaRPr lang="en-US" altLang="ja-JP" dirty="0"/>
          </a:p>
          <a:p>
            <a:r>
              <a:rPr lang="en-US" dirty="0"/>
              <a:t>New CA combinations can be introduced in release-independent manner from Rel-15</a:t>
            </a:r>
          </a:p>
          <a:p>
            <a:endParaRPr lang="en-US" altLang="ja-JP" dirty="0"/>
          </a:p>
        </p:txBody>
      </p:sp>
      <p:graphicFrame>
        <p:nvGraphicFramePr>
          <p:cNvPr id="4" name="Table 3">
            <a:extLst>
              <a:ext uri="{FF2B5EF4-FFF2-40B4-BE49-F238E27FC236}">
                <a16:creationId xmlns:a16="http://schemas.microsoft.com/office/drawing/2014/main" id="{B8177C1A-3811-4E93-ADB2-80D036A8E317}"/>
              </a:ext>
            </a:extLst>
          </p:cNvPr>
          <p:cNvGraphicFramePr>
            <a:graphicFrameLocks noGrp="1"/>
          </p:cNvGraphicFramePr>
          <p:nvPr>
            <p:extLst>
              <p:ext uri="{D42A27DB-BD31-4B8C-83A1-F6EECF244321}">
                <p14:modId xmlns:p14="http://schemas.microsoft.com/office/powerpoint/2010/main" val="3171691262"/>
              </p:ext>
            </p:extLst>
          </p:nvPr>
        </p:nvGraphicFramePr>
        <p:xfrm>
          <a:off x="10067826" y="2045744"/>
          <a:ext cx="1614586" cy="3942080"/>
        </p:xfrm>
        <a:graphic>
          <a:graphicData uri="http://schemas.openxmlformats.org/drawingml/2006/table">
            <a:tbl>
              <a:tblPr firstRow="1" bandRow="1">
                <a:tableStyleId>{5C22544A-7EE6-4342-B048-85BDC9FD1C3A}</a:tableStyleId>
              </a:tblPr>
              <a:tblGrid>
                <a:gridCol w="1614586">
                  <a:extLst>
                    <a:ext uri="{9D8B030D-6E8A-4147-A177-3AD203B41FA5}">
                      <a16:colId xmlns:a16="http://schemas.microsoft.com/office/drawing/2014/main" val="3267232536"/>
                    </a:ext>
                  </a:extLst>
                </a:gridCol>
              </a:tblGrid>
              <a:tr h="533320">
                <a:tc>
                  <a:txBody>
                    <a:bodyPr/>
                    <a:lstStyle/>
                    <a:p>
                      <a:r>
                        <a:rPr lang="en-US" dirty="0"/>
                        <a:t>FR2 CA Combination List</a:t>
                      </a:r>
                    </a:p>
                  </a:txBody>
                  <a:tcPr/>
                </a:tc>
                <a:extLst>
                  <a:ext uri="{0D108BD9-81ED-4DB2-BD59-A6C34878D82A}">
                    <a16:rowId xmlns:a16="http://schemas.microsoft.com/office/drawing/2014/main" val="3541454714"/>
                  </a:ext>
                </a:extLst>
              </a:tr>
              <a:tr h="370840">
                <a:tc>
                  <a:txBody>
                    <a:bodyPr/>
                    <a:lstStyle/>
                    <a:p>
                      <a:pPr hangingPunct="0"/>
                      <a:r>
                        <a:rPr lang="en-US" dirty="0"/>
                        <a:t>CA_n257F </a:t>
                      </a:r>
                    </a:p>
                    <a:p>
                      <a:pPr hangingPunct="0"/>
                      <a:r>
                        <a:rPr lang="en-GB" sz="1800" kern="1200" dirty="0">
                          <a:solidFill>
                            <a:schemeClr val="dk1"/>
                          </a:solidFill>
                          <a:effectLst/>
                          <a:latin typeface="+mn-lt"/>
                          <a:ea typeface="+mn-ea"/>
                          <a:cs typeface="+mn-cs"/>
                        </a:rPr>
                        <a:t>CA_n257G</a:t>
                      </a:r>
                      <a:endParaRPr lang="en-US" sz="1800" kern="1200" dirty="0">
                        <a:solidFill>
                          <a:schemeClr val="dk1"/>
                        </a:solidFill>
                        <a:effectLst/>
                        <a:latin typeface="+mn-lt"/>
                        <a:ea typeface="+mn-ea"/>
                        <a:cs typeface="+mn-cs"/>
                      </a:endParaRPr>
                    </a:p>
                    <a:p>
                      <a:pPr hangingPunct="0"/>
                      <a:r>
                        <a:rPr lang="en-GB" sz="1800" kern="1200" dirty="0">
                          <a:solidFill>
                            <a:schemeClr val="dk1"/>
                          </a:solidFill>
                          <a:effectLst/>
                          <a:latin typeface="+mn-lt"/>
                          <a:ea typeface="+mn-ea"/>
                          <a:cs typeface="+mn-cs"/>
                        </a:rPr>
                        <a:t>CA_n257H</a:t>
                      </a:r>
                      <a:endParaRPr lang="en-US" sz="1800" kern="1200" dirty="0">
                        <a:solidFill>
                          <a:schemeClr val="dk1"/>
                        </a:solidFill>
                        <a:effectLst/>
                        <a:latin typeface="+mn-lt"/>
                        <a:ea typeface="+mn-ea"/>
                        <a:cs typeface="+mn-cs"/>
                      </a:endParaRPr>
                    </a:p>
                    <a:p>
                      <a:pPr hangingPunct="0"/>
                      <a:r>
                        <a:rPr lang="en-GB" sz="1800" kern="1200" dirty="0">
                          <a:solidFill>
                            <a:schemeClr val="dk1"/>
                          </a:solidFill>
                          <a:effectLst/>
                          <a:latin typeface="+mn-lt"/>
                          <a:ea typeface="+mn-ea"/>
                          <a:cs typeface="+mn-cs"/>
                        </a:rPr>
                        <a:t>CA_n257I</a:t>
                      </a:r>
                      <a:endParaRPr lang="en-US" sz="1800" kern="1200" dirty="0">
                        <a:solidFill>
                          <a:schemeClr val="dk1"/>
                        </a:solidFill>
                        <a:effectLst/>
                        <a:latin typeface="+mn-lt"/>
                        <a:ea typeface="+mn-ea"/>
                        <a:cs typeface="+mn-cs"/>
                      </a:endParaRPr>
                    </a:p>
                    <a:p>
                      <a:pPr hangingPunct="0"/>
                      <a:r>
                        <a:rPr lang="en-GB" sz="1800" kern="1200" dirty="0">
                          <a:solidFill>
                            <a:schemeClr val="dk1"/>
                          </a:solidFill>
                          <a:effectLst/>
                          <a:latin typeface="+mn-lt"/>
                          <a:ea typeface="+mn-ea"/>
                          <a:cs typeface="+mn-cs"/>
                        </a:rPr>
                        <a:t>CA_n257J</a:t>
                      </a:r>
                      <a:endParaRPr lang="en-US" sz="1800" kern="1200" dirty="0">
                        <a:solidFill>
                          <a:schemeClr val="dk1"/>
                        </a:solidFill>
                        <a:effectLst/>
                        <a:latin typeface="+mn-lt"/>
                        <a:ea typeface="+mn-ea"/>
                        <a:cs typeface="+mn-cs"/>
                      </a:endParaRPr>
                    </a:p>
                    <a:p>
                      <a:pPr hangingPunct="0"/>
                      <a:r>
                        <a:rPr lang="en-GB" sz="1800" kern="1200" dirty="0">
                          <a:solidFill>
                            <a:schemeClr val="dk1"/>
                          </a:solidFill>
                          <a:effectLst/>
                          <a:latin typeface="+mn-lt"/>
                          <a:ea typeface="+mn-ea"/>
                          <a:cs typeface="+mn-cs"/>
                        </a:rPr>
                        <a:t>CA_n257K</a:t>
                      </a:r>
                      <a:endParaRPr lang="en-US" sz="1800" kern="1200" dirty="0">
                        <a:solidFill>
                          <a:schemeClr val="dk1"/>
                        </a:solidFill>
                        <a:effectLst/>
                        <a:latin typeface="+mn-lt"/>
                        <a:ea typeface="+mn-ea"/>
                        <a:cs typeface="+mn-cs"/>
                      </a:endParaRPr>
                    </a:p>
                    <a:p>
                      <a:pPr hangingPunct="0"/>
                      <a:r>
                        <a:rPr lang="en-GB" sz="1800" kern="1200" dirty="0">
                          <a:solidFill>
                            <a:schemeClr val="dk1"/>
                          </a:solidFill>
                          <a:effectLst/>
                          <a:latin typeface="+mn-lt"/>
                          <a:ea typeface="+mn-ea"/>
                          <a:cs typeface="+mn-cs"/>
                        </a:rPr>
                        <a:t>CA_n257L</a:t>
                      </a:r>
                      <a:endParaRPr lang="en-US" sz="1800" kern="1200" dirty="0">
                        <a:solidFill>
                          <a:schemeClr val="dk1"/>
                        </a:solidFill>
                        <a:effectLst/>
                        <a:latin typeface="+mn-lt"/>
                        <a:ea typeface="+mn-ea"/>
                        <a:cs typeface="+mn-cs"/>
                      </a:endParaRPr>
                    </a:p>
                    <a:p>
                      <a:r>
                        <a:rPr lang="en-GB" sz="1800" kern="1200" dirty="0">
                          <a:solidFill>
                            <a:schemeClr val="dk1"/>
                          </a:solidFill>
                          <a:effectLst/>
                          <a:latin typeface="+mn-lt"/>
                          <a:ea typeface="+mn-ea"/>
                          <a:cs typeface="+mn-cs"/>
                        </a:rPr>
                        <a:t>CA_n257M</a:t>
                      </a:r>
                      <a:endParaRPr lang="en-US" dirty="0"/>
                    </a:p>
                  </a:txBody>
                  <a:tcPr/>
                </a:tc>
                <a:extLst>
                  <a:ext uri="{0D108BD9-81ED-4DB2-BD59-A6C34878D82A}">
                    <a16:rowId xmlns:a16="http://schemas.microsoft.com/office/drawing/2014/main" val="3094475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CA_n260(4A)</a:t>
                      </a:r>
                    </a:p>
                  </a:txBody>
                  <a:tcPr/>
                </a:tc>
                <a:extLst>
                  <a:ext uri="{0D108BD9-81ED-4DB2-BD59-A6C34878D82A}">
                    <a16:rowId xmlns:a16="http://schemas.microsoft.com/office/drawing/2014/main" val="4999974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CA_n261H</a:t>
                      </a:r>
                    </a:p>
                  </a:txBody>
                  <a:tcPr/>
                </a:tc>
                <a:extLst>
                  <a:ext uri="{0D108BD9-81ED-4DB2-BD59-A6C34878D82A}">
                    <a16:rowId xmlns:a16="http://schemas.microsoft.com/office/drawing/2014/main" val="4128805361"/>
                  </a:ext>
                </a:extLst>
              </a:tr>
            </a:tbl>
          </a:graphicData>
        </a:graphic>
      </p:graphicFrame>
    </p:spTree>
    <p:extLst>
      <p:ext uri="{BB962C8B-B14F-4D97-AF65-F5344CB8AC3E}">
        <p14:creationId xmlns:p14="http://schemas.microsoft.com/office/powerpoint/2010/main" val="180496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1979</TotalTime>
  <Words>160</Words>
  <Application>Microsoft Office PowerPoint</Application>
  <PresentationFormat>Widescreen</PresentationFormat>
  <Paragraphs>31</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vt:lpstr>
      <vt:lpstr>3GPP TSG RAN WG4 Meeting #88      R4-1811808 Gothenburg, 20-24Aug, 2018</vt:lpstr>
      <vt:lpstr>Background</vt:lpstr>
      <vt:lpstr>Way forward on FR2 ULCA Requirement in Rel. 15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Peak EIRP</dc:title>
  <dc:creator>Qualcomm User_R4#86</dc:creator>
  <cp:keywords>CTPClassification=CTP_NT</cp:keywords>
  <cp:lastModifiedBy>Qualcomm, RAN4#88</cp:lastModifiedBy>
  <cp:revision>96</cp:revision>
  <dcterms:created xsi:type="dcterms:W3CDTF">2018-03-23T02:05:47Z</dcterms:created>
  <dcterms:modified xsi:type="dcterms:W3CDTF">2018-08-24T11:59:06Z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06ca00b8-d68b-43f9-a612-59f4798a67f8</vt:lpwstr>
  </property>
  <property fmtid="{D5CDD505-2E9C-101B-9397-08002B2CF9AE}" pid="4" name="CTP_TimeStamp">
    <vt:lpwstr>2018-04-18 22:02:42Z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