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1" r:id="rId5"/>
    <p:sldId id="262" r:id="rId6"/>
    <p:sldId id="263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5" d="100"/>
          <a:sy n="65" d="100"/>
        </p:scale>
        <p:origin x="652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B9A9D8-1B2D-4862-A5DA-B50C79D5DD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5CF68D-243C-4B3F-99DB-875F30106E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904EA8-F0AD-4CC3-A538-E696FCD52D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50C5-9C9E-45FB-8E2F-40C809324201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EA6FC1-92F5-45CA-8573-E3272AD4E4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182BA3-00CB-4182-9601-E39EED10FB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30833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E62593-E51C-4549-9138-7D6F0B74BB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098BA7-9E58-454A-8F58-215133F895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B3C1FB-53D9-488C-922C-75B16717E0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50C5-9C9E-45FB-8E2F-40C809324201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643CE6-86F9-42A4-B049-FCAA40AC0F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3A808A-ABE4-4948-BB7D-EA6574EC2D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39865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FA7E4A8-7473-46FF-ABCB-13C733C780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AB0165C-BC9D-4DE2-A1CD-4A579CB8B3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59A423-26DF-4D6C-8A8E-0FA97B7126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50C5-9C9E-45FB-8E2F-40C809324201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EC15E8-37ED-4C18-AEC7-15EEEC14CA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51692B-0016-4923-A773-4506096F56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11228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293EA5-0909-427B-B301-989B7C4CBD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14BFF9-60A8-4CDA-9E37-38A6FD52BC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A39A5B-6E7C-434C-91D4-F26E5C4796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50C5-9C9E-45FB-8E2F-40C809324201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10587E-FAA6-4651-B6D5-733C185FA9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7C473A-960B-4FBE-9B8C-AF53B5C301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17417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0AA537-5B5D-4355-ADEB-28D8382D3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A5E424-488C-49A3-B035-214F2ACBC6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E1EDC4-E4D0-48A4-A779-A1F45BBE27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50C5-9C9E-45FB-8E2F-40C809324201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894F7B-6791-4B55-868E-943D553B5C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C25AD4-CF4C-4092-BF47-5898560766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9436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DF9A52-C2CC-43D1-9C9E-480D2FA79F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A95443-AB5A-43C0-8FF9-B356DA5A012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11BE68-B9B4-4AC3-8B26-EEB8150DD1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B8C116A-4C6C-4145-9714-E022B34A5F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50C5-9C9E-45FB-8E2F-40C809324201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4F0F3A9-A4B9-48C4-848D-FBE9231798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EC5BAE4-A9B0-45FA-A2E4-BFAB0FFF59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8448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451C72-CEE3-4510-BD81-0EB2E39F1A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563090-4EBA-46D2-A560-C6F2177E6B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71BF883-9AED-4ABB-8447-9C218405AF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D00C5B2-EB90-4394-9B86-D1CDEF247C2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3330A29-EC7A-45D1-883D-7DB7383A634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2525756-3473-4870-A44F-0C66C006AE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50C5-9C9E-45FB-8E2F-40C809324201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893F5C4-B644-4BA3-B1B2-3367DC7DDA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80B1D2E-5196-4E1F-A133-1F273EA843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520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5F0F73-0867-405F-A6ED-E92235984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6A9BE9-2155-47E2-A378-33F1DB64F5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50C5-9C9E-45FB-8E2F-40C809324201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A7EDEC4-C588-4B87-A545-4AF1B746A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F0B289A-73EE-4378-A235-4864802391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23012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DCAC9A4-F90D-4920-B59C-4090FCBB8E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50C5-9C9E-45FB-8E2F-40C809324201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66690A0-078D-4349-82E2-38BD89CA01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B76A02-DF5D-4DA2-A7CF-F1CA554839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5274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AB3C03-0D94-49AE-8975-42EACE7674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31E82A-0253-41D8-85F1-CB298421FA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94BE21B-C286-4096-A494-5AEAAF1A53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198473-0A78-4172-8B9B-9F64DA24AE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50C5-9C9E-45FB-8E2F-40C809324201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5969C2-7284-43AD-80CC-A51BCE0C5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748B099-5C77-4AB5-9413-6DA7C46249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75232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248B8D-717D-48C6-A4F1-BC856A99AD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4D80CD7-7E74-4CC3-B8BF-9CA45971BB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2F72B3-7B50-4D9E-ABA6-371ACCCB65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E4BE03F-28EC-4BA2-A292-A24EB2629F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50C5-9C9E-45FB-8E2F-40C809324201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F6CC7DF-E6B5-4BFB-AA87-A38729809B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84E51FF-A04F-4FA6-8DA6-A19BB8D50D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60424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98897E7-E984-4109-BEAE-35CA0F7654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EE296-B355-4390-987D-01A08AC2EF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DE4962-CF35-4131-B4EF-A046A937169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1650C5-9C9E-45FB-8E2F-40C809324201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3D582B-AD13-4615-A2D1-65FC443DDFA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0D608C-CF16-489A-A2DE-F04F972CA0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8229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47C10A-712E-4A4F-A323-212D9BCF7D0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beam correspondence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7087485-7908-4B30-B905-87569E6A474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Qualcomm, Sony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48749E0-899B-4F50-8C05-CD870ECC6415}"/>
              </a:ext>
            </a:extLst>
          </p:cNvPr>
          <p:cNvSpPr txBox="1"/>
          <p:nvPr/>
        </p:nvSpPr>
        <p:spPr>
          <a:xfrm>
            <a:off x="1112363" y="565608"/>
            <a:ext cx="102940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3GPP TSG-RAN WG4 Meeting #88						R4-1811805</a:t>
            </a:r>
            <a:endParaRPr lang="en-US" dirty="0"/>
          </a:p>
          <a:p>
            <a:r>
              <a:rPr lang="en-GB" b="1" dirty="0"/>
              <a:t>Gothenburg, Sweden, 20th – 24th Aug, 2018</a:t>
            </a:r>
          </a:p>
          <a:p>
            <a:r>
              <a:rPr lang="en-US" b="1" dirty="0"/>
              <a:t>Agenda item:	7.6.16.3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8387580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45CB7E-540B-4B72-8AF1-A3BAFEAC40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89711"/>
            <a:ext cx="10515600" cy="1325563"/>
          </a:xfrm>
        </p:spPr>
        <p:txBody>
          <a:bodyPr/>
          <a:lstStyle/>
          <a:p>
            <a:r>
              <a:rPr lang="en-US" dirty="0"/>
              <a:t>Background (from RAN4 #86bis)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D2752B-5714-41E0-8D04-AED8F4CC66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The following Way Forward was approved in RAN4 #86bis:</a:t>
            </a:r>
            <a:endParaRPr lang="it-IT" dirty="0"/>
          </a:p>
          <a:p>
            <a:pPr fontAlgn="base" hangingPunct="0"/>
            <a:r>
              <a:rPr lang="en-US" dirty="0"/>
              <a:t>Agreement:</a:t>
            </a:r>
            <a:endParaRPr lang="it-IT" dirty="0"/>
          </a:p>
          <a:p>
            <a:pPr lvl="0" fontAlgn="base" hangingPunct="0"/>
            <a:r>
              <a:rPr lang="en-US" dirty="0"/>
              <a:t>Beam correspondence requirement should be only based on UE Tx EIRP measurements performed by the TE.</a:t>
            </a:r>
            <a:endParaRPr lang="it-IT" dirty="0"/>
          </a:p>
          <a:p>
            <a:pPr lvl="0" fontAlgn="base" hangingPunct="0"/>
            <a:r>
              <a:rPr lang="en-US" dirty="0"/>
              <a:t>Beam correspondence requirements definition will be further discussed based on the following two approaches, [other approaches not precluded]:</a:t>
            </a:r>
            <a:endParaRPr lang="it-IT" dirty="0"/>
          </a:p>
          <a:p>
            <a:pPr lvl="1" fontAlgn="base" hangingPunct="0"/>
            <a:r>
              <a:rPr lang="en-US" dirty="0"/>
              <a:t>1</a:t>
            </a:r>
            <a:r>
              <a:rPr lang="en-US" baseline="30000" dirty="0"/>
              <a:t>st</a:t>
            </a:r>
            <a:r>
              <a:rPr lang="en-US" dirty="0"/>
              <a:t> approach: define the beam correspondence requirement based on an EIRP tolerance between the best Tx beam and the Tx beam selected based on DL measurements. </a:t>
            </a:r>
            <a:endParaRPr lang="it-IT" dirty="0"/>
          </a:p>
          <a:p>
            <a:pPr lvl="1" fontAlgn="base" hangingPunct="0"/>
            <a:r>
              <a:rPr lang="en-US" dirty="0"/>
              <a:t>2</a:t>
            </a:r>
            <a:r>
              <a:rPr lang="en-US" baseline="30000" dirty="0"/>
              <a:t>nd</a:t>
            </a:r>
            <a:r>
              <a:rPr lang="en-US" dirty="0"/>
              <a:t> approach : define the beam correspondence requirement based on EIRP CDF requirements. In this case, the correspondence is defined based on passing the EIRP CDF requirements without UL Tx beam sweeping. </a:t>
            </a:r>
            <a:endParaRPr lang="it-IT" dirty="0"/>
          </a:p>
          <a:p>
            <a:pPr lvl="1" fontAlgn="base" hangingPunct="0"/>
            <a:r>
              <a:rPr lang="en-US" dirty="0"/>
              <a:t>Companies provide their preferred approach at next RAN4 meeting</a:t>
            </a:r>
            <a:endParaRPr lang="it-IT" dirty="0"/>
          </a:p>
          <a:p>
            <a:pPr lvl="0" fontAlgn="base" hangingPunct="0"/>
            <a:r>
              <a:rPr lang="en-US" dirty="0"/>
              <a:t>RAN4 will define a beam correspondence requirement based on bullets 1, 2</a:t>
            </a:r>
            <a:endParaRPr lang="it-IT" dirty="0"/>
          </a:p>
          <a:p>
            <a:pPr lvl="0" fontAlgn="base" hangingPunct="0"/>
            <a:r>
              <a:rPr lang="en-US" dirty="0"/>
              <a:t>RAN4 will decide if beam correspondence RF requirement can be tested simultaneously with other Tx requirements.</a:t>
            </a:r>
            <a:endParaRPr lang="it-IT" dirty="0"/>
          </a:p>
          <a:p>
            <a:r>
              <a:rPr lang="en-GB" dirty="0"/>
              <a:t>* Whether it is mandatory or not for beam correspondence is up to decision of RAN1 and RAN </a:t>
            </a:r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79773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7C8913-C119-4C1E-BA5C-35883A0013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Discussion and agreements in RAN4 #88</a:t>
            </a:r>
            <a:endParaRPr lang="it-IT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E6A4C-490E-4F9F-A18D-4C6CE2B552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Two ad hoc minutes were held (R4-1811523 and R4-1811803)</a:t>
            </a:r>
          </a:p>
          <a:p>
            <a:pPr lvl="1"/>
            <a:r>
              <a:rPr lang="en-US" dirty="0"/>
              <a:t>Several issues were discussed in RAN4 #88 with the following agreements:</a:t>
            </a:r>
          </a:p>
          <a:p>
            <a:pPr lvl="1"/>
            <a:r>
              <a:rPr lang="en-US" dirty="0"/>
              <a:t>The agreement for PC3: </a:t>
            </a:r>
            <a:endParaRPr lang="it-IT" dirty="0"/>
          </a:p>
          <a:p>
            <a:pPr lvl="2"/>
            <a:r>
              <a:rPr lang="en-US" b="1" dirty="0"/>
              <a:t>1</a:t>
            </a:r>
            <a:r>
              <a:rPr lang="en-US" b="1" baseline="30000" dirty="0"/>
              <a:t>st</a:t>
            </a:r>
            <a:r>
              <a:rPr lang="en-US" b="1" dirty="0"/>
              <a:t> approach: Study this and solve identified possible issues in Rel16. How to address this is further discuss in this meeting. Also other approaches should not be precluded.</a:t>
            </a:r>
            <a:endParaRPr lang="it-IT" b="1" dirty="0"/>
          </a:p>
          <a:p>
            <a:pPr lvl="2"/>
            <a:r>
              <a:rPr lang="en-US" b="1" dirty="0"/>
              <a:t>2</a:t>
            </a:r>
            <a:r>
              <a:rPr lang="en-US" b="1" baseline="30000" dirty="0"/>
              <a:t>nd</a:t>
            </a:r>
            <a:r>
              <a:rPr lang="en-US" b="1" dirty="0"/>
              <a:t> approach: Specify this in Rel15</a:t>
            </a:r>
          </a:p>
          <a:p>
            <a:pPr lvl="3"/>
            <a:r>
              <a:rPr lang="en-US" b="1" dirty="0"/>
              <a:t>For PC3, beam correspondence implies that both spherical coverage and minimum peak EIRP are met</a:t>
            </a:r>
            <a:endParaRPr lang="it-IT" b="1" dirty="0"/>
          </a:p>
          <a:p>
            <a:pPr lvl="3"/>
            <a:endParaRPr lang="it-IT" b="1" dirty="0"/>
          </a:p>
          <a:p>
            <a:pPr lvl="1"/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2073847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F603D0-BCDF-4012-90E7-DF7F1B1A41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Open issues</a:t>
            </a:r>
            <a:endParaRPr lang="it-IT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AFD3C0-77C1-41A1-9CC6-3C3FB5DE2A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The following list of open issues were identified:</a:t>
            </a:r>
          </a:p>
          <a:p>
            <a:pPr lvl="1" fontAlgn="base" hangingPunct="0"/>
            <a:r>
              <a:rPr lang="en-US" dirty="0"/>
              <a:t>Requirement for power classes different </a:t>
            </a:r>
            <a:r>
              <a:rPr lang="en-US"/>
              <a:t>from PC3:</a:t>
            </a:r>
            <a:endParaRPr lang="en-US" dirty="0"/>
          </a:p>
          <a:p>
            <a:pPr lvl="2" fontAlgn="base" hangingPunct="0"/>
            <a:r>
              <a:rPr lang="en-US" dirty="0"/>
              <a:t>How to handle the requirement for these power classes</a:t>
            </a:r>
          </a:p>
          <a:p>
            <a:pPr lvl="1" fontAlgn="base" hangingPunct="0"/>
            <a:r>
              <a:rPr lang="en-US" dirty="0"/>
              <a:t>Assumption on DL signal:</a:t>
            </a:r>
          </a:p>
          <a:p>
            <a:pPr lvl="2" fontAlgn="base" hangingPunct="0"/>
            <a:r>
              <a:rPr lang="en-US" dirty="0"/>
              <a:t>Option 1 (only SSB) vs. Option 2 (both SSB and CSI-RS)</a:t>
            </a:r>
          </a:p>
          <a:p>
            <a:pPr lvl="2" fontAlgn="base" hangingPunct="0"/>
            <a:r>
              <a:rPr lang="en-US" dirty="0"/>
              <a:t>Polarization of DL signals</a:t>
            </a:r>
            <a:endParaRPr lang="it-IT" dirty="0"/>
          </a:p>
          <a:p>
            <a:pPr lvl="1" fontAlgn="base" hangingPunct="0"/>
            <a:r>
              <a:rPr lang="en-US" dirty="0"/>
              <a:t>SRS configuration:</a:t>
            </a:r>
          </a:p>
          <a:p>
            <a:pPr lvl="2" fontAlgn="base" hangingPunct="0"/>
            <a:r>
              <a:rPr lang="en-US" dirty="0"/>
              <a:t>The link does not use any SRS configuration</a:t>
            </a:r>
            <a:endParaRPr lang="it-IT" dirty="0"/>
          </a:p>
          <a:p>
            <a:pPr lvl="1" fontAlgn="base" hangingPunct="0"/>
            <a:r>
              <a:rPr lang="en-US" dirty="0"/>
              <a:t>Testability:</a:t>
            </a:r>
          </a:p>
          <a:p>
            <a:pPr lvl="2" fontAlgn="base" hangingPunct="0"/>
            <a:r>
              <a:rPr lang="en-US" dirty="0"/>
              <a:t>Implications of including beam peak in BC requirement and potential EIRP CDF measurement grid optimization</a:t>
            </a:r>
            <a:endParaRPr lang="it-IT" dirty="0"/>
          </a:p>
          <a:p>
            <a:pPr lvl="1" fontAlgn="base" hangingPunct="0"/>
            <a:r>
              <a:rPr lang="en-US" dirty="0"/>
              <a:t>UL polarizations:</a:t>
            </a:r>
          </a:p>
          <a:p>
            <a:pPr lvl="2" fontAlgn="base" hangingPunct="0"/>
            <a:r>
              <a:rPr lang="en-US" dirty="0"/>
              <a:t>Whether the requirements shall be met with both UL polarizations active</a:t>
            </a:r>
          </a:p>
          <a:p>
            <a:pPr lvl="2" fontAlgn="base" hangingPunct="0"/>
            <a:endParaRPr lang="it-IT" dirty="0"/>
          </a:p>
          <a:p>
            <a:pPr lvl="1"/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5537312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3F5D29-7CB6-4F23-AB45-287E400626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  <a:endParaRPr lang="it-IT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C6923D-3631-450D-856F-F69EAE005F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RAN4 #88bis</a:t>
            </a:r>
          </a:p>
          <a:p>
            <a:pPr lvl="1"/>
            <a:r>
              <a:rPr lang="en-US" dirty="0"/>
              <a:t>The open issues listed in slide 5 should be addressed</a:t>
            </a:r>
          </a:p>
          <a:p>
            <a:pPr lvl="1"/>
            <a:r>
              <a:rPr lang="en-US" dirty="0"/>
              <a:t>A draft CR introducing the beam correspondence requirement in TS 38.101-2 should be approved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5685557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217CAF-81F8-46CC-8E91-93B61A13B7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 (from RAN4 #88)</a:t>
            </a:r>
            <a:endParaRPr lang="it-IT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4CF08E-34AA-45A7-9292-548B709BF0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lvl="0" hangingPunct="0"/>
            <a:r>
              <a:rPr lang="en-US" dirty="0"/>
              <a:t>R4-1805703, “WF on beam correspondence test methodology at FR2”, LGE, Qualcomm, and MediaTek, 3GPP RAN4 #86bis, April, 2018.</a:t>
            </a:r>
            <a:endParaRPr lang="it-IT" dirty="0"/>
          </a:p>
          <a:p>
            <a:pPr lvl="0" hangingPunct="0"/>
            <a:r>
              <a:rPr lang="en-US" dirty="0"/>
              <a:t>R4-1809789, “Views on Beam Correspondence”, Apple Inc.</a:t>
            </a:r>
            <a:endParaRPr lang="it-IT" dirty="0"/>
          </a:p>
          <a:p>
            <a:pPr lvl="0" hangingPunct="0"/>
            <a:r>
              <a:rPr lang="en-US" dirty="0"/>
              <a:t>R4-1809790, “Draft CR to TS 38.101-2: Introduction of the requirement on beam correspondence”, Apple Inc.</a:t>
            </a:r>
            <a:endParaRPr lang="it-IT" dirty="0"/>
          </a:p>
          <a:p>
            <a:pPr lvl="0" hangingPunct="0"/>
            <a:r>
              <a:rPr lang="en-US" dirty="0"/>
              <a:t>R4-1809839, “Beam Correspondence in FR2”, Intel Corporation.</a:t>
            </a:r>
            <a:endParaRPr lang="it-IT" dirty="0"/>
          </a:p>
          <a:p>
            <a:pPr lvl="0" hangingPunct="0"/>
            <a:r>
              <a:rPr lang="en-US" dirty="0"/>
              <a:t>R4-1810237, “FR2 UE beam correspondence requirement”, MediaTek Inc.</a:t>
            </a:r>
            <a:endParaRPr lang="it-IT" dirty="0"/>
          </a:p>
          <a:p>
            <a:pPr lvl="0" hangingPunct="0"/>
            <a:r>
              <a:rPr lang="en-US" dirty="0"/>
              <a:t>R4-1810427, “Relationship for the beam correspondence and spherical EIS requirements at FR2”, LG Electronics France</a:t>
            </a:r>
            <a:endParaRPr lang="it-IT" dirty="0"/>
          </a:p>
          <a:p>
            <a:pPr lvl="0" hangingPunct="0"/>
            <a:r>
              <a:rPr lang="en-US" dirty="0"/>
              <a:t>R4-1810429, “CR for introducing of beam correspondence and spherical EIS RF requirements in TS38.101-2”, LG Electronics France</a:t>
            </a:r>
            <a:endParaRPr lang="it-IT" dirty="0"/>
          </a:p>
          <a:p>
            <a:pPr lvl="0" hangingPunct="0"/>
            <a:r>
              <a:rPr lang="en-US" dirty="0"/>
              <a:t>R4-1811020, “Draft CR to 38.101-2: FR2 EIRP and Beam Correspondence Requirement”, Qualcomm. Incorporated.</a:t>
            </a:r>
            <a:endParaRPr lang="it-IT" dirty="0"/>
          </a:p>
          <a:p>
            <a:pPr lvl="0" hangingPunct="0"/>
            <a:r>
              <a:rPr lang="en-US" dirty="0"/>
              <a:t>R4-1811206, “On beam correspondence”, Huawei, </a:t>
            </a:r>
            <a:r>
              <a:rPr lang="en-US" dirty="0" err="1"/>
              <a:t>HiSilicon</a:t>
            </a:r>
            <a:r>
              <a:rPr lang="en-US" dirty="0"/>
              <a:t>.</a:t>
            </a:r>
            <a:endParaRPr lang="it-IT" dirty="0"/>
          </a:p>
          <a:p>
            <a:pPr lvl="0" hangingPunct="0"/>
            <a:r>
              <a:rPr lang="en-US" dirty="0"/>
              <a:t>R4-180xxxx, “</a:t>
            </a:r>
            <a:r>
              <a:rPr lang="en-GB" dirty="0"/>
              <a:t>RAN4#87 Meeting report,” ETSI MCC.</a:t>
            </a:r>
            <a:endParaRPr lang="it-IT" dirty="0"/>
          </a:p>
          <a:p>
            <a:pPr lvl="0" hangingPunct="0"/>
            <a:r>
              <a:rPr lang="en-US" dirty="0"/>
              <a:t>R4-1811023, “On FR2 Spherical Coverage EIS Requirement”, Qualcomm Incorporated.</a:t>
            </a:r>
            <a:endParaRPr lang="it-IT" dirty="0"/>
          </a:p>
          <a:p>
            <a:pPr lvl="0" hangingPunct="0"/>
            <a:r>
              <a:rPr lang="en-US" dirty="0"/>
              <a:t>R4-1810065, “On EIS Spherical Coverage for FR2 UEs”, Apple.</a:t>
            </a:r>
          </a:p>
          <a:p>
            <a:pPr lvl="0" hangingPunct="0"/>
            <a:r>
              <a:rPr lang="it-IT" dirty="0"/>
              <a:t>R4-1811523, </a:t>
            </a:r>
            <a:r>
              <a:rPr lang="en-US" dirty="0"/>
              <a:t>“Beam Correspondence Ad Hoc minutes”</a:t>
            </a:r>
            <a:r>
              <a:rPr lang="it-IT" dirty="0"/>
              <a:t>, Qualcomm Incorporated.</a:t>
            </a:r>
          </a:p>
          <a:p>
            <a:pPr hangingPunct="0"/>
            <a:r>
              <a:rPr lang="it-IT" dirty="0"/>
              <a:t>R4-1811803, </a:t>
            </a:r>
            <a:r>
              <a:rPr lang="en-US" dirty="0"/>
              <a:t>“FR2 beam correspondence second </a:t>
            </a:r>
            <a:r>
              <a:rPr lang="en-US" dirty="0" err="1"/>
              <a:t>adhoc</a:t>
            </a:r>
            <a:r>
              <a:rPr lang="en-US" dirty="0"/>
              <a:t> minutes”</a:t>
            </a:r>
            <a:r>
              <a:rPr lang="it-IT" dirty="0"/>
              <a:t>, Apple.</a:t>
            </a:r>
          </a:p>
          <a:p>
            <a:pPr lvl="0" hangingPunct="0"/>
            <a:endParaRPr lang="it-IT" dirty="0"/>
          </a:p>
          <a:p>
            <a:pPr lvl="0" hangingPunct="0"/>
            <a:endParaRPr lang="it-IT" dirty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4154983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</TotalTime>
  <Words>626</Words>
  <Application>Microsoft Office PowerPoint</Application>
  <PresentationFormat>Widescreen</PresentationFormat>
  <Paragraphs>56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WF on beam correspondence</vt:lpstr>
      <vt:lpstr>Background (from RAN4 #86bis)</vt:lpstr>
      <vt:lpstr>Discussion and agreements in RAN4 #88</vt:lpstr>
      <vt:lpstr>Open issues</vt:lpstr>
      <vt:lpstr>Way forward</vt:lpstr>
      <vt:lpstr>References (from RAN4 #88)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Transient timing clarifications for EN-DC mode</dc:title>
  <dc:creator>Qualcomm User</dc:creator>
  <cp:lastModifiedBy>Marco Papaleo</cp:lastModifiedBy>
  <cp:revision>37</cp:revision>
  <dcterms:created xsi:type="dcterms:W3CDTF">2018-08-20T15:45:06Z</dcterms:created>
  <dcterms:modified xsi:type="dcterms:W3CDTF">2018-08-24T12:16:42Z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