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7" autoAdjust="0"/>
    <p:restoredTop sz="94660"/>
  </p:normalViewPr>
  <p:slideViewPr>
    <p:cSldViewPr snapToGrid="0">
      <p:cViewPr varScale="1">
        <p:scale>
          <a:sx n="54" d="100"/>
          <a:sy n="54" d="100"/>
        </p:scale>
        <p:origin x="68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142C3450-68FB-42AB-8A53-AB4907A918F8}"/>
    <pc:docChg chg="undo custSel addSld modSld">
      <pc:chgData name="Kazuyoshi Uesaka" userId="aeaeab76-c689-4b76-9153-89f795eadfdb" providerId="ADAL" clId="{142C3450-68FB-42AB-8A53-AB4907A918F8}" dt="2018-06-25T14:09:01.333" v="784" actId="20577"/>
      <pc:docMkLst>
        <pc:docMk/>
      </pc:docMkLst>
      <pc:sldChg chg="modSp add">
        <pc:chgData name="Kazuyoshi Uesaka" userId="aeaeab76-c689-4b76-9153-89f795eadfdb" providerId="ADAL" clId="{142C3450-68FB-42AB-8A53-AB4907A918F8}" dt="2018-06-25T07:14:31.303" v="81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142C3450-68FB-42AB-8A53-AB4907A918F8}" dt="2018-06-25T07:10:37.336" v="29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142C3450-68FB-42AB-8A53-AB4907A918F8}" dt="2018-06-25T07:14:31.303" v="81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 add">
        <pc:chgData name="Kazuyoshi Uesaka" userId="aeaeab76-c689-4b76-9153-89f795eadfdb" providerId="ADAL" clId="{142C3450-68FB-42AB-8A53-AB4907A918F8}" dt="2018-06-25T14:09:01.333" v="784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142C3450-68FB-42AB-8A53-AB4907A918F8}" dt="2018-06-25T07:14:40.448" v="99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142C3450-68FB-42AB-8A53-AB4907A918F8}" dt="2018-06-25T14:09:01.333" v="784" actId="20577"/>
          <ac:spMkLst>
            <pc:docMk/>
            <pc:sldMk cId="2934718185" sldId="258"/>
            <ac:spMk id="3" creationId="{388C98DC-466B-4AA7-B863-77B6EF79F0EF}"/>
          </ac:spMkLst>
        </pc:spChg>
      </pc:sldChg>
      <pc:sldChg chg="addSp delSp modSp add">
        <pc:chgData name="Kazuyoshi Uesaka" userId="aeaeab76-c689-4b76-9153-89f795eadfdb" providerId="ADAL" clId="{142C3450-68FB-42AB-8A53-AB4907A918F8}" dt="2018-06-25T07:47:24.169" v="783"/>
        <pc:sldMkLst>
          <pc:docMk/>
          <pc:sldMk cId="3378346283" sldId="259"/>
        </pc:sldMkLst>
        <pc:spChg chg="mod">
          <ac:chgData name="Kazuyoshi Uesaka" userId="aeaeab76-c689-4b76-9153-89f795eadfdb" providerId="ADAL" clId="{142C3450-68FB-42AB-8A53-AB4907A918F8}" dt="2018-06-25T07:44:31.749" v="760" actId="5793"/>
          <ac:spMkLst>
            <pc:docMk/>
            <pc:sldMk cId="3378346283" sldId="259"/>
            <ac:spMk id="2" creationId="{B3AC67E0-BD1B-49F4-96D2-CC4970969593}"/>
          </ac:spMkLst>
        </pc:spChg>
        <pc:spChg chg="add del">
          <ac:chgData name="Kazuyoshi Uesaka" userId="aeaeab76-c689-4b76-9153-89f795eadfdb" providerId="ADAL" clId="{142C3450-68FB-42AB-8A53-AB4907A918F8}" dt="2018-06-25T07:44:54.202" v="762"/>
          <ac:spMkLst>
            <pc:docMk/>
            <pc:sldMk cId="3378346283" sldId="259"/>
            <ac:spMk id="3" creationId="{7E6B128F-3A8E-49EF-AF29-8D365CB4D328}"/>
          </ac:spMkLst>
        </pc:spChg>
        <pc:graphicFrameChg chg="add del mod">
          <ac:chgData name="Kazuyoshi Uesaka" userId="aeaeab76-c689-4b76-9153-89f795eadfdb" providerId="ADAL" clId="{142C3450-68FB-42AB-8A53-AB4907A918F8}" dt="2018-06-25T07:44:54.202" v="762"/>
          <ac:graphicFrameMkLst>
            <pc:docMk/>
            <pc:sldMk cId="3378346283" sldId="259"/>
            <ac:graphicFrameMk id="4" creationId="{942FA9CE-2166-44D4-971D-F41E4F99621D}"/>
          </ac:graphicFrameMkLst>
        </pc:graphicFrameChg>
        <pc:graphicFrameChg chg="mod modGraphic">
          <ac:chgData name="Kazuyoshi Uesaka" userId="aeaeab76-c689-4b76-9153-89f795eadfdb" providerId="ADAL" clId="{142C3450-68FB-42AB-8A53-AB4907A918F8}" dt="2018-06-25T07:47:24.169" v="783"/>
          <ac:graphicFrameMkLst>
            <pc:docMk/>
            <pc:sldMk cId="3378346283" sldId="259"/>
            <ac:graphicFrameMk id="5" creationId="{FDAB0029-7591-456A-9059-4DBF4A8BE628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7" y="1209392"/>
            <a:ext cx="10501745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smtClean="0"/>
              <a:t>specifying NR d</a:t>
            </a:r>
            <a:r>
              <a:rPr lang="en-US" dirty="0" smtClean="0"/>
              <a:t>emodulation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70118"/>
            <a:ext cx="9144000" cy="887681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/>
              <a:t>Anritsu</a:t>
            </a:r>
            <a:r>
              <a:rPr lang="en-US" sz="3600" dirty="0"/>
              <a:t>, </a:t>
            </a:r>
            <a:r>
              <a:rPr lang="en-US" sz="3600" dirty="0" smtClean="0"/>
              <a:t>Rohde </a:t>
            </a:r>
            <a:r>
              <a:rPr lang="en-US" sz="3600" dirty="0"/>
              <a:t>&amp; </a:t>
            </a:r>
            <a:r>
              <a:rPr lang="en-US" sz="3600" dirty="0" smtClean="0"/>
              <a:t>Schwarz, </a:t>
            </a:r>
            <a:r>
              <a:rPr lang="en-US" sz="3600" dirty="0" err="1" smtClean="0"/>
              <a:t>Keysight</a:t>
            </a:r>
            <a:r>
              <a:rPr lang="en-US" sz="3600" dirty="0" smtClean="0"/>
              <a:t>, Spirent,</a:t>
            </a:r>
          </a:p>
          <a:p>
            <a:r>
              <a:rPr lang="en-US" sz="3600" dirty="0" smtClean="0"/>
              <a:t>Qualcomm</a:t>
            </a:r>
            <a:endParaRPr lang="en-US" sz="20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xmlns="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Meeting#88</a:t>
            </a:r>
            <a:endParaRPr kumimoji="1" lang="en-US" altLang="zh-CN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Gothenburg, Sweden,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20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–24 August,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xmlns="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 smtClean="0">
                <a:ea typeface="Batang" pitchFamily="18" charset="-127"/>
                <a:cs typeface="Times New Roman" pitchFamily="18" charset="0"/>
              </a:rPr>
              <a:t>R4-1811776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to be specified in TS 38.101-4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88C98DC-466B-4AA7-B863-77B6EF79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50728"/>
          </a:xfrm>
        </p:spPr>
        <p:txBody>
          <a:bodyPr>
            <a:normAutofit/>
          </a:bodyPr>
          <a:lstStyle/>
          <a:p>
            <a:r>
              <a:rPr lang="en-GB" dirty="0"/>
              <a:t>Absolute </a:t>
            </a:r>
            <a:r>
              <a:rPr lang="en-GB" dirty="0" err="1"/>
              <a:t>Noc</a:t>
            </a:r>
            <a:r>
              <a:rPr lang="en-GB" dirty="0"/>
              <a:t> level at -153dBm/Hz </a:t>
            </a:r>
            <a:r>
              <a:rPr lang="en-US" dirty="0"/>
              <a:t>at Reference </a:t>
            </a:r>
            <a:r>
              <a:rPr lang="en-US" dirty="0" smtClean="0"/>
              <a:t>point, for </a:t>
            </a:r>
            <a:r>
              <a:rPr lang="en-US" dirty="0"/>
              <a:t>bands up to 40GHz</a:t>
            </a:r>
            <a:endParaRPr lang="en-US" dirty="0" smtClean="0"/>
          </a:p>
          <a:p>
            <a:r>
              <a:rPr lang="en-US" dirty="0"/>
              <a:t>SNR at Reference </a:t>
            </a:r>
            <a:r>
              <a:rPr lang="en-US" dirty="0" smtClean="0"/>
              <a:t>point, test-specific value</a:t>
            </a:r>
          </a:p>
          <a:p>
            <a:r>
              <a:rPr lang="en-GB" dirty="0"/>
              <a:t>Downlink signal and noise aligned to the Rx beam </a:t>
            </a:r>
            <a:r>
              <a:rPr lang="en-GB" dirty="0" smtClean="0"/>
              <a:t>peak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718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0040"/>
          </a:xfrm>
        </p:spPr>
        <p:txBody>
          <a:bodyPr/>
          <a:lstStyle/>
          <a:p>
            <a:r>
              <a:rPr lang="en-GB" dirty="0" smtClean="0"/>
              <a:t>Reference </a:t>
            </a:r>
            <a:r>
              <a:rPr lang="en-GB" dirty="0"/>
              <a:t>point SNR and Baseband SNR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88C98DC-466B-4AA7-B863-77B6EF79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390" y="4902250"/>
            <a:ext cx="11091554" cy="17904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Principle of calculation:</a:t>
            </a:r>
            <a:endParaRPr lang="en-US" dirty="0"/>
          </a:p>
          <a:p>
            <a:pPr lvl="1"/>
            <a:r>
              <a:rPr lang="en-GB" dirty="0" smtClean="0"/>
              <a:t>Set wanted noise to give 1dB difference between Reference point SNR and Baseband SNR, using agreed UE parameters</a:t>
            </a:r>
            <a:endParaRPr lang="en-US" dirty="0"/>
          </a:p>
          <a:p>
            <a:pPr lvl="1"/>
            <a:r>
              <a:rPr lang="en-GB" dirty="0"/>
              <a:t>1dB difference </a:t>
            </a:r>
            <a:r>
              <a:rPr lang="en-GB" dirty="0" smtClean="0"/>
              <a:t>is a fixed value, and applies across range of </a:t>
            </a:r>
            <a:r>
              <a:rPr lang="en-GB" dirty="0"/>
              <a:t>+</a:t>
            </a:r>
            <a:r>
              <a:rPr lang="en-GB" dirty="0" err="1" smtClean="0"/>
              <a:t>ve</a:t>
            </a:r>
            <a:r>
              <a:rPr lang="en-GB" dirty="0" smtClean="0"/>
              <a:t> and –</a:t>
            </a:r>
            <a:r>
              <a:rPr lang="en-GB" dirty="0" err="1" smtClean="0"/>
              <a:t>ve</a:t>
            </a:r>
            <a:r>
              <a:rPr lang="en-GB" dirty="0" smtClean="0"/>
              <a:t> SNR values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56138" y="35925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332" y="1175165"/>
            <a:ext cx="4784430" cy="350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227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Assumptions on UE parameters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88C98DC-466B-4AA7-B863-77B6EF79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637" y="3906982"/>
            <a:ext cx="11317184" cy="2446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Values derived from </a:t>
            </a:r>
            <a:r>
              <a:rPr lang="en-US" dirty="0"/>
              <a:t>UE assumptions for EIS defined in </a:t>
            </a:r>
            <a:r>
              <a:rPr lang="en-US" dirty="0" smtClean="0"/>
              <a:t>R4-1804589, 39GHz</a:t>
            </a:r>
            <a:endParaRPr lang="en-US" dirty="0"/>
          </a:p>
          <a:p>
            <a:pPr lvl="1"/>
            <a:r>
              <a:rPr lang="en-GB" dirty="0" smtClean="0"/>
              <a:t>Used together with 1dB difference between Reference point SNR and Baseband SNR, to derive </a:t>
            </a:r>
            <a:r>
              <a:rPr lang="en-GB" dirty="0" err="1" smtClean="0"/>
              <a:t>Noc</a:t>
            </a:r>
            <a:r>
              <a:rPr lang="en-GB" dirty="0" smtClean="0"/>
              <a:t> level of </a:t>
            </a:r>
            <a:r>
              <a:rPr lang="en-GB" dirty="0"/>
              <a:t>-</a:t>
            </a:r>
            <a:r>
              <a:rPr lang="en-GB" dirty="0" smtClean="0"/>
              <a:t>153dBm/Hz </a:t>
            </a:r>
            <a:r>
              <a:rPr lang="en-US" dirty="0"/>
              <a:t>at Reference point</a:t>
            </a:r>
            <a:endParaRPr lang="en-US" dirty="0"/>
          </a:p>
          <a:p>
            <a:pPr lvl="1"/>
            <a:r>
              <a:rPr lang="en-GB" dirty="0" err="1" smtClean="0"/>
              <a:t>Tradeoff</a:t>
            </a:r>
            <a:r>
              <a:rPr lang="en-GB" dirty="0" smtClean="0"/>
              <a:t> between parameters is UE implementation choice</a:t>
            </a:r>
          </a:p>
          <a:p>
            <a:pPr lvl="1"/>
            <a:r>
              <a:rPr lang="en-GB" dirty="0" smtClean="0"/>
              <a:t>A UE type with significantly different parameters would result in a different </a:t>
            </a:r>
            <a:r>
              <a:rPr lang="en-GB" dirty="0" err="1" smtClean="0"/>
              <a:t>Noc</a:t>
            </a:r>
            <a:r>
              <a:rPr lang="en-GB" dirty="0" smtClean="0"/>
              <a:t> level, but maintain 1dB </a:t>
            </a:r>
            <a:r>
              <a:rPr lang="en-GB" dirty="0"/>
              <a:t>difference between Reference point SNR and Baseband SNR</a:t>
            </a:r>
            <a:endParaRPr lang="en-GB" dirty="0" smtClean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56138" y="35925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78" y="1642600"/>
            <a:ext cx="11967472" cy="240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32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Maximum feasible SNR level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88C98DC-466B-4AA7-B863-77B6EF79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637" y="3906982"/>
            <a:ext cx="11317184" cy="2446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Values derived from Test system </a:t>
            </a:r>
            <a:r>
              <a:rPr lang="en-US" dirty="0"/>
              <a:t>assumptions </a:t>
            </a:r>
            <a:r>
              <a:rPr lang="en-US" dirty="0" smtClean="0"/>
              <a:t>agreed by TE vendors </a:t>
            </a:r>
            <a:endParaRPr lang="en-US" dirty="0"/>
          </a:p>
          <a:p>
            <a:pPr lvl="1"/>
            <a:r>
              <a:rPr lang="en-GB" dirty="0"/>
              <a:t>T</a:t>
            </a:r>
            <a:r>
              <a:rPr lang="en-GB" dirty="0" smtClean="0"/>
              <a:t>hese </a:t>
            </a:r>
            <a:r>
              <a:rPr lang="en-GB" dirty="0"/>
              <a:t>are UE baseband SNR values. </a:t>
            </a:r>
            <a:r>
              <a:rPr lang="en-GB" dirty="0" smtClean="0"/>
              <a:t>Figures </a:t>
            </a:r>
            <a:r>
              <a:rPr lang="en-GB" dirty="0"/>
              <a:t>used in TS 38.101-4 will be 1dB </a:t>
            </a:r>
            <a:r>
              <a:rPr lang="en-GB" dirty="0" smtClean="0"/>
              <a:t>higher</a:t>
            </a:r>
          </a:p>
          <a:p>
            <a:pPr lvl="1"/>
            <a:r>
              <a:rPr lang="en-US" dirty="0" smtClean="0"/>
              <a:t>Values based </a:t>
            </a:r>
            <a:r>
              <a:rPr lang="en-US" dirty="0"/>
              <a:t>on currently foreseen test equipment limitations</a:t>
            </a:r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56138" y="35925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83" y="2079171"/>
            <a:ext cx="11554691" cy="1800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19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227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Batang</vt:lpstr>
      <vt:lpstr>Calibri</vt:lpstr>
      <vt:lpstr>Calibri Light</vt:lpstr>
      <vt:lpstr>Times New Roman</vt:lpstr>
      <vt:lpstr>Office Theme</vt:lpstr>
      <vt:lpstr>Way forward on specifying NR demodulation </vt:lpstr>
      <vt:lpstr>Requirements to be specified in TS 38.101-4</vt:lpstr>
      <vt:lpstr>Reference point SNR and Baseband SNR</vt:lpstr>
      <vt:lpstr>Assumptions on UE parameters</vt:lpstr>
      <vt:lpstr>Maximum feasible SNR level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test configurations for UE demodulation and CSI reporting tests</dc:title>
  <dc:creator>Kazuyoshi Uesaka</dc:creator>
  <cp:lastModifiedBy>Rose, Ian</cp:lastModifiedBy>
  <cp:revision>23</cp:revision>
  <dcterms:created xsi:type="dcterms:W3CDTF">2018-06-25T05:52:44Z</dcterms:created>
  <dcterms:modified xsi:type="dcterms:W3CDTF">2018-08-23T16:16:13Z</dcterms:modified>
</cp:coreProperties>
</file>