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70" r:id="rId4"/>
    <p:sldId id="272" r:id="rId5"/>
    <p:sldId id="271" r:id="rId6"/>
    <p:sldId id="269" r:id="rId7"/>
    <p:sldId id="273" r:id="rId8"/>
    <p:sldId id="27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8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8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5CAB2-3D70-49B3-9C8F-F4ED27C80A8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810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</a:t>
            </a: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Sweden, August 20~August 24,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PRACH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R4-1811728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71D02-7AE0-4098-B79A-7469AEC28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54A0-B537-4637-8CA4-B02DB14DA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There are no test cases for Restricted sets  in Rel-15</a:t>
            </a:r>
          </a:p>
          <a:p>
            <a:r>
              <a:rPr lang="en-US" dirty="0"/>
              <a:t>Preamble Format </a:t>
            </a:r>
            <a:r>
              <a:rPr lang="en-US" altLang="zh-CN" dirty="0"/>
              <a:t>(For Rel-15)</a:t>
            </a:r>
            <a:endParaRPr lang="en-US" dirty="0"/>
          </a:p>
          <a:p>
            <a:pPr lvl="1" algn="just"/>
            <a:r>
              <a:rPr lang="en-US" altLang="zh-CN" dirty="0"/>
              <a:t>For long sequence, requirements are defined for:</a:t>
            </a:r>
          </a:p>
          <a:p>
            <a:pPr lvl="2" algn="just"/>
            <a:r>
              <a:rPr lang="en-US" altLang="zh-CN" dirty="0"/>
              <a:t>[Format 0]</a:t>
            </a:r>
            <a:endParaRPr lang="en-US" altLang="zh-CN" strike="sngStrike" dirty="0">
              <a:solidFill>
                <a:srgbClr val="FF0000"/>
              </a:solidFill>
            </a:endParaRPr>
          </a:p>
          <a:p>
            <a:pPr lvl="1" algn="just"/>
            <a:r>
              <a:rPr lang="en-US" altLang="zh-CN" dirty="0"/>
              <a:t>For short sequence, requirements are:</a:t>
            </a:r>
          </a:p>
          <a:p>
            <a:pPr lvl="2" algn="just"/>
            <a:r>
              <a:rPr lang="en-US" altLang="zh-CN" dirty="0"/>
              <a:t>[A1, A2, A3, B4, C0 and C2]</a:t>
            </a:r>
          </a:p>
          <a:p>
            <a:pPr lvl="3" algn="just"/>
            <a:endParaRPr lang="en-US" altLang="zh-CN" dirty="0"/>
          </a:p>
          <a:p>
            <a:pPr algn="just"/>
            <a:r>
              <a:rPr lang="en-US" altLang="zh-CN" dirty="0"/>
              <a:t>SCS:</a:t>
            </a:r>
          </a:p>
          <a:p>
            <a:pPr lvl="1"/>
            <a:r>
              <a:rPr lang="fr-FR" dirty="0" err="1"/>
              <a:t>Keep</a:t>
            </a:r>
            <a:r>
              <a:rPr lang="fr-FR" dirty="0"/>
              <a:t> the </a:t>
            </a:r>
            <a:r>
              <a:rPr lang="fr-FR" dirty="0" err="1"/>
              <a:t>previous</a:t>
            </a:r>
            <a:r>
              <a:rPr lang="fr-FR" dirty="0"/>
              <a:t> agreement and cover 15kHz, 30kHz, 60KHz (FR2) and 120KHz for short </a:t>
            </a:r>
            <a:r>
              <a:rPr lang="fr-FR" dirty="0" err="1"/>
              <a:t>sequence</a:t>
            </a:r>
            <a:endParaRPr lang="en-US" altLang="zh-CN" dirty="0"/>
          </a:p>
          <a:p>
            <a:pPr lvl="1" algn="just"/>
            <a:r>
              <a:rPr lang="en-US" altLang="zh-CN" dirty="0"/>
              <a:t>Apply the performance requirements for short sequence based on BS declaration</a:t>
            </a:r>
          </a:p>
        </p:txBody>
      </p:sp>
    </p:spTree>
    <p:extLst>
      <p:ext uri="{BB962C8B-B14F-4D97-AF65-F5344CB8AC3E}">
        <p14:creationId xmlns:p14="http://schemas.microsoft.com/office/powerpoint/2010/main" val="1839959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E95D8-D7E8-4DD4-AD9A-675683FD3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 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FB805-63E6-41C1-A178-D31A84BFD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Timing offset</a:t>
            </a:r>
          </a:p>
          <a:p>
            <a:pPr lvl="1" hangingPunct="0"/>
            <a:r>
              <a:rPr lang="en-US" dirty="0"/>
              <a:t>For conformance test, we reuse the LTE timing offset scheme for preamble transmission, i.e., </a:t>
            </a:r>
            <a:endParaRPr lang="sv-SE" dirty="0"/>
          </a:p>
          <a:p>
            <a:pPr lvl="2" hangingPunct="0"/>
            <a:r>
              <a:rPr lang="en-US" dirty="0"/>
              <a:t>The timing offset base value is set to 50% of </a:t>
            </a:r>
            <a:r>
              <a:rPr lang="en-US" dirty="0" err="1"/>
              <a:t>Ncs</a:t>
            </a:r>
            <a:r>
              <a:rPr lang="en-US" dirty="0"/>
              <a:t>. This offset is increased within the loop, by adding in each step a value </a:t>
            </a:r>
            <a:r>
              <a:rPr lang="en-US"/>
              <a:t>of [0.1us], </a:t>
            </a:r>
            <a:r>
              <a:rPr lang="en-US" dirty="0"/>
              <a:t>until the end of the tested range, which </a:t>
            </a:r>
            <a:r>
              <a:rPr lang="en-US"/>
              <a:t>is [0.9us]. </a:t>
            </a:r>
            <a:r>
              <a:rPr lang="en-US" dirty="0"/>
              <a:t>Then the loop is being reset and the timing offset is set again to 50% of </a:t>
            </a:r>
            <a:r>
              <a:rPr lang="en-US" dirty="0" err="1"/>
              <a:t>Ncs</a:t>
            </a:r>
            <a:r>
              <a:rPr lang="en-US" dirty="0"/>
              <a:t>.</a:t>
            </a:r>
          </a:p>
          <a:p>
            <a:pPr lvl="1" hangingPunct="0"/>
            <a:r>
              <a:rPr lang="sv-SE" dirty="0"/>
              <a:t>Frequency offset</a:t>
            </a:r>
          </a:p>
          <a:p>
            <a:pPr lvl="2" hangingPunct="0"/>
            <a:r>
              <a:rPr lang="en-US" dirty="0"/>
              <a:t>Frequency offset for FR1</a:t>
            </a:r>
            <a:endParaRPr lang="sv-SE" dirty="0"/>
          </a:p>
          <a:p>
            <a:pPr lvl="3" hangingPunct="0"/>
            <a:r>
              <a:rPr lang="en-US" dirty="0"/>
              <a:t>Option 1: 500 Hz </a:t>
            </a:r>
            <a:endParaRPr lang="en-US" strike="sngStrike" dirty="0">
              <a:solidFill>
                <a:srgbClr val="FF0000"/>
              </a:solidFill>
            </a:endParaRPr>
          </a:p>
          <a:p>
            <a:pPr lvl="3" hangingPunct="0"/>
            <a:r>
              <a:rPr lang="en-US" dirty="0"/>
              <a:t>Other options are not precluded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30560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500D6-0FFB-40FE-B4FB-815E1784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 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230D9-BF7E-4F88-A215-155230DBD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Logical sequence index</a:t>
            </a:r>
          </a:p>
          <a:p>
            <a:pPr lvl="1"/>
            <a:r>
              <a:rPr lang="sv-SE" dirty="0"/>
              <a:t>Option 1: 22 for long sequence, 0 for short sequence</a:t>
            </a:r>
          </a:p>
          <a:p>
            <a:pPr lvl="2"/>
            <a:r>
              <a:rPr lang="sv-SE" dirty="0"/>
              <a:t>Note that this resulting in root sequence = 1 for both long and short sequences. </a:t>
            </a:r>
          </a:p>
          <a:p>
            <a:pPr lvl="1"/>
            <a:r>
              <a:rPr lang="sv-SE" dirty="0"/>
              <a:t>Other options not precluded</a:t>
            </a:r>
          </a:p>
          <a:p>
            <a:r>
              <a:rPr lang="sv-SE" dirty="0"/>
              <a:t>Ncs</a:t>
            </a:r>
          </a:p>
          <a:p>
            <a:pPr lvl="1"/>
            <a:r>
              <a:rPr lang="sv-SE" dirty="0"/>
              <a:t>Long sequence: </a:t>
            </a:r>
            <a:r>
              <a:rPr lang="en-GB" altLang="zh-CN" dirty="0"/>
              <a:t>13</a:t>
            </a:r>
            <a:endParaRPr lang="sv-SE" dirty="0"/>
          </a:p>
          <a:p>
            <a:pPr lvl="1"/>
            <a:r>
              <a:rPr lang="sv-SE" dirty="0"/>
              <a:t>Short sequence:</a:t>
            </a:r>
          </a:p>
          <a:p>
            <a:pPr lvl="2"/>
            <a:r>
              <a:rPr lang="sv-SE" dirty="0"/>
              <a:t>Option 1: 46 for FR1, 0 for FR2</a:t>
            </a:r>
          </a:p>
          <a:p>
            <a:pPr lvl="2"/>
            <a:r>
              <a:rPr lang="sv-SE" dirty="0"/>
              <a:t>Option 2: 23 for FR1, 69 for FR2</a:t>
            </a:r>
          </a:p>
          <a:p>
            <a:pPr lvl="2"/>
            <a:r>
              <a:rPr lang="sv-SE" altLang="zh-CN" dirty="0"/>
              <a:t>Option 3: 0 for FR1, 0 for FR2</a:t>
            </a:r>
            <a:endParaRPr lang="sv-SE" dirty="0"/>
          </a:p>
          <a:p>
            <a:pPr lvl="2"/>
            <a:r>
              <a:rPr lang="sv-SE" dirty="0"/>
              <a:t>Other options are not precluded</a:t>
            </a:r>
          </a:p>
          <a:p>
            <a:pPr lvl="2"/>
            <a:r>
              <a:rPr lang="sv-SE" dirty="0"/>
              <a:t>Intension next meeting to narrow to one option for requirement</a:t>
            </a:r>
          </a:p>
        </p:txBody>
      </p:sp>
    </p:spTree>
    <p:extLst>
      <p:ext uri="{BB962C8B-B14F-4D97-AF65-F5344CB8AC3E}">
        <p14:creationId xmlns:p14="http://schemas.microsoft.com/office/powerpoint/2010/main" val="2615396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79336-8044-4244-8397-5F987D9A6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 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36AFA-2C1B-4903-B1F1-ADC69CEFA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hangingPunct="0"/>
            <a:r>
              <a:rPr lang="en-US" dirty="0"/>
              <a:t>Test metrics</a:t>
            </a:r>
          </a:p>
          <a:p>
            <a:pPr lvl="2" hangingPunct="0"/>
            <a:r>
              <a:rPr lang="en-US" dirty="0"/>
              <a:t>False alarm probability and detection probability</a:t>
            </a:r>
            <a:endParaRPr lang="sv-SE" dirty="0"/>
          </a:p>
          <a:p>
            <a:pPr lvl="3" hangingPunct="0"/>
            <a:r>
              <a:rPr lang="en-US" dirty="0"/>
              <a:t>Reuse the LTE metric of 0.1% false alarm probability and 99% detection probability. </a:t>
            </a:r>
            <a:endParaRPr lang="sv-SE" dirty="0"/>
          </a:p>
          <a:p>
            <a:pPr lvl="2" hangingPunct="0"/>
            <a:r>
              <a:rPr lang="en-US" dirty="0"/>
              <a:t>Time estimation error</a:t>
            </a:r>
            <a:endParaRPr lang="sv-SE" dirty="0"/>
          </a:p>
          <a:p>
            <a:pPr lvl="3" hangingPunct="0"/>
            <a:r>
              <a:rPr lang="en-US" dirty="0"/>
              <a:t>For AWGN channel </a:t>
            </a:r>
            <a:endParaRPr lang="sv-SE" dirty="0"/>
          </a:p>
          <a:p>
            <a:pPr lvl="4" hangingPunct="0"/>
            <a:r>
              <a:rPr lang="en-US" dirty="0"/>
              <a:t>reuse the LTE metric of 1.04us</a:t>
            </a:r>
            <a:endParaRPr lang="sv-SE" dirty="0"/>
          </a:p>
          <a:p>
            <a:pPr lvl="3" hangingPunct="0"/>
            <a:r>
              <a:rPr lang="en-US" dirty="0"/>
              <a:t>For fading channel</a:t>
            </a:r>
            <a:endParaRPr lang="sv-SE" dirty="0"/>
          </a:p>
          <a:p>
            <a:pPr lvl="4" hangingPunct="0"/>
            <a:r>
              <a:rPr lang="en-US" dirty="0"/>
              <a:t>Need further study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43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71D02-7AE0-4098-B79A-7469AEC28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 </a:t>
            </a:r>
            <a:r>
              <a:rPr lang="en-US" altLang="zh-CN" dirty="0"/>
              <a:t>for simulation alignment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54A0-B537-4637-8CA4-B02DB14DA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799" y="1695670"/>
            <a:ext cx="8686800" cy="5141168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en-US" altLang="zh-CN" dirty="0"/>
              <a:t>SCS</a:t>
            </a:r>
          </a:p>
          <a:p>
            <a:pPr lvl="1" algn="just"/>
            <a:r>
              <a:rPr lang="en-US" altLang="zh-CN" dirty="0"/>
              <a:t>15kHz</a:t>
            </a:r>
          </a:p>
          <a:p>
            <a:pPr lvl="1" algn="just"/>
            <a:r>
              <a:rPr lang="en-US" altLang="zh-CN" dirty="0"/>
              <a:t>30kHz</a:t>
            </a:r>
          </a:p>
          <a:p>
            <a:pPr lvl="1" algn="just"/>
            <a:r>
              <a:rPr lang="en-US" altLang="zh-CN" dirty="0"/>
              <a:t>60KHz (FR2)</a:t>
            </a:r>
          </a:p>
          <a:p>
            <a:pPr lvl="1" algn="just"/>
            <a:r>
              <a:rPr lang="en-US" altLang="zh-CN" dirty="0"/>
              <a:t>120KHz</a:t>
            </a:r>
          </a:p>
          <a:p>
            <a:pPr algn="just"/>
            <a:r>
              <a:rPr lang="en-US" altLang="zh-CN" dirty="0"/>
              <a:t>Channel:</a:t>
            </a:r>
          </a:p>
          <a:p>
            <a:pPr lvl="1" algn="just"/>
            <a:r>
              <a:rPr lang="en-US" altLang="zh-CN" dirty="0"/>
              <a:t>AWGN</a:t>
            </a:r>
          </a:p>
          <a:p>
            <a:pPr algn="just"/>
            <a:r>
              <a:rPr lang="en-US" altLang="zh-CN" dirty="0"/>
              <a:t>Antenna configuration</a:t>
            </a:r>
          </a:p>
          <a:p>
            <a:pPr lvl="1" algn="just"/>
            <a:r>
              <a:rPr lang="en-US" altLang="zh-CN" dirty="0"/>
              <a:t>1 Tx, 2 Rx</a:t>
            </a:r>
          </a:p>
          <a:p>
            <a:pPr algn="just"/>
            <a:r>
              <a:rPr lang="en-US" altLang="zh-CN" dirty="0" err="1"/>
              <a:t>Ncs</a:t>
            </a:r>
            <a:r>
              <a:rPr lang="en-US" altLang="zh-CN" dirty="0"/>
              <a:t> (</a:t>
            </a:r>
            <a:r>
              <a:rPr lang="sv-SE"/>
              <a:t>Intension next meeting to narrow to one option for requirement)</a:t>
            </a:r>
            <a:endParaRPr lang="en-US" altLang="zh-CN" dirty="0"/>
          </a:p>
          <a:p>
            <a:pPr lvl="1" algn="just"/>
            <a:r>
              <a:rPr lang="en-US" altLang="zh-CN" dirty="0"/>
              <a:t>Option 1:</a:t>
            </a:r>
          </a:p>
          <a:p>
            <a:pPr lvl="2" algn="just"/>
            <a:r>
              <a:rPr lang="en-US" dirty="0"/>
              <a:t>Format 0: </a:t>
            </a:r>
            <a:r>
              <a:rPr lang="en-US" dirty="0" err="1"/>
              <a:t>Ncs</a:t>
            </a:r>
            <a:r>
              <a:rPr lang="en-US" dirty="0"/>
              <a:t>=13 and v=32</a:t>
            </a:r>
          </a:p>
          <a:p>
            <a:pPr lvl="2" algn="just"/>
            <a:r>
              <a:rPr lang="en-US" altLang="zh-CN" dirty="0"/>
              <a:t>Short sequences</a:t>
            </a:r>
          </a:p>
          <a:p>
            <a:pPr lvl="3" algn="just"/>
            <a:r>
              <a:rPr lang="en-US" altLang="zh-CN" dirty="0" err="1"/>
              <a:t>Ncs</a:t>
            </a:r>
            <a:r>
              <a:rPr lang="en-US" altLang="zh-CN" dirty="0"/>
              <a:t>=23 for FR1</a:t>
            </a:r>
          </a:p>
          <a:p>
            <a:pPr lvl="3" algn="just"/>
            <a:r>
              <a:rPr lang="en-US" altLang="zh-CN" dirty="0" err="1"/>
              <a:t>Ncs</a:t>
            </a:r>
            <a:r>
              <a:rPr lang="en-US" altLang="zh-CN" dirty="0"/>
              <a:t>=69 for FR2</a:t>
            </a:r>
          </a:p>
          <a:p>
            <a:pPr lvl="3" algn="just"/>
            <a:r>
              <a:rPr lang="en-US" altLang="zh-CN" dirty="0"/>
              <a:t>v = [0]</a:t>
            </a:r>
          </a:p>
          <a:p>
            <a:pPr lvl="1" algn="just"/>
            <a:r>
              <a:rPr lang="en-US" altLang="zh-CN" dirty="0"/>
              <a:t>Option 2:</a:t>
            </a:r>
          </a:p>
          <a:p>
            <a:pPr lvl="2" algn="just"/>
            <a:r>
              <a:rPr lang="en-US" dirty="0"/>
              <a:t>Format 0: </a:t>
            </a:r>
            <a:r>
              <a:rPr lang="en-US" dirty="0" err="1"/>
              <a:t>Ncs</a:t>
            </a:r>
            <a:r>
              <a:rPr lang="en-US" dirty="0"/>
              <a:t>=13 and v=22 </a:t>
            </a:r>
            <a:endParaRPr lang="en-US" strike="sngStrike" dirty="0"/>
          </a:p>
          <a:p>
            <a:pPr lvl="2" algn="just"/>
            <a:r>
              <a:rPr lang="en-US" altLang="zh-CN" dirty="0"/>
              <a:t>Short sequences</a:t>
            </a:r>
          </a:p>
          <a:p>
            <a:pPr lvl="3" algn="just"/>
            <a:r>
              <a:rPr lang="en-US" altLang="zh-CN" dirty="0" err="1"/>
              <a:t>Ncs</a:t>
            </a:r>
            <a:r>
              <a:rPr lang="en-US" altLang="zh-CN" dirty="0"/>
              <a:t>=46 for FR1 </a:t>
            </a:r>
            <a:endParaRPr lang="en-US" altLang="zh-CN" strike="sngStrike" dirty="0"/>
          </a:p>
          <a:p>
            <a:pPr lvl="3" algn="just"/>
            <a:r>
              <a:rPr lang="en-US" altLang="zh-CN" dirty="0" err="1"/>
              <a:t>Ncs</a:t>
            </a:r>
            <a:r>
              <a:rPr lang="en-US" altLang="zh-CN" dirty="0"/>
              <a:t>=0 for FR2</a:t>
            </a:r>
          </a:p>
          <a:p>
            <a:pPr lvl="3" algn="just"/>
            <a:r>
              <a:rPr lang="en-US" altLang="zh-CN" dirty="0"/>
              <a:t>v = [0]</a:t>
            </a:r>
          </a:p>
          <a:p>
            <a:pPr lvl="1" algn="just"/>
            <a:r>
              <a:rPr lang="en-US" altLang="zh-CN" dirty="0"/>
              <a:t>Option 3:</a:t>
            </a:r>
          </a:p>
          <a:p>
            <a:pPr lvl="2" algn="just"/>
            <a:r>
              <a:rPr lang="en-US" altLang="zh-CN" dirty="0"/>
              <a:t>Format 0: </a:t>
            </a:r>
            <a:r>
              <a:rPr lang="en-US" altLang="zh-CN" dirty="0" err="1"/>
              <a:t>Ncs</a:t>
            </a:r>
            <a:r>
              <a:rPr lang="en-US" altLang="zh-CN" dirty="0"/>
              <a:t>=13 and v=32 </a:t>
            </a:r>
          </a:p>
          <a:p>
            <a:pPr lvl="2" algn="just"/>
            <a:r>
              <a:rPr lang="en-US" altLang="zh-CN" dirty="0"/>
              <a:t>Short sequences</a:t>
            </a:r>
          </a:p>
          <a:p>
            <a:pPr lvl="3" algn="just"/>
            <a:r>
              <a:rPr lang="en-US" altLang="zh-CN" dirty="0" err="1"/>
              <a:t>Ncs</a:t>
            </a:r>
            <a:r>
              <a:rPr lang="en-US" altLang="zh-CN" dirty="0"/>
              <a:t>=0 for FR1 and FR2</a:t>
            </a:r>
          </a:p>
          <a:p>
            <a:pPr lvl="3" algn="just"/>
            <a:r>
              <a:rPr lang="en-US" altLang="zh-CN" dirty="0"/>
              <a:t>v = [0]</a:t>
            </a:r>
          </a:p>
        </p:txBody>
      </p:sp>
    </p:spTree>
    <p:extLst>
      <p:ext uri="{BB962C8B-B14F-4D97-AF65-F5344CB8AC3E}">
        <p14:creationId xmlns:p14="http://schemas.microsoft.com/office/powerpoint/2010/main" val="2648578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CD90D-9CB4-4DDB-92E3-C816AF4B3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7E1D1-5380-4B0E-8630-7F7ECD9EA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Ncs</a:t>
            </a:r>
          </a:p>
          <a:p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160B46-F94B-452E-A23B-19A34D6BE766}"/>
              </a:ext>
            </a:extLst>
          </p:cNvPr>
          <p:cNvGraphicFramePr>
            <a:graphicFrameLocks noGrp="1"/>
          </p:cNvGraphicFramePr>
          <p:nvPr/>
        </p:nvGraphicFramePr>
        <p:xfrm>
          <a:off x="2540000" y="2295906"/>
          <a:ext cx="4064000" cy="3145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005">
                  <a:extLst>
                    <a:ext uri="{9D8B030D-6E8A-4147-A177-3AD203B41FA5}">
                      <a16:colId xmlns:a16="http://schemas.microsoft.com/office/drawing/2014/main" val="4099843190"/>
                    </a:ext>
                  </a:extLst>
                </a:gridCol>
                <a:gridCol w="675005">
                  <a:extLst>
                    <a:ext uri="{9D8B030D-6E8A-4147-A177-3AD203B41FA5}">
                      <a16:colId xmlns:a16="http://schemas.microsoft.com/office/drawing/2014/main" val="966181080"/>
                    </a:ext>
                  </a:extLst>
                </a:gridCol>
                <a:gridCol w="567055">
                  <a:extLst>
                    <a:ext uri="{9D8B030D-6E8A-4147-A177-3AD203B41FA5}">
                      <a16:colId xmlns:a16="http://schemas.microsoft.com/office/drawing/2014/main" val="2941268164"/>
                    </a:ext>
                  </a:extLst>
                </a:gridCol>
                <a:gridCol w="567055">
                  <a:extLst>
                    <a:ext uri="{9D8B030D-6E8A-4147-A177-3AD203B41FA5}">
                      <a16:colId xmlns:a16="http://schemas.microsoft.com/office/drawing/2014/main" val="915036629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1179358532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72108668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3945028636"/>
                    </a:ext>
                  </a:extLst>
                </a:gridCol>
              </a:tblGrid>
              <a:tr h="18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Burst format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China Telecom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Samsung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Nokia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Huawei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Ericsson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489465937"/>
                  </a:ext>
                </a:extLst>
              </a:tr>
              <a:tr h="187960">
                <a:tc rowSpan="9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FR1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rowSpan="9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23 for FR1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461281690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167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2558197740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99284371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 for short sequence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Ncs=46 for 30KHz SCS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553232136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46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865080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003039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B4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46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46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1508471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485063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46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790714"/>
                  </a:ext>
                </a:extLst>
              </a:tr>
              <a:tr h="187960"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FR2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 for short sequence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69 for FR2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 for FR2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824344332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69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3206023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779379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B4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46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69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799033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732762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</a:rPr>
                        <a:t>69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988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2060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D5817-9C74-4E69-B975-B1BE8FEAB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4F347-DE40-4865-9CAE-9EFD4206A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</a:t>
            </a:r>
          </a:p>
          <a:p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75EDA37-F284-4E86-8EA7-E7689EBAF704}"/>
              </a:ext>
            </a:extLst>
          </p:cNvPr>
          <p:cNvGraphicFramePr>
            <a:graphicFrameLocks noGrp="1"/>
          </p:cNvGraphicFramePr>
          <p:nvPr/>
        </p:nvGraphicFramePr>
        <p:xfrm>
          <a:off x="3371215" y="2590292"/>
          <a:ext cx="2401570" cy="2385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005">
                  <a:extLst>
                    <a:ext uri="{9D8B030D-6E8A-4147-A177-3AD203B41FA5}">
                      <a16:colId xmlns:a16="http://schemas.microsoft.com/office/drawing/2014/main" val="2036517409"/>
                    </a:ext>
                  </a:extLst>
                </a:gridCol>
                <a:gridCol w="675005">
                  <a:extLst>
                    <a:ext uri="{9D8B030D-6E8A-4147-A177-3AD203B41FA5}">
                      <a16:colId xmlns:a16="http://schemas.microsoft.com/office/drawing/2014/main" val="4017870575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285308657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4262119405"/>
                    </a:ext>
                  </a:extLst>
                </a:gridCol>
              </a:tblGrid>
              <a:tr h="18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Burst format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China Telecom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Nokia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216180555"/>
                  </a:ext>
                </a:extLst>
              </a:tr>
              <a:tr h="187960"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FR1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32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282307310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986190729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659546159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874060378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995663390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B4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84765620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4225298685"/>
                  </a:ext>
                </a:extLst>
              </a:tr>
              <a:tr h="187960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FR2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85616778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A2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230940603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B4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599525539"/>
                  </a:ext>
                </a:extLst>
              </a:tr>
              <a:tr h="18796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>
                          <a:effectLst/>
                        </a:rPr>
                        <a:t>C2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323133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712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</TotalTime>
  <Words>562</Words>
  <Application>Microsoft Office PowerPoint</Application>
  <PresentationFormat>On-screen Show (4:3)</PresentationFormat>
  <Paragraphs>183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Unicode MS</vt:lpstr>
      <vt:lpstr>SimSun</vt:lpstr>
      <vt:lpstr>SimSun</vt:lpstr>
      <vt:lpstr>Arial</vt:lpstr>
      <vt:lpstr>Calibri</vt:lpstr>
      <vt:lpstr>Times New Roman</vt:lpstr>
      <vt:lpstr>Office 主题</vt:lpstr>
      <vt:lpstr>3GPP TSG-RAN WG4 Meeting #88  Gothenburg, Sweden, August 20~August 24, 2018</vt:lpstr>
      <vt:lpstr>PRACH requirements</vt:lpstr>
      <vt:lpstr>PRACH requirements</vt:lpstr>
      <vt:lpstr>PRACH requirements</vt:lpstr>
      <vt:lpstr>PRACH requirements</vt:lpstr>
      <vt:lpstr>Simulation Assumption for simulation alignment</vt:lpstr>
      <vt:lpstr>Appendix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Esther Sienkiewicz</cp:lastModifiedBy>
  <cp:revision>267</cp:revision>
  <dcterms:created xsi:type="dcterms:W3CDTF">2016-01-12T08:39:50Z</dcterms:created>
  <dcterms:modified xsi:type="dcterms:W3CDTF">2018-08-24T13:57:47Z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(3)e6s03tt0tI/wpXPWAqlJII1DUNPNLp4q9az0LlbZ6iguqCaT1w8Qx0V3AzWVAaXMecNotRWO
4hfzU3TAjT8YLWW2LBq1P++Jg8oLGjS9gD/6MjAkE76OjN9K7ut0eKrtIAaEPZaj+ZpC0+8F
IW5om7UwcBHiWg4W2vg6PIjMZFNcoq4ddVZkg/X79I+rOxxwIi3RcfUR5YieZS8N43KFwGtd
iNEBbLV9b5W/YNhhJr</vt:lpwstr>
  </property>
  <property fmtid="{D5CDD505-2E9C-101B-9397-08002B2CF9AE}" pid="3" name="_2015_ms_pID_7253431">
    <vt:lpwstr>42MtJju3GLS/txw/35F697MeWi/S9kBIbhGt3FSzjDJfkjZFjJ3cTJ
TtMPkxwxlz15QLwFYGZdUCmmz7+o3os3TEUjr8e8PmJawEKEkTzSVBhLkgnRADQ7lSAiwsUS
EM0+pBRkee2Jy3Zna9mFy19ftGhWdx+0WAgXaO2xZPSwdxFFcRZHbCkNL8GI5jgJpu9XCzQA
yMfURxoOkYa/TxJHa90BFQQpFTg+2Da0+8AI</vt:lpwstr>
  </property>
  <property fmtid="{D5CDD505-2E9C-101B-9397-08002B2CF9AE}" pid="4" name="_2015_ms_pID_7253432">
    <vt:lpwstr>gJyFUWuhmrNbuPJg2CJyKfp6qAnyvkjH2QtF
WXnrnZu1JT+0+OlNkk0uCsEd+Z5Jl5kszZe3Tb3z6vSSXs9++aM=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1535096256</vt:lpwstr>
  </property>
  <property fmtid="{D5CDD505-2E9C-101B-9397-08002B2CF9AE}" pid="9" name="NSCPROP_SA">
    <vt:lpwstr>C:\mySingle\TEMP\R4-1811728 WF for NR BS PRACH_HW(1).pptx</vt:lpwstr>
  </property>
</Properties>
</file>