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1" r:id="rId4"/>
    <p:sldId id="264" r:id="rId5"/>
    <p:sldId id="266" r:id="rId6"/>
    <p:sldId id="267" r:id="rId7"/>
    <p:sldId id="27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Chen C" initials="JCC" lastIdx="1" clrIdx="0">
    <p:extLst>
      <p:ext uri="{19B8F6BF-5375-455C-9EA6-DF929625EA0E}">
        <p15:presenceInfo xmlns:p15="http://schemas.microsoft.com/office/powerpoint/2012/main" xmlns="" userId="S-1-5-21-1538607324-3213881460-940295383-4366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40" autoAdjust="0"/>
  </p:normalViewPr>
  <p:slideViewPr>
    <p:cSldViewPr>
      <p:cViewPr>
        <p:scale>
          <a:sx n="100" d="100"/>
          <a:sy n="100" d="100"/>
        </p:scale>
        <p:origin x="-510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#88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20 - 24 Aug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296144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General part of NR BS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R4-1811726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WFs were approved:</a:t>
            </a:r>
          </a:p>
          <a:p>
            <a:pPr lvl="1"/>
            <a:r>
              <a:rPr lang="en-US" dirty="0"/>
              <a:t>R4-1808022  Way forward on general part for NR BS demodulation requirements, RAN4#87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R4-1809370  Way forward on general parameters for BS </a:t>
            </a:r>
            <a:r>
              <a:rPr lang="en-US" dirty="0" err="1"/>
              <a:t>demodulatioin</a:t>
            </a:r>
            <a:r>
              <a:rPr lang="en-US" dirty="0"/>
              <a:t> performance requirements, RAN4#AH1807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/>
          <a:lstStyle/>
          <a:p>
            <a:r>
              <a:rPr lang="en-US" dirty="0"/>
              <a:t>Applicability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Autofit/>
          </a:bodyPr>
          <a:lstStyle/>
          <a:p>
            <a:r>
              <a:rPr lang="en-US" sz="1600" dirty="0"/>
              <a:t>PRACH: Demodulation tests are defined in a channel BW agnostic way</a:t>
            </a:r>
          </a:p>
          <a:p>
            <a:r>
              <a:rPr lang="en-US" sz="1600" dirty="0"/>
              <a:t>PUSCH and PUCCH:</a:t>
            </a:r>
          </a:p>
          <a:p>
            <a:pPr lvl="1"/>
            <a:r>
              <a:rPr lang="en-GB" sz="1400" dirty="0"/>
              <a:t>For selection of the SCS and BW combination(s), the following principle will be used: </a:t>
            </a:r>
            <a:endParaRPr lang="en-US" sz="1400" dirty="0"/>
          </a:p>
          <a:p>
            <a:pPr lvl="2"/>
            <a:r>
              <a:rPr lang="en-US" sz="1400" dirty="0"/>
              <a:t>If the SCS and BW combination(s) declared by BS are included in 38.104 with the corresponding performance requirements defined:</a:t>
            </a:r>
          </a:p>
          <a:p>
            <a:pPr lvl="3"/>
            <a:r>
              <a:rPr lang="en-US" sz="1200" dirty="0"/>
              <a:t>If only one declared SCS and BW combination is included, then this combination is selected for test.</a:t>
            </a:r>
          </a:p>
          <a:p>
            <a:pPr lvl="3"/>
            <a:r>
              <a:rPr lang="en-US" sz="1200" dirty="0"/>
              <a:t>If more than one declared SCS and BW combinations are included:</a:t>
            </a:r>
          </a:p>
          <a:p>
            <a:pPr lvl="4"/>
            <a:r>
              <a:rPr lang="en-US" sz="1000" dirty="0">
                <a:latin typeface="Arial" pitchFamily="34" charset="0"/>
                <a:cs typeface="Arial" pitchFamily="34" charset="0"/>
              </a:rPr>
              <a:t>For cases with smaller than [X] dB gap on simulation results for different declared SCSs, select the smallest SCS</a:t>
            </a:r>
            <a:endParaRPr lang="en-US" sz="1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pPr lvl="4"/>
            <a:r>
              <a:rPr lang="en-US" sz="1000" dirty="0">
                <a:latin typeface="Arial" pitchFamily="34" charset="0"/>
                <a:cs typeface="Arial" pitchFamily="34" charset="0"/>
              </a:rPr>
              <a:t>For cases with larger [X] dB gap on simulation results for different declared SCSs, tests all the declared SCSs</a:t>
            </a:r>
          </a:p>
          <a:p>
            <a:pPr lvl="4"/>
            <a:r>
              <a:rPr lang="en-US" sz="1000" dirty="0">
                <a:latin typeface="Arial" pitchFamily="34" charset="0"/>
                <a:cs typeface="Arial" pitchFamily="34" charset="0"/>
              </a:rPr>
              <a:t>BS is only required to pass tests for the highest channel BW declared by BS for the selected SCS(s). </a:t>
            </a:r>
            <a:endParaRPr lang="en-US" sz="1400" dirty="0"/>
          </a:p>
          <a:p>
            <a:pPr lvl="2"/>
            <a:r>
              <a:rPr lang="en-US" sz="1400" u="sng" dirty="0"/>
              <a:t>Else if </a:t>
            </a:r>
            <a:r>
              <a:rPr lang="en-US" sz="1400" dirty="0"/>
              <a:t>the SCS and BW combination(s) declared by BS are </a:t>
            </a:r>
            <a:r>
              <a:rPr lang="en-US" sz="1400" u="sng" dirty="0"/>
              <a:t>not</a:t>
            </a:r>
            <a:r>
              <a:rPr lang="en-US" sz="1400" dirty="0"/>
              <a:t> included in 38.104 with the corresponding performance requirements defined:</a:t>
            </a:r>
          </a:p>
          <a:p>
            <a:pPr lvl="3"/>
            <a:r>
              <a:rPr lang="en-US" sz="1400" dirty="0"/>
              <a:t>Choose the declared SCS(s) and its nearest lower BW </a:t>
            </a:r>
            <a:r>
              <a:rPr lang="en-GB" sz="1400" i="1" dirty="0"/>
              <a:t>(i.e. reference BW) as </a:t>
            </a:r>
            <a:r>
              <a:rPr lang="en-GB" sz="1400" dirty="0"/>
              <a:t>new</a:t>
            </a:r>
            <a:r>
              <a:rPr lang="en-GB" sz="1400" i="1" dirty="0"/>
              <a:t> </a:t>
            </a:r>
            <a:r>
              <a:rPr lang="en-US" sz="1400" dirty="0"/>
              <a:t>combination(s)</a:t>
            </a:r>
          </a:p>
          <a:p>
            <a:pPr lvl="4"/>
            <a:r>
              <a:rPr lang="en-US" sz="1200" dirty="0"/>
              <a:t>If only one SCS and BW combination is declared, then its new combination is selected for test.</a:t>
            </a:r>
          </a:p>
          <a:p>
            <a:pPr lvl="4"/>
            <a:r>
              <a:rPr lang="en-US" sz="1200" dirty="0"/>
              <a:t>If more than one SCS and BW combinations are declared, for those corresponding new combinations:</a:t>
            </a:r>
          </a:p>
          <a:p>
            <a:pPr lvl="5"/>
            <a:r>
              <a:rPr lang="en-US" sz="1000" dirty="0">
                <a:latin typeface="Arial" pitchFamily="34" charset="0"/>
                <a:cs typeface="Arial" pitchFamily="34" charset="0"/>
              </a:rPr>
              <a:t>For cases with smaller than [X] dB gap on simulation results for different declared SCSs, select the smallest SCS</a:t>
            </a:r>
            <a:endParaRPr lang="en-US" sz="1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pPr lvl="5"/>
            <a:r>
              <a:rPr lang="en-US" sz="1000" dirty="0">
                <a:latin typeface="Arial" pitchFamily="34" charset="0"/>
                <a:cs typeface="Arial" pitchFamily="34" charset="0"/>
              </a:rPr>
              <a:t>For cases with larger [X] dB gap on simulation results for different SCSs, tests all the declared SCSs</a:t>
            </a:r>
          </a:p>
          <a:p>
            <a:pPr lvl="5"/>
            <a:r>
              <a:rPr lang="en-US" sz="1000" dirty="0">
                <a:latin typeface="Arial" pitchFamily="34" charset="0"/>
                <a:cs typeface="Arial" pitchFamily="34" charset="0"/>
              </a:rPr>
              <a:t>BS is only required to pass tests for the selected highest nearest lower channel BW. </a:t>
            </a:r>
          </a:p>
          <a:p>
            <a:pPr lvl="4"/>
            <a:r>
              <a:rPr lang="en-US" sz="1200" dirty="0"/>
              <a:t>the reference BW will be placed in the middle of the BW</a:t>
            </a:r>
            <a:r>
              <a:rPr lang="en-US" sz="1200" dirty="0" smtClean="0"/>
              <a:t>.</a:t>
            </a:r>
          </a:p>
          <a:p>
            <a:pPr lvl="1"/>
            <a:r>
              <a:rPr lang="en-US" sz="1400" dirty="0" smtClean="0"/>
              <a:t>Further rewording or other options not precluded.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dirty="0"/>
              <a:t>General - 1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592"/>
          </a:xfrm>
        </p:spPr>
        <p:txBody>
          <a:bodyPr>
            <a:noAutofit/>
          </a:bodyPr>
          <a:lstStyle/>
          <a:p>
            <a:r>
              <a:rPr lang="en-GB" sz="1400" dirty="0"/>
              <a:t>SCS and Bandwidth</a:t>
            </a:r>
          </a:p>
          <a:p>
            <a:pPr lvl="1"/>
            <a:r>
              <a:rPr lang="en-GB" sz="1200" dirty="0"/>
              <a:t>Below bandwidth is agreed as the minimum </a:t>
            </a:r>
            <a:r>
              <a:rPr lang="en-GB" sz="1200" dirty="0" smtClean="0"/>
              <a:t>set for BS performance requirements to be defined in Rel-15</a:t>
            </a:r>
            <a:endParaRPr lang="en-US" sz="1200" dirty="0"/>
          </a:p>
          <a:p>
            <a:pPr lvl="2"/>
            <a:r>
              <a:rPr lang="en-GB" sz="1100" dirty="0"/>
              <a:t>15kHz: 5MHz, 10MHz, 20MHz</a:t>
            </a:r>
            <a:endParaRPr lang="en-US" sz="1100" dirty="0"/>
          </a:p>
          <a:p>
            <a:pPr lvl="2"/>
            <a:r>
              <a:rPr lang="en-GB" sz="1100" dirty="0"/>
              <a:t>30kHz: 10MHz, 20MHz, 40MHz, 100MHz</a:t>
            </a:r>
            <a:endParaRPr lang="en-US" sz="1100" dirty="0"/>
          </a:p>
          <a:p>
            <a:pPr lvl="2"/>
            <a:r>
              <a:rPr lang="en-GB" sz="1100" dirty="0"/>
              <a:t>60kHz(FR2): 50MHz, 100MHz</a:t>
            </a:r>
            <a:endParaRPr lang="en-US" sz="1100" dirty="0"/>
          </a:p>
          <a:p>
            <a:pPr lvl="2"/>
            <a:r>
              <a:rPr lang="en-GB" sz="1100" dirty="0"/>
              <a:t>120kHz: 50MHz, 100MHz, 200MHz</a:t>
            </a:r>
            <a:endParaRPr lang="en-US" sz="1100" dirty="0"/>
          </a:p>
          <a:p>
            <a:pPr lvl="1"/>
            <a:r>
              <a:rPr lang="en-GB" sz="1200" dirty="0"/>
              <a:t>Additional cases requested by operators </a:t>
            </a:r>
            <a:r>
              <a:rPr lang="en-GB" sz="1200" dirty="0" smtClean="0"/>
              <a:t>, FFS whether to define requirements</a:t>
            </a:r>
            <a:endParaRPr lang="en-US" sz="1200" dirty="0"/>
          </a:p>
          <a:p>
            <a:pPr lvl="2"/>
            <a:r>
              <a:rPr lang="en-GB" sz="1100" dirty="0"/>
              <a:t>30kHz: 50MHz, 60MHz, 80MHz</a:t>
            </a:r>
          </a:p>
          <a:p>
            <a:pPr lvl="2"/>
            <a:endParaRPr lang="en-GB" sz="1100" dirty="0"/>
          </a:p>
          <a:p>
            <a:pPr lvl="0"/>
            <a:r>
              <a:rPr lang="en-US" sz="1800" dirty="0"/>
              <a:t>TDD UL/DL configurations</a:t>
            </a:r>
          </a:p>
          <a:p>
            <a:pPr lvl="1"/>
            <a:r>
              <a:rPr lang="en-US" sz="1600" dirty="0" smtClean="0"/>
              <a:t>Just </a:t>
            </a:r>
            <a:r>
              <a:rPr lang="en-US" sz="1600" dirty="0"/>
              <a:t>consider those TDD UL DL configurations from the operators’ input as listed in Annex.</a:t>
            </a:r>
            <a:endParaRPr lang="en-US" sz="1200" dirty="0"/>
          </a:p>
          <a:p>
            <a:pPr lvl="1"/>
            <a:r>
              <a:rPr lang="en-US" sz="1600" dirty="0"/>
              <a:t>Companies are encouraged to analyze the PUSCH performance requirements for different TDD UL/DL configurations</a:t>
            </a:r>
          </a:p>
          <a:p>
            <a:pPr lvl="2"/>
            <a:r>
              <a:rPr lang="en-US" sz="1400" dirty="0"/>
              <a:t>Compare the simulation results for the following TDD UL/DL configurations for one PUSCH case with 30kHz SCS for investigation:</a:t>
            </a:r>
          </a:p>
          <a:p>
            <a:pPr lvl="3"/>
            <a:r>
              <a:rPr lang="en-GB" sz="1200" dirty="0"/>
              <a:t>7D1S2U, S = 6D:4G:4U </a:t>
            </a:r>
          </a:p>
          <a:p>
            <a:pPr lvl="3"/>
            <a:r>
              <a:rPr lang="en-GB" sz="1200" dirty="0"/>
              <a:t>DDDSUDDSUU, </a:t>
            </a:r>
            <a:r>
              <a:rPr lang="en-GB" sz="1200" dirty="0" smtClean="0"/>
              <a:t>S=10D:2G:2U</a:t>
            </a:r>
            <a:endParaRPr lang="en-GB" sz="1200" dirty="0"/>
          </a:p>
          <a:p>
            <a:pPr lvl="3"/>
            <a:r>
              <a:rPr lang="en-US" sz="1200" dirty="0"/>
              <a:t>DDDSU, S=10D:2G:2U </a:t>
            </a:r>
          </a:p>
          <a:p>
            <a:pPr lvl="3">
              <a:buNone/>
            </a:pPr>
            <a:r>
              <a:rPr lang="en-US" sz="1200" dirty="0"/>
              <a:t>Note: No PUSCH transmission on special slot in the simulations.</a:t>
            </a:r>
          </a:p>
          <a:p>
            <a:pPr lvl="2"/>
            <a:r>
              <a:rPr lang="en-US" sz="1400" dirty="0" smtClean="0"/>
              <a:t>If the results are similar for those three UL DL configurations, one UL/DL configuration will be used for each SCS, and the UL/DL configurations used in BS RF will be considered as baseline.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63803C-870F-4C77-ACC2-D68880F37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- 2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7D11CC2-F44A-4C43-ACCC-FF39C8ACC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Phase Noise</a:t>
            </a:r>
          </a:p>
          <a:p>
            <a:pPr lvl="1"/>
            <a:r>
              <a:rPr lang="en-US" dirty="0"/>
              <a:t>FFS whether PN is </a:t>
            </a:r>
            <a:r>
              <a:rPr lang="en-US" dirty="0" err="1"/>
              <a:t>modelled</a:t>
            </a:r>
            <a:r>
              <a:rPr lang="en-US" dirty="0"/>
              <a:t> in FR2 simulation</a:t>
            </a:r>
          </a:p>
          <a:p>
            <a:pPr lvl="2"/>
            <a:r>
              <a:rPr lang="en-US" sz="2600" dirty="0"/>
              <a:t>Companies are encouraged to provide simulation results both with and without phase noise </a:t>
            </a:r>
            <a:r>
              <a:rPr lang="en-US" sz="2600" dirty="0" err="1"/>
              <a:t>modelling</a:t>
            </a:r>
            <a:r>
              <a:rPr lang="en-US" sz="2600" dirty="0"/>
              <a:t> in different high frequency ranges (such as 30GHz) and specific phase noise model defined </a:t>
            </a:r>
            <a:r>
              <a:rPr lang="en-GB" sz="2600" dirty="0"/>
              <a:t>in TR38.803</a:t>
            </a:r>
            <a:r>
              <a:rPr lang="en-US" sz="2600" dirty="0"/>
              <a:t>. </a:t>
            </a:r>
          </a:p>
          <a:p>
            <a:endParaRPr lang="en-GB" dirty="0"/>
          </a:p>
          <a:p>
            <a:r>
              <a:rPr lang="en-GB" dirty="0"/>
              <a:t>Antenna configuration for FR1</a:t>
            </a:r>
          </a:p>
          <a:p>
            <a:pPr lvl="1"/>
            <a:r>
              <a:rPr lang="en-US" sz="2600" dirty="0"/>
              <a:t>Not to include requirements for BS with &gt;8 antenna connectors</a:t>
            </a:r>
          </a:p>
          <a:p>
            <a:pPr lvl="1"/>
            <a:r>
              <a:rPr lang="en-US" sz="2600" dirty="0"/>
              <a:t>FFS how to conduct test for BS with &gt; 8 antenna connectors, companies are encouraged to bring inputs for the next RAN4#88bis meeting.</a:t>
            </a:r>
          </a:p>
          <a:p>
            <a:pPr lvl="1">
              <a:buNone/>
            </a:pPr>
            <a:r>
              <a:rPr lang="en-GB" sz="2600" dirty="0"/>
              <a:t> </a:t>
            </a:r>
          </a:p>
          <a:p>
            <a:r>
              <a:rPr lang="en-GB" sz="3000" dirty="0"/>
              <a:t>EN-DC: </a:t>
            </a:r>
          </a:p>
          <a:p>
            <a:pPr lvl="1"/>
            <a:r>
              <a:rPr lang="en-US" sz="2600" dirty="0"/>
              <a:t>Further discuss whether to have specific tests for EN-DC in BS demodulation part in the next meeting.</a:t>
            </a:r>
          </a:p>
        </p:txBody>
      </p:sp>
    </p:spTree>
    <p:extLst>
      <p:ext uri="{BB962C8B-B14F-4D97-AF65-F5344CB8AC3E}">
        <p14:creationId xmlns:p14="http://schemas.microsoft.com/office/powerpoint/2010/main" xmlns="" val="1812283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63803C-870F-4C77-ACC2-D68880F37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Channel Model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7D11CC2-F44A-4C43-ACCC-FF39C8ACC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FR1</a:t>
            </a:r>
          </a:p>
          <a:p>
            <a:pPr lvl="1"/>
            <a:r>
              <a:rPr lang="fr-FR" dirty="0" err="1"/>
              <a:t>Reuse</a:t>
            </a:r>
            <a:r>
              <a:rPr lang="fr-FR" dirty="0"/>
              <a:t> the conclusions </a:t>
            </a:r>
            <a:r>
              <a:rPr lang="fr-FR" dirty="0" err="1"/>
              <a:t>from</a:t>
            </a:r>
            <a:r>
              <a:rPr lang="fr-FR" dirty="0"/>
              <a:t> UE </a:t>
            </a:r>
            <a:r>
              <a:rPr lang="fr-FR" dirty="0" err="1"/>
              <a:t>demodulation</a:t>
            </a:r>
            <a:r>
              <a:rPr lang="fr-FR" dirty="0"/>
              <a:t> discussions</a:t>
            </a:r>
            <a:endParaRPr lang="en-US" sz="4000" dirty="0"/>
          </a:p>
          <a:p>
            <a:r>
              <a:rPr lang="en-US" dirty="0"/>
              <a:t>FR2</a:t>
            </a:r>
          </a:p>
          <a:p>
            <a:pPr lvl="1"/>
            <a:r>
              <a:rPr lang="fr-FR" dirty="0"/>
              <a:t>Option 1: </a:t>
            </a:r>
            <a:r>
              <a:rPr lang="fr-FR" dirty="0" err="1"/>
              <a:t>Reuse</a:t>
            </a:r>
            <a:r>
              <a:rPr lang="fr-FR" dirty="0"/>
              <a:t> the conclusions </a:t>
            </a:r>
            <a:r>
              <a:rPr lang="fr-FR" dirty="0" err="1"/>
              <a:t>from</a:t>
            </a:r>
            <a:r>
              <a:rPr lang="fr-FR" dirty="0"/>
              <a:t> UE </a:t>
            </a:r>
            <a:r>
              <a:rPr lang="fr-FR" dirty="0" err="1"/>
              <a:t>demodulation</a:t>
            </a:r>
            <a:r>
              <a:rPr lang="fr-FR" dirty="0"/>
              <a:t> performance discussion</a:t>
            </a:r>
          </a:p>
          <a:p>
            <a:pPr lvl="2"/>
            <a:r>
              <a:rPr lang="fr-FR" dirty="0"/>
              <a:t>TE </a:t>
            </a:r>
            <a:r>
              <a:rPr lang="fr-FR" dirty="0" err="1"/>
              <a:t>vendors</a:t>
            </a:r>
            <a:r>
              <a:rPr lang="fr-FR" dirty="0"/>
              <a:t> and </a:t>
            </a:r>
            <a:r>
              <a:rPr lang="fr-FR" dirty="0" err="1"/>
              <a:t>interested</a:t>
            </a:r>
            <a:r>
              <a:rPr lang="fr-FR" dirty="0"/>
              <a:t>  </a:t>
            </a:r>
            <a:r>
              <a:rPr lang="fr-FR" dirty="0" err="1"/>
              <a:t>companies</a:t>
            </a:r>
            <a:r>
              <a:rPr lang="fr-FR" dirty="0"/>
              <a:t> are </a:t>
            </a:r>
            <a:r>
              <a:rPr lang="fr-FR" dirty="0" err="1"/>
              <a:t>invited</a:t>
            </a:r>
            <a:r>
              <a:rPr lang="fr-FR" dirty="0"/>
              <a:t> to check if the </a:t>
            </a:r>
            <a:r>
              <a:rPr lang="fr-FR" dirty="0" err="1"/>
              <a:t>channel</a:t>
            </a:r>
            <a:r>
              <a:rPr lang="fr-FR" dirty="0"/>
              <a:t> model </a:t>
            </a:r>
            <a:r>
              <a:rPr lang="fr-FR" dirty="0" err="1"/>
              <a:t>used</a:t>
            </a:r>
            <a:r>
              <a:rPr lang="fr-FR" dirty="0"/>
              <a:t> by UE </a:t>
            </a:r>
            <a:r>
              <a:rPr lang="fr-FR" dirty="0" err="1"/>
              <a:t>demodulation</a:t>
            </a:r>
            <a:r>
              <a:rPr lang="fr-FR" dirty="0"/>
              <a:t> performance </a:t>
            </a:r>
            <a:r>
              <a:rPr lang="fr-FR" dirty="0" err="1"/>
              <a:t>is</a:t>
            </a:r>
            <a:r>
              <a:rPr lang="fr-FR" dirty="0"/>
              <a:t> applicable for BS </a:t>
            </a:r>
            <a:r>
              <a:rPr lang="fr-FR" dirty="0" err="1"/>
              <a:t>demodualtion</a:t>
            </a:r>
            <a:r>
              <a:rPr lang="fr-FR" dirty="0"/>
              <a:t> performance test.</a:t>
            </a:r>
          </a:p>
          <a:p>
            <a:pPr lvl="1"/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/>
              <a:t>options not </a:t>
            </a:r>
            <a:r>
              <a:rPr lang="fr-FR" dirty="0" err="1"/>
              <a:t>precluded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1812283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2776"/>
            <a:ext cx="602932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340768"/>
            <a:ext cx="65246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</TotalTime>
  <Words>703</Words>
  <Application>Microsoft Office PowerPoint</Application>
  <PresentationFormat>On-screen Show (4:3)</PresentationFormat>
  <Paragraphs>66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3GPP TSG-RAN WG4 Meeting #88  Gothenburg, Sweden, 20 - 24 Aug 2018</vt:lpstr>
      <vt:lpstr>Background</vt:lpstr>
      <vt:lpstr>Applicability</vt:lpstr>
      <vt:lpstr>General - 1</vt:lpstr>
      <vt:lpstr>General - 2</vt:lpstr>
      <vt:lpstr>Channel Model</vt:lpstr>
      <vt:lpstr>Annex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335</cp:revision>
  <dcterms:created xsi:type="dcterms:W3CDTF">2016-01-12T08:39:50Z</dcterms:created>
  <dcterms:modified xsi:type="dcterms:W3CDTF">2018-08-24T07:40:31Z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(3)9chGQNejoiaP9X2zRscPODL3furmwWdDMKGqwpfWvbISm7VRq7s/SH4DXcVFL62eg0wrVPrB
888jCExrbS7sYajE2tRHqQua2ApIY4FB3ncp+VmpVgUVM1/bhq2rf2IzmxPCEDy76LZnmCs+
cuhl4dMag7QE7iUIezLt0iwsO1BrfwNCq6QDb4dit789QBCX70MrZp6Uw8jpmsHn76B4dRMS
+KChZwi+Rw4b9ukmCK</vt:lpwstr>
  </property>
  <property fmtid="{D5CDD505-2E9C-101B-9397-08002B2CF9AE}" pid="3" name="_2015_ms_pID_7253431">
    <vt:lpwstr>VxZ2QqHFpniwWKETIKg8AjCqrhMMJ/xyRpO88wqteWS4EJpNBiTS6/
ZZAMkHmGatXKesLjwk9wW4VewGaOwWwUGNzPSMqH0YZ/9yjMglLUnUciAvsrBmmRMZeGgFGM
wRus8guXpKp5Fxty3bNCSEnLz5VFWm7MQjrjifr+dIdHWeHY7/sIea26kt5Ofw4aYalJnRty
e/LSdXFNBoJnutowP5w6CK4Yvzx7i6Ri4to3</vt:lpwstr>
  </property>
  <property fmtid="{D5CDD505-2E9C-101B-9397-08002B2CF9AE}" pid="4" name="_2015_ms_pID_7253432">
    <vt:lpwstr>4PL8huuorxsVShETqDzsXls4Q988gcdh5QvV
l5IkT/KpB/Qwn/W2fFpQO9wGq61Mr9vCVnAdm3ieMl32CrvXOII=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1535096256</vt:lpwstr>
  </property>
</Properties>
</file>