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notesMasterIdLst>
    <p:notesMasterId r:id="rId11"/>
  </p:notesMasterIdLst>
  <p:sldIdLst>
    <p:sldId id="256" r:id="rId2"/>
    <p:sldId id="313" r:id="rId3"/>
    <p:sldId id="295" r:id="rId4"/>
    <p:sldId id="310" r:id="rId5"/>
    <p:sldId id="309" r:id="rId6"/>
    <p:sldId id="311" r:id="rId7"/>
    <p:sldId id="304" r:id="rId8"/>
    <p:sldId id="306" r:id="rId9"/>
    <p:sldId id="312" r:id="rId10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5395" autoAdjust="0"/>
    <p:restoredTop sz="82742" autoAdjust="0"/>
  </p:normalViewPr>
  <p:slideViewPr>
    <p:cSldViewPr>
      <p:cViewPr varScale="1">
        <p:scale>
          <a:sx n="65" d="100"/>
          <a:sy n="65" d="100"/>
        </p:scale>
        <p:origin x="1790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pPr/>
              <a:t>2018/8/24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190825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489441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594323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20470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2018/8/24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2018/8/24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2018/8/24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2018/8/24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2018/8/24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2018/8/24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2018/8/24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4000" dirty="0"/>
              <a:t>WF on NR PUSCH demodulation requirements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Nokia, Nokia Shanghai Bell, […]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0" y="188640"/>
            <a:ext cx="387798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/>
              <a:t>3GPP TSG-RAN WG4 RAN#88	</a:t>
            </a:r>
            <a:endParaRPr lang="ja-JP" altLang="ja-JP" dirty="0"/>
          </a:p>
          <a:p>
            <a:r>
              <a:rPr lang="en-US" altLang="zh-CN" b="1" dirty="0"/>
              <a:t>Gothenburg, SE, 20</a:t>
            </a:r>
            <a:r>
              <a:rPr lang="en-US" altLang="zh-CN" b="1" baseline="30000" dirty="0"/>
              <a:t>th</a:t>
            </a:r>
            <a:r>
              <a:rPr lang="en-US" altLang="zh-CN" b="1" dirty="0"/>
              <a:t> – 24</a:t>
            </a:r>
            <a:r>
              <a:rPr lang="en-US" altLang="zh-CN" b="1" baseline="30000" dirty="0"/>
              <a:t>th</a:t>
            </a:r>
            <a:r>
              <a:rPr lang="en-US" altLang="zh-CN" b="1" dirty="0"/>
              <a:t> Aug, 2018</a:t>
            </a:r>
          </a:p>
          <a:p>
            <a:r>
              <a:rPr lang="en-US" altLang="ja-JP" b="1" dirty="0"/>
              <a:t>Agenda: </a:t>
            </a:r>
            <a:r>
              <a:rPr lang="en-GB" altLang="zh-CN" b="1" dirty="0"/>
              <a:t>7.13.2.2</a:t>
            </a:r>
            <a:endParaRPr lang="en-US" altLang="ja-JP" b="1" dirty="0"/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R4-</a:t>
            </a:r>
            <a:r>
              <a:rPr lang="en-US" altLang="zh-CN" b="1" dirty="0"/>
              <a:t>1811694</a:t>
            </a:r>
            <a:endParaRPr lang="en-US" altLang="ja-JP" b="1" dirty="0"/>
          </a:p>
          <a:p>
            <a:pPr algn="r"/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FFC2C0-C234-4BBB-AF9B-7B34FEE309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7A9331-6EF9-4E63-9BE3-22716FE4A3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/>
              <a:t>The following WFs were approved:</a:t>
            </a:r>
          </a:p>
          <a:p>
            <a:pPr lvl="1"/>
            <a:r>
              <a:rPr lang="en-US" altLang="ja-JP" dirty="0"/>
              <a:t>R4-1808024</a:t>
            </a:r>
            <a:r>
              <a:rPr lang="en-GB" altLang="zh-CN" dirty="0"/>
              <a:t>, </a:t>
            </a:r>
            <a:r>
              <a:rPr lang="en-US" altLang="zh-CN" dirty="0"/>
              <a:t>WF on NR PUSCH demodulation requirements in Rel-15 RAN4#87</a:t>
            </a:r>
          </a:p>
          <a:p>
            <a:pPr lvl="1"/>
            <a:endParaRPr lang="en-US" altLang="zh-CN" dirty="0"/>
          </a:p>
          <a:p>
            <a:pPr lvl="1"/>
            <a:r>
              <a:rPr lang="en-GB" altLang="zh-CN" dirty="0"/>
              <a:t>R4-1809336</a:t>
            </a:r>
            <a:r>
              <a:rPr lang="en-US" altLang="ja-JP" dirty="0"/>
              <a:t>, WF on NR PUSCH demodulation requirements</a:t>
            </a:r>
            <a:r>
              <a:rPr lang="en-US" altLang="zh-CN" dirty="0"/>
              <a:t> </a:t>
            </a:r>
            <a:r>
              <a:rPr lang="en-US" altLang="ja-JP" dirty="0"/>
              <a:t>RAN#AH1807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0117971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/>
              <a:t>Test setup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9512" y="692696"/>
            <a:ext cx="8784976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altLang="zh-CN" dirty="0"/>
              <a:t>Transmission scheme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600" dirty="0"/>
              <a:t>Define the requirements for 2 layer transmission for 2Tx</a:t>
            </a:r>
            <a:endParaRPr lang="zh-CN" altLang="zh-CN" sz="1600" dirty="0"/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zh-CN" sz="1600" dirty="0"/>
              <a:t>Precoding for 2Tx 2 layer transmission</a:t>
            </a:r>
            <a:endParaRPr lang="zh-CN" altLang="zh-CN" sz="1600" dirty="0"/>
          </a:p>
          <a:p>
            <a:pPr marL="1657350" lvl="3" indent="-285750">
              <a:buFont typeface="Arial" panose="020B0604020202020204" pitchFamily="34" charset="0"/>
              <a:buChar char="•"/>
            </a:pPr>
            <a:r>
              <a:rPr lang="fr-FR" altLang="zh-CN" sz="1600" dirty="0"/>
              <a:t>A </a:t>
            </a:r>
            <a:r>
              <a:rPr lang="fr-FR" altLang="zh-CN" sz="1600" dirty="0" err="1"/>
              <a:t>fixed</a:t>
            </a:r>
            <a:r>
              <a:rPr lang="fr-FR" altLang="zh-CN" sz="1600" dirty="0"/>
              <a:t> </a:t>
            </a:r>
            <a:r>
              <a:rPr lang="fr-FR" altLang="zh-CN" sz="1600" dirty="0" err="1"/>
              <a:t>precoder</a:t>
            </a:r>
            <a:r>
              <a:rPr lang="fr-FR" altLang="zh-CN" sz="1600" dirty="0"/>
              <a:t>. TPMI index 0, i.e. the </a:t>
            </a:r>
            <a:r>
              <a:rPr lang="fr-FR" altLang="zh-CN" sz="1600" dirty="0" err="1"/>
              <a:t>identity</a:t>
            </a:r>
            <a:r>
              <a:rPr lang="fr-FR" altLang="zh-CN" sz="1600" dirty="0"/>
              <a:t> matrix, </a:t>
            </a:r>
            <a:r>
              <a:rPr lang="en-US" altLang="zh-CN" sz="1600" dirty="0"/>
              <a:t>used in the test cases.</a:t>
            </a:r>
            <a:endParaRPr lang="zh-CN" altLang="zh-CN" sz="1600" dirty="0"/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zh-CN" sz="1600" dirty="0"/>
              <a:t>Number of retransmission layers for 2Tx 2 layer transmission</a:t>
            </a:r>
            <a:endParaRPr lang="zh-CN" altLang="zh-CN" sz="1600" dirty="0"/>
          </a:p>
          <a:p>
            <a:pPr marL="1657350" lvl="3" indent="-285750">
              <a:buFont typeface="Arial" panose="020B0604020202020204" pitchFamily="34" charset="0"/>
              <a:buChar char="•"/>
            </a:pPr>
            <a:r>
              <a:rPr lang="en-US" altLang="zh-CN" sz="1600" dirty="0"/>
              <a:t>Fixed as 2 layers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Time domain resource </a:t>
            </a:r>
            <a:endParaRPr lang="zh-CN" altLang="zh-CN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600" dirty="0"/>
              <a:t>FR1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zh-CN" sz="1600" dirty="0"/>
              <a:t>Slot-based transmission with resource mapping type A 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zh-CN" sz="1600" dirty="0"/>
              <a:t>FFS: </a:t>
            </a:r>
          </a:p>
          <a:p>
            <a:pPr marL="1657350" lvl="3" indent="-285750">
              <a:buFont typeface="Arial" panose="020B0604020202020204" pitchFamily="34" charset="0"/>
              <a:buChar char="•"/>
            </a:pPr>
            <a:r>
              <a:rPr lang="en-US" altLang="zh-CN" sz="1600" dirty="0"/>
              <a:t>Slot-based transmission with resource mapping type B</a:t>
            </a:r>
          </a:p>
          <a:p>
            <a:pPr marL="1657350" lvl="3" indent="-285750">
              <a:buFont typeface="Arial" panose="020B0604020202020204" pitchFamily="34" charset="0"/>
              <a:buChar char="•"/>
            </a:pPr>
            <a:r>
              <a:rPr lang="en-US" altLang="zh-CN" sz="1600" dirty="0"/>
              <a:t>non-slot based transmission with resource mapping type B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600" dirty="0"/>
              <a:t>FR2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zh-CN" sz="1600" dirty="0"/>
              <a:t>Non-slot-based transmission with resource mapping type B and X UL symbols</a:t>
            </a:r>
          </a:p>
          <a:p>
            <a:pPr marL="1657350" lvl="3" indent="-285750">
              <a:buFont typeface="Arial" panose="020B0604020202020204" pitchFamily="34" charset="0"/>
              <a:buChar char="•"/>
            </a:pPr>
            <a:r>
              <a:rPr lang="en-US" altLang="zh-CN" sz="1600" dirty="0"/>
              <a:t>Number of UL symbols</a:t>
            </a:r>
            <a:endParaRPr lang="zh-CN" altLang="zh-CN" sz="1600" dirty="0"/>
          </a:p>
          <a:p>
            <a:pPr marL="2114550" lvl="4" indent="-285750">
              <a:buFont typeface="Arial" panose="020B0604020202020204" pitchFamily="34" charset="0"/>
              <a:buChar char="•"/>
            </a:pPr>
            <a:r>
              <a:rPr lang="fr-FR" altLang="zh-CN" sz="1600" dirty="0"/>
              <a:t>Option 1: 7 </a:t>
            </a:r>
          </a:p>
          <a:p>
            <a:pPr marL="2114550" lvl="4" indent="-285750">
              <a:buFont typeface="Arial" panose="020B0604020202020204" pitchFamily="34" charset="0"/>
              <a:buChar char="•"/>
            </a:pPr>
            <a:r>
              <a:rPr lang="fr-FR" altLang="zh-CN" sz="1600" dirty="0"/>
              <a:t>Option 2: 4 and 2 </a:t>
            </a:r>
          </a:p>
          <a:p>
            <a:pPr marL="2114550" lvl="4" indent="-285750">
              <a:buFont typeface="Arial" panose="020B0604020202020204" pitchFamily="34" charset="0"/>
              <a:buChar char="•"/>
            </a:pPr>
            <a:r>
              <a:rPr lang="fr-FR" altLang="zh-CN" sz="1600" dirty="0"/>
              <a:t>Option 3: 11 </a:t>
            </a:r>
          </a:p>
          <a:p>
            <a:pPr marL="2114550" lvl="4" indent="-285750">
              <a:buFont typeface="Arial" panose="020B0604020202020204" pitchFamily="34" charset="0"/>
              <a:buChar char="•"/>
            </a:pPr>
            <a:r>
              <a:rPr lang="en-US" altLang="zh-CN" sz="1600" dirty="0"/>
              <a:t>Option 4: 8</a:t>
            </a:r>
          </a:p>
          <a:p>
            <a:pPr marL="2114550" lvl="4" indent="-285750">
              <a:buFont typeface="Arial" panose="020B0604020202020204" pitchFamily="34" charset="0"/>
              <a:buChar char="•"/>
            </a:pPr>
            <a:r>
              <a:rPr lang="en-US" altLang="zh-CN" sz="1600" dirty="0"/>
              <a:t>Other options not precluded</a:t>
            </a:r>
            <a:endParaRPr lang="en-GB" altLang="zh-CN" sz="1600" dirty="0"/>
          </a:p>
          <a:p>
            <a:pPr marL="1657350" lvl="3" indent="-285750">
              <a:buFont typeface="Arial" panose="020B0604020202020204" pitchFamily="34" charset="0"/>
              <a:buChar char="•"/>
            </a:pPr>
            <a:r>
              <a:rPr lang="en-GB" altLang="zh-CN" sz="1600" dirty="0"/>
              <a:t>start symbol index</a:t>
            </a:r>
          </a:p>
          <a:p>
            <a:pPr marL="2114550" lvl="4" indent="-285750">
              <a:buFont typeface="Arial" panose="020B0604020202020204" pitchFamily="34" charset="0"/>
              <a:buChar char="•"/>
            </a:pPr>
            <a:r>
              <a:rPr lang="en-GB" altLang="zh-CN" sz="1600" dirty="0"/>
              <a:t>Option 1: 3 </a:t>
            </a:r>
          </a:p>
          <a:p>
            <a:pPr marL="2114550" lvl="4" indent="-285750">
              <a:buFont typeface="Arial" panose="020B0604020202020204" pitchFamily="34" charset="0"/>
              <a:buChar char="•"/>
            </a:pPr>
            <a:r>
              <a:rPr lang="en-GB" altLang="zh-CN" sz="1600" dirty="0"/>
              <a:t>Option 2: 2</a:t>
            </a:r>
          </a:p>
          <a:p>
            <a:pPr marL="2114550" lvl="4" indent="-285750">
              <a:buFont typeface="Arial" panose="020B0604020202020204" pitchFamily="34" charset="0"/>
              <a:buChar char="•"/>
            </a:pPr>
            <a:r>
              <a:rPr lang="en-GB" altLang="zh-CN" sz="1600" dirty="0"/>
              <a:t>Option 3: 0</a:t>
            </a:r>
          </a:p>
          <a:p>
            <a:pPr marL="2114550" lvl="4" indent="-285750">
              <a:buFont typeface="Arial" panose="020B0604020202020204" pitchFamily="34" charset="0"/>
              <a:buChar char="•"/>
            </a:pPr>
            <a:r>
              <a:rPr lang="en-US" altLang="zh-CN" sz="1600" dirty="0"/>
              <a:t>Other options not precluded</a:t>
            </a:r>
            <a:endParaRPr lang="en-GB" altLang="zh-CN" sz="1600" dirty="0"/>
          </a:p>
        </p:txBody>
      </p:sp>
    </p:spTree>
    <p:extLst>
      <p:ext uri="{BB962C8B-B14F-4D97-AF65-F5344CB8AC3E}">
        <p14:creationId xmlns:p14="http://schemas.microsoft.com/office/powerpoint/2010/main" val="38595809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/>
              <a:t>Test setup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9512" y="917912"/>
            <a:ext cx="8784976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DMRS configuration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/>
              <a:t>DMRS type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zh-CN" dirty="0"/>
              <a:t>Prioritize DMRS type 1 (default configuration)</a:t>
            </a:r>
            <a:endParaRPr lang="zh-CN" altLang="zh-CN" dirty="0"/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zh-CN" dirty="0"/>
              <a:t>For DMRS type 2</a:t>
            </a:r>
            <a:endParaRPr lang="zh-CN" altLang="zh-CN" dirty="0"/>
          </a:p>
          <a:p>
            <a:pPr marL="1657350" lvl="3" indent="-285750">
              <a:buFont typeface="Arial" panose="020B0604020202020204" pitchFamily="34" charset="0"/>
              <a:buChar char="•"/>
            </a:pPr>
            <a:r>
              <a:rPr lang="en-US" altLang="zh-CN" dirty="0"/>
              <a:t>Define a limited number of test cases for type 2 in Rel-15 if time permits</a:t>
            </a:r>
            <a:endParaRPr lang="zh-CN" altLang="zh-CN" dirty="0"/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zh-CN" dirty="0"/>
              <a:t>The test applicability for DMRS type 1 and type 2 is based on BS declaration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/>
              <a:t>EPRE ratio of PUSCH to DM-RS</a:t>
            </a:r>
            <a:endParaRPr lang="zh-CN" altLang="zh-CN" dirty="0"/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zh-CN" dirty="0"/>
              <a:t>0dB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/>
              <a:t>DMRS port for 1 layer PUSCH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zh-CN" dirty="0"/>
              <a:t>port 0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/>
              <a:t>DMRS port for 2 layer PUSCH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zh-CN" dirty="0"/>
              <a:t>port 0 and 1 with frequency domain OCC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/>
              <a:t>Parameters for DMRS sequence generation</a:t>
            </a:r>
            <a:endParaRPr lang="zh-CN" altLang="zh-CN" dirty="0"/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zh-CN" dirty="0"/>
              <a:t>For CP-OFDM waveform, N</a:t>
            </a:r>
            <a:r>
              <a:rPr lang="en-US" altLang="zh-CN" sz="1200" dirty="0"/>
              <a:t>ID</a:t>
            </a:r>
            <a:r>
              <a:rPr lang="en-US" altLang="zh-CN" dirty="0"/>
              <a:t> =0,</a:t>
            </a:r>
            <a:r>
              <a:rPr lang="en-US" altLang="zh-CN" sz="2000" dirty="0"/>
              <a:t> </a:t>
            </a:r>
            <a:r>
              <a:rPr lang="en-US" altLang="zh-CN" sz="2000" dirty="0" err="1"/>
              <a:t>n</a:t>
            </a:r>
            <a:r>
              <a:rPr lang="en-US" altLang="zh-CN" sz="1000" dirty="0" err="1"/>
              <a:t>SCID</a:t>
            </a:r>
            <a:r>
              <a:rPr lang="en-US" altLang="zh-CN" sz="1000" dirty="0"/>
              <a:t>  </a:t>
            </a:r>
            <a:r>
              <a:rPr lang="en-US" altLang="zh-CN" dirty="0"/>
              <a:t>=0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zh-CN" dirty="0"/>
              <a:t>For DFT-s-OFDM waveform, </a:t>
            </a:r>
            <a:r>
              <a:rPr lang="en-US" altLang="zh-CN" dirty="0" err="1"/>
              <a:t>n</a:t>
            </a:r>
            <a:r>
              <a:rPr lang="en-US" altLang="zh-CN" sz="1000" dirty="0" err="1"/>
              <a:t>ID</a:t>
            </a:r>
            <a:r>
              <a:rPr lang="en-US" altLang="zh-CN" dirty="0"/>
              <a:t> =0, group hopping and sequence hopping are disabled.</a:t>
            </a:r>
          </a:p>
        </p:txBody>
      </p:sp>
    </p:spTree>
    <p:extLst>
      <p:ext uri="{BB962C8B-B14F-4D97-AF65-F5344CB8AC3E}">
        <p14:creationId xmlns:p14="http://schemas.microsoft.com/office/powerpoint/2010/main" val="21095181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/>
              <a:t>Test setup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9512" y="1172179"/>
            <a:ext cx="878497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GB" altLang="zh-CN" dirty="0"/>
              <a:t>PTRS are configured in FR2 test cases, the configuration is:</a:t>
            </a:r>
            <a:endParaRPr lang="zh-CN" altLang="zh-CN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/>
              <a:t>Frequency density </a:t>
            </a:r>
            <a:r>
              <a:rPr lang="en-GB" altLang="zh-CN" dirty="0"/>
              <a:t>KPTRS </a:t>
            </a:r>
            <a:r>
              <a:rPr lang="zh-CN" altLang="zh-CN" dirty="0"/>
              <a:t>: [2 (PTRS every 2 RBs)]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/>
              <a:t>Time density </a:t>
            </a:r>
            <a:r>
              <a:rPr lang="en-GB" altLang="zh-CN" dirty="0"/>
              <a:t>LPTRS </a:t>
            </a:r>
            <a:r>
              <a:rPr lang="en-US" altLang="zh-CN" dirty="0"/>
              <a:t>: 1 (all symbols with PTRS)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/>
              <a:t>Default thresholds for PT-RS patterns when transform precoding is enabled</a:t>
            </a:r>
            <a:endParaRPr lang="zh-CN" altLang="zh-CN" dirty="0"/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zh-CN" dirty="0"/>
              <a:t>Option1: </a:t>
            </a:r>
            <a:r>
              <a:rPr lang="en-US" altLang="zh-CN" i="1" dirty="0"/>
              <a:t>N</a:t>
            </a:r>
            <a:r>
              <a:rPr lang="en-US" altLang="zh-CN" i="1" baseline="-25000" dirty="0"/>
              <a:t>RB0</a:t>
            </a:r>
            <a:r>
              <a:rPr lang="en-US" altLang="zh-CN" dirty="0"/>
              <a:t>=0, </a:t>
            </a:r>
            <a:r>
              <a:rPr lang="en-US" altLang="zh-CN" i="1" dirty="0"/>
              <a:t>N</a:t>
            </a:r>
            <a:r>
              <a:rPr lang="en-US" altLang="zh-CN" i="1" baseline="-25000" dirty="0"/>
              <a:t>RB1</a:t>
            </a:r>
            <a:r>
              <a:rPr lang="en-US" altLang="zh-CN" dirty="0"/>
              <a:t>=8, </a:t>
            </a:r>
            <a:r>
              <a:rPr lang="en-US" altLang="zh-CN" i="1" dirty="0"/>
              <a:t>N</a:t>
            </a:r>
            <a:r>
              <a:rPr lang="en-US" altLang="zh-CN" i="1" baseline="-25000" dirty="0"/>
              <a:t>RB2</a:t>
            </a:r>
            <a:r>
              <a:rPr lang="en-US" altLang="zh-CN" dirty="0"/>
              <a:t>=</a:t>
            </a:r>
            <a:r>
              <a:rPr lang="en-US" altLang="zh-CN" i="1" dirty="0"/>
              <a:t>N</a:t>
            </a:r>
            <a:r>
              <a:rPr lang="en-US" altLang="zh-CN" i="1" baseline="-25000" dirty="0"/>
              <a:t>RB3</a:t>
            </a:r>
            <a:r>
              <a:rPr lang="en-US" altLang="zh-CN" dirty="0"/>
              <a:t>=32, and </a:t>
            </a:r>
            <a:r>
              <a:rPr lang="en-US" altLang="zh-CN" i="1" dirty="0"/>
              <a:t>N</a:t>
            </a:r>
            <a:r>
              <a:rPr lang="en-US" altLang="zh-CN" i="1" baseline="-25000" dirty="0"/>
              <a:t>RB4</a:t>
            </a:r>
            <a:r>
              <a:rPr lang="en-US" altLang="zh-CN" dirty="0"/>
              <a:t>=108 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zh-CN" dirty="0"/>
              <a:t>Other options not precluded.</a:t>
            </a:r>
            <a:endParaRPr lang="zh-CN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Frequency domain resource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/>
              <a:t>DFT-S-OFDM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zh-CN" dirty="0"/>
              <a:t>Configure </a:t>
            </a:r>
            <a:r>
              <a:rPr lang="en-US" altLang="zh-CN" i="1" dirty="0"/>
              <a:t>M</a:t>
            </a:r>
            <a:r>
              <a:rPr lang="en-US" altLang="zh-CN" dirty="0"/>
              <a:t> contiguous PRBs in the middle of </a:t>
            </a:r>
            <a:r>
              <a:rPr lang="en-GB" altLang="zh-CN" dirty="0"/>
              <a:t>the applicable test BW</a:t>
            </a:r>
            <a:r>
              <a:rPr lang="en-US" altLang="zh-CN" dirty="0"/>
              <a:t>, where </a:t>
            </a:r>
            <a:r>
              <a:rPr lang="en-US" altLang="zh-CN" i="1" dirty="0"/>
              <a:t>M</a:t>
            </a:r>
            <a:r>
              <a:rPr lang="en-US" altLang="zh-CN" dirty="0"/>
              <a:t> is the largest PRB number within the </a:t>
            </a:r>
            <a:r>
              <a:rPr lang="en-GB" altLang="zh-CN" dirty="0"/>
              <a:t>applicable </a:t>
            </a:r>
            <a:r>
              <a:rPr lang="en-US" altLang="zh-CN" dirty="0"/>
              <a:t>test BW that satisfying </a:t>
            </a:r>
            <a:r>
              <a:rPr lang="en-US" altLang="zh-CN" i="1" dirty="0"/>
              <a:t>M</a:t>
            </a:r>
            <a:r>
              <a:rPr lang="en-US" altLang="zh-CN" dirty="0"/>
              <a:t> = 2</a:t>
            </a:r>
            <a:r>
              <a:rPr lang="el-GR" altLang="zh-CN" baseline="30000" dirty="0"/>
              <a:t>α</a:t>
            </a:r>
            <a:r>
              <a:rPr lang="en-US" altLang="zh-CN" baseline="30000" dirty="0"/>
              <a:t>2</a:t>
            </a:r>
            <a:r>
              <a:rPr lang="en-US" altLang="zh-CN" dirty="0"/>
              <a:t> · 3</a:t>
            </a:r>
            <a:r>
              <a:rPr lang="el-GR" altLang="zh-CN" baseline="30000" dirty="0"/>
              <a:t>α</a:t>
            </a:r>
            <a:r>
              <a:rPr lang="en-US" altLang="zh-CN" baseline="30000" dirty="0"/>
              <a:t>3</a:t>
            </a:r>
            <a:r>
              <a:rPr lang="en-US" altLang="zh-CN" dirty="0"/>
              <a:t> · 5</a:t>
            </a:r>
            <a:r>
              <a:rPr lang="el-GR" altLang="zh-CN" baseline="30000" dirty="0"/>
              <a:t>α</a:t>
            </a:r>
            <a:r>
              <a:rPr lang="en-US" altLang="zh-CN" baseline="30000" dirty="0"/>
              <a:t>5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MCS to be used for test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/>
              <a:t>DFT-s-OFDM</a:t>
            </a:r>
            <a:endParaRPr lang="zh-CN" altLang="zh-CN" dirty="0"/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altLang="zh-CN" dirty="0"/>
              <a:t>QPSK:MCS 2</a:t>
            </a:r>
            <a:r>
              <a:rPr lang="en-GB" altLang="zh-CN" dirty="0"/>
              <a:t> (R=193/1024)</a:t>
            </a:r>
          </a:p>
        </p:txBody>
      </p:sp>
      <p:sp>
        <p:nvSpPr>
          <p:cNvPr id="29" name="Rectangle 27">
            <a:extLst>
              <a:ext uri="{FF2B5EF4-FFF2-40B4-BE49-F238E27FC236}">
                <a16:creationId xmlns:a16="http://schemas.microsoft.com/office/drawing/2014/main" id="{16DE8C30-8EB8-4A6C-83BD-34086C438F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18165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/>
              <a:t>Test setup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9512" y="1172179"/>
            <a:ext cx="878497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altLang="zh-CN" dirty="0"/>
              <a:t>HARQ configuration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/>
              <a:t>Number of maximum HARQ transmissions</a:t>
            </a:r>
            <a:endParaRPr lang="zh-CN" altLang="zh-CN" dirty="0"/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fr-FR" altLang="zh-CN" dirty="0"/>
              <a:t>4 </a:t>
            </a:r>
            <a:endParaRPr lang="zh-CN" altLang="zh-CN" sz="28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/>
              <a:t>RV sequence</a:t>
            </a:r>
            <a:endParaRPr lang="zh-CN" altLang="zh-CN" dirty="0"/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fr-FR" altLang="zh-CN" dirty="0"/>
              <a:t>{0, 2, 3, 1} </a:t>
            </a:r>
            <a:endParaRPr lang="en-US" altLang="zh-CN" sz="2800" dirty="0"/>
          </a:p>
          <a:p>
            <a:pPr marL="1200150" lvl="2" indent="-28575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Limited buffer rate matching is disabled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dirty="0"/>
          </a:p>
        </p:txBody>
      </p:sp>
      <p:sp>
        <p:nvSpPr>
          <p:cNvPr id="29" name="Rectangle 27">
            <a:extLst>
              <a:ext uri="{FF2B5EF4-FFF2-40B4-BE49-F238E27FC236}">
                <a16:creationId xmlns:a16="http://schemas.microsoft.com/office/drawing/2014/main" id="{16DE8C30-8EB8-4A6C-83BD-34086C438F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29607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33AF0C-0F56-42C8-A407-637D870BE3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544" y="30520"/>
            <a:ext cx="8229600" cy="590168"/>
          </a:xfrm>
        </p:spPr>
        <p:txBody>
          <a:bodyPr>
            <a:noAutofit/>
          </a:bodyPr>
          <a:lstStyle/>
          <a:p>
            <a:r>
              <a:rPr lang="en-US" altLang="zh-CN" sz="3000" dirty="0"/>
              <a:t>Simulation assumptions for simulation alignment</a:t>
            </a:r>
            <a:endParaRPr lang="en-US" sz="30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E8E7F1A5-450B-4104-A7CB-6C4C908157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5820981"/>
              </p:ext>
            </p:extLst>
          </p:nvPr>
        </p:nvGraphicFramePr>
        <p:xfrm>
          <a:off x="179512" y="548680"/>
          <a:ext cx="8784975" cy="5911216"/>
        </p:xfrm>
        <a:graphic>
          <a:graphicData uri="http://schemas.openxmlformats.org/drawingml/2006/table">
            <a:tbl>
              <a:tblPr firstRow="1" firstCol="1" bandRow="1"/>
              <a:tblGrid>
                <a:gridCol w="2808312">
                  <a:extLst>
                    <a:ext uri="{9D8B030D-6E8A-4147-A177-3AD203B41FA5}">
                      <a16:colId xmlns:a16="http://schemas.microsoft.com/office/drawing/2014/main" val="2115192498"/>
                    </a:ext>
                  </a:extLst>
                </a:gridCol>
                <a:gridCol w="2975130">
                  <a:extLst>
                    <a:ext uri="{9D8B030D-6E8A-4147-A177-3AD203B41FA5}">
                      <a16:colId xmlns:a16="http://schemas.microsoft.com/office/drawing/2014/main" val="1375557807"/>
                    </a:ext>
                  </a:extLst>
                </a:gridCol>
                <a:gridCol w="3001533">
                  <a:extLst>
                    <a:ext uri="{9D8B030D-6E8A-4147-A177-3AD203B41FA5}">
                      <a16:colId xmlns:a16="http://schemas.microsoft.com/office/drawing/2014/main" val="3430033481"/>
                    </a:ext>
                  </a:extLst>
                </a:gridCol>
              </a:tblGrid>
              <a:tr h="216024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Parameter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value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58880"/>
                  </a:ext>
                </a:extLst>
              </a:tr>
              <a:tr h="21602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FR1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FR2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931505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Transform precoding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Disabled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Disabled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2498793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Tx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1, 2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871128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Rx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2, 4, 8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1, 2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964014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layers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1, 2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3576492"/>
                  </a:ext>
                </a:extLst>
              </a:tr>
              <a:tr h="19294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Transmission scheme</a:t>
                      </a:r>
                      <a:endParaRPr kumimoji="1" lang="en-US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altLang="zh-CN" sz="1400" dirty="0"/>
                        <a:t>Identity matrix (</a:t>
                      </a:r>
                      <a:r>
                        <a:rPr kumimoji="1"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TPMI index 0)</a:t>
                      </a:r>
                      <a:endParaRPr kumimoji="1" lang="en-US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5443205"/>
                  </a:ext>
                </a:extLst>
              </a:tr>
              <a:tr h="19294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DMRS type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type 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type 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2151103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DMRS symbols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1, 1+1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3379793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symbols length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[7]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00096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dirty="0"/>
                        <a:t>start symbol index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[0 or 2 or 3]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7932082"/>
                  </a:ext>
                </a:extLst>
              </a:tr>
              <a:tr h="3261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Time domain resource allocation type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type A </a:t>
                      </a:r>
                      <a:endParaRPr kumimoji="1" lang="en-US" altLang="zh-CN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type B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939419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Frequency domain resource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full RB allocation of the applicable BW </a:t>
                      </a:r>
                      <a:endParaRPr kumimoji="1"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full RB allocation of the applicable BW </a:t>
                      </a:r>
                      <a:endParaRPr kumimoji="1"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139130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MCS index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2, 16, 20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2, 16, 20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906049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Carrier frequency (GHz)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2473166"/>
                  </a:ext>
                </a:extLst>
              </a:tr>
              <a:tr h="17349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Propagation channel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TDL-A 30ns 10Hz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AWGN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4786565"/>
                  </a:ext>
                </a:extLst>
              </a:tr>
              <a:tr h="4320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SCS and BW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15kHz: 10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30kHz: </a:t>
                      </a:r>
                      <a:r>
                        <a:rPr kumimoji="1" lang="en-GB" altLang="zh-CN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40</a:t>
                      </a:r>
                      <a:endParaRPr kumimoji="1" lang="en-US" altLang="zh-CN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60kHz: 100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120kHz: 100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203903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strike="noStrike" baseline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PTRS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Not configured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Configured with </a:t>
                      </a:r>
                      <a:r>
                        <a:rPr kumimoji="1" lang="en-GB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KPTRS =2, LPTRS =1</a:t>
                      </a:r>
                      <a:endParaRPr kumimoji="1" lang="en-US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840974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Timing offset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592238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Frequency offset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070562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/>
                        <a:t>Code block group 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Disabled</a:t>
                      </a:r>
                      <a:endParaRPr kumimoji="1" lang="en-US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Disabled</a:t>
                      </a:r>
                      <a:endParaRPr kumimoji="1" lang="en-US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220063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/>
                        <a:t>Frequency hopping 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Disabled</a:t>
                      </a:r>
                      <a:endParaRPr kumimoji="1" lang="en-US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Disabled</a:t>
                      </a:r>
                      <a:endParaRPr kumimoji="1" lang="en-US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0792071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/>
                        <a:t>Limited buffer rate matching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Disabled</a:t>
                      </a:r>
                      <a:endParaRPr kumimoji="1" lang="en-US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Disabled</a:t>
                      </a:r>
                      <a:endParaRPr kumimoji="1" lang="en-US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9870214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/>
                        <a:t>Number of HARQ transmissions 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549806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altLang="zh-CN" sz="1400" dirty="0" err="1"/>
                        <a:t>Testing</a:t>
                      </a:r>
                      <a:r>
                        <a:rPr lang="pt-BR" altLang="zh-CN" sz="1400" dirty="0"/>
                        <a:t> </a:t>
                      </a:r>
                      <a:r>
                        <a:rPr lang="pt-BR" altLang="zh-CN" sz="1400" dirty="0" err="1"/>
                        <a:t>metric</a:t>
                      </a:r>
                      <a:endParaRPr lang="pt-BR" altLang="zh-CN" sz="1400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altLang="zh-CN" sz="1400" dirty="0"/>
                        <a:t>SNR @70% </a:t>
                      </a:r>
                      <a:r>
                        <a:rPr lang="pt-BR" altLang="zh-CN" sz="1400" dirty="0" err="1"/>
                        <a:t>of</a:t>
                      </a:r>
                      <a:r>
                        <a:rPr lang="pt-BR" altLang="zh-CN" sz="1400" dirty="0"/>
                        <a:t> </a:t>
                      </a:r>
                      <a:r>
                        <a:rPr lang="pt-BR" altLang="zh-CN" sz="1400" dirty="0" err="1"/>
                        <a:t>maximum</a:t>
                      </a:r>
                      <a:r>
                        <a:rPr lang="pt-BR" altLang="zh-CN" sz="1400" dirty="0"/>
                        <a:t> </a:t>
                      </a:r>
                      <a:r>
                        <a:rPr lang="pt-BR" altLang="zh-CN" sz="1400" dirty="0" err="1"/>
                        <a:t>throughput</a:t>
                      </a:r>
                      <a:endParaRPr kumimoji="1" lang="en-US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altLang="zh-CN" sz="1400" dirty="0"/>
                        <a:t>SNR @70% </a:t>
                      </a:r>
                      <a:r>
                        <a:rPr lang="pt-BR" altLang="zh-CN" sz="1400" dirty="0" err="1"/>
                        <a:t>of</a:t>
                      </a:r>
                      <a:r>
                        <a:rPr lang="pt-BR" altLang="zh-CN" sz="1400" dirty="0"/>
                        <a:t> </a:t>
                      </a:r>
                      <a:r>
                        <a:rPr lang="pt-BR" altLang="zh-CN" sz="1400" dirty="0" err="1"/>
                        <a:t>maximum</a:t>
                      </a:r>
                      <a:r>
                        <a:rPr lang="pt-BR" altLang="zh-CN" sz="1400" dirty="0"/>
                        <a:t> </a:t>
                      </a:r>
                      <a:r>
                        <a:rPr lang="pt-BR" altLang="zh-CN" sz="1400" dirty="0" err="1"/>
                        <a:t>throughput</a:t>
                      </a:r>
                      <a:endParaRPr kumimoji="1" lang="en-US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13937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2143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33AF0C-0F56-42C8-A407-637D870BE3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544" y="30520"/>
            <a:ext cx="8229600" cy="590168"/>
          </a:xfrm>
        </p:spPr>
        <p:txBody>
          <a:bodyPr>
            <a:noAutofit/>
          </a:bodyPr>
          <a:lstStyle/>
          <a:p>
            <a:r>
              <a:rPr lang="en-US" altLang="zh-CN" sz="3000" dirty="0"/>
              <a:t>Simulation assumptions for simulation alignment </a:t>
            </a:r>
            <a:endParaRPr lang="en-US" sz="30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E8E7F1A5-450B-4104-A7CB-6C4C908157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0768262"/>
              </p:ext>
            </p:extLst>
          </p:nvPr>
        </p:nvGraphicFramePr>
        <p:xfrm>
          <a:off x="179512" y="548680"/>
          <a:ext cx="8784975" cy="5722511"/>
        </p:xfrm>
        <a:graphic>
          <a:graphicData uri="http://schemas.openxmlformats.org/drawingml/2006/table">
            <a:tbl>
              <a:tblPr firstRow="1" firstCol="1" bandRow="1"/>
              <a:tblGrid>
                <a:gridCol w="2808312">
                  <a:extLst>
                    <a:ext uri="{9D8B030D-6E8A-4147-A177-3AD203B41FA5}">
                      <a16:colId xmlns:a16="http://schemas.microsoft.com/office/drawing/2014/main" val="2115192498"/>
                    </a:ext>
                  </a:extLst>
                </a:gridCol>
                <a:gridCol w="2975130">
                  <a:extLst>
                    <a:ext uri="{9D8B030D-6E8A-4147-A177-3AD203B41FA5}">
                      <a16:colId xmlns:a16="http://schemas.microsoft.com/office/drawing/2014/main" val="1375557807"/>
                    </a:ext>
                  </a:extLst>
                </a:gridCol>
                <a:gridCol w="3001533">
                  <a:extLst>
                    <a:ext uri="{9D8B030D-6E8A-4147-A177-3AD203B41FA5}">
                      <a16:colId xmlns:a16="http://schemas.microsoft.com/office/drawing/2014/main" val="3430033481"/>
                    </a:ext>
                  </a:extLst>
                </a:gridCol>
              </a:tblGrid>
              <a:tr h="216024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Parameter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value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58880"/>
                  </a:ext>
                </a:extLst>
              </a:tr>
              <a:tr h="21602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FR1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FR2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9315056"/>
                  </a:ext>
                </a:extLst>
              </a:tr>
              <a:tr h="13753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Transform precoding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enabled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enabled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2498793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Tx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8711282"/>
                  </a:ext>
                </a:extLst>
              </a:tr>
              <a:tr h="2052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Rx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kumimoji="1" lang="en-US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zh-CN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964014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layers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kumimoji="1" lang="en-US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3576492"/>
                  </a:ext>
                </a:extLst>
              </a:tr>
              <a:tr h="19294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DMRS type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type 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Type 1</a:t>
                      </a:r>
                      <a:endParaRPr kumimoji="1" lang="en-US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2151103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DMRS symbols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[1]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[1]</a:t>
                      </a:r>
                      <a:endParaRPr kumimoji="1" lang="en-US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3379793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symbols length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[7]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00096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dirty="0"/>
                        <a:t>start symbol index</a:t>
                      </a:r>
                      <a:endParaRPr lang="en-US" altLang="zh-CN" sz="1400" dirty="0"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[</a:t>
                      </a:r>
                      <a:r>
                        <a:rPr kumimoji="1"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 or 2 or 3</a:t>
                      </a: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]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6347834"/>
                  </a:ext>
                </a:extLst>
              </a:tr>
              <a:tr h="3261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Time domain resource allocation type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type A </a:t>
                      </a:r>
                      <a:endParaRPr kumimoji="1" lang="en-US" altLang="zh-CN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type B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kumimoji="1" lang="en-US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939419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Frequency domain resource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PRB Number: [50]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PRB Number: [30]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139130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MCS index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906049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Carrier frequency (GHz)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2473166"/>
                  </a:ext>
                </a:extLst>
              </a:tr>
              <a:tr h="2476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Propagation channel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TDL-A 30ns 10Hz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AWGN</a:t>
                      </a:r>
                      <a:endParaRPr kumimoji="1" lang="en-US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47865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SCS and BW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30kHz: 40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120kHz: 100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203903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strike="noStrike" baseline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PTRS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Not configured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[NRB0=0, NRB1=8, NRB2=NRB3=32, and NRB4=108]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840974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Timing offset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592238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Frequency offset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070562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/>
                        <a:t>Code block group 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Disabled</a:t>
                      </a:r>
                      <a:endParaRPr kumimoji="1" lang="en-US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Disabled</a:t>
                      </a:r>
                      <a:endParaRPr kumimoji="1" lang="en-US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220063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/>
                        <a:t>Frequency hopping 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Disabled</a:t>
                      </a:r>
                      <a:endParaRPr kumimoji="1" lang="en-US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Disabled</a:t>
                      </a:r>
                      <a:endParaRPr kumimoji="1" lang="en-US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0792071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/>
                        <a:t>Limited buffer rate matching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Disabled</a:t>
                      </a:r>
                      <a:endParaRPr kumimoji="1" lang="en-US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Disabled</a:t>
                      </a:r>
                      <a:endParaRPr kumimoji="1" lang="en-US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9870214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/>
                        <a:t>Number of HARQ transmissions 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549806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altLang="zh-CN" sz="1400" dirty="0" err="1"/>
                        <a:t>Testing</a:t>
                      </a:r>
                      <a:r>
                        <a:rPr lang="pt-BR" altLang="zh-CN" sz="1400" dirty="0"/>
                        <a:t> </a:t>
                      </a:r>
                      <a:r>
                        <a:rPr lang="pt-BR" altLang="zh-CN" sz="1400" dirty="0" err="1"/>
                        <a:t>metric</a:t>
                      </a:r>
                      <a:endParaRPr lang="pt-BR" altLang="zh-CN" sz="1400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altLang="zh-CN" sz="1400" dirty="0"/>
                        <a:t>SNR @70% </a:t>
                      </a:r>
                      <a:r>
                        <a:rPr lang="pt-BR" altLang="zh-CN" sz="1400" dirty="0" err="1"/>
                        <a:t>of</a:t>
                      </a:r>
                      <a:r>
                        <a:rPr lang="pt-BR" altLang="zh-CN" sz="1400" dirty="0"/>
                        <a:t> </a:t>
                      </a:r>
                      <a:r>
                        <a:rPr lang="pt-BR" altLang="zh-CN" sz="1400" dirty="0" err="1"/>
                        <a:t>maximum</a:t>
                      </a:r>
                      <a:r>
                        <a:rPr lang="pt-BR" altLang="zh-CN" sz="1400" dirty="0"/>
                        <a:t> </a:t>
                      </a:r>
                      <a:r>
                        <a:rPr lang="pt-BR" altLang="zh-CN" sz="1400" dirty="0" err="1"/>
                        <a:t>throughput</a:t>
                      </a:r>
                      <a:endParaRPr kumimoji="1" lang="en-US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altLang="zh-CN" sz="1400" dirty="0"/>
                        <a:t>SNR @70% </a:t>
                      </a:r>
                      <a:r>
                        <a:rPr lang="pt-BR" altLang="zh-CN" sz="1400" dirty="0" err="1"/>
                        <a:t>of</a:t>
                      </a:r>
                      <a:r>
                        <a:rPr lang="pt-BR" altLang="zh-CN" sz="1400" dirty="0"/>
                        <a:t> </a:t>
                      </a:r>
                      <a:r>
                        <a:rPr lang="pt-BR" altLang="zh-CN" sz="1400" dirty="0" err="1"/>
                        <a:t>maximum</a:t>
                      </a:r>
                      <a:r>
                        <a:rPr lang="pt-BR" altLang="zh-CN" sz="1400" dirty="0"/>
                        <a:t> </a:t>
                      </a:r>
                      <a:r>
                        <a:rPr lang="pt-BR" altLang="zh-CN" sz="1400" dirty="0" err="1"/>
                        <a:t>throughput</a:t>
                      </a:r>
                      <a:endParaRPr kumimoji="1" lang="en-US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13937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527975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33AF0C-0F56-42C8-A407-637D870BE3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30520"/>
            <a:ext cx="8445624" cy="590168"/>
          </a:xfrm>
        </p:spPr>
        <p:txBody>
          <a:bodyPr>
            <a:noAutofit/>
          </a:bodyPr>
          <a:lstStyle/>
          <a:p>
            <a:r>
              <a:rPr lang="en-US" altLang="zh-CN" sz="2400" dirty="0"/>
              <a:t>Simulation assumptions for PUSCH performance analysis with different TDD UL/DL configurations</a:t>
            </a:r>
            <a:endParaRPr lang="en-US" sz="24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E8E7F1A5-450B-4104-A7CB-6C4C908157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5761438"/>
              </p:ext>
            </p:extLst>
          </p:nvPr>
        </p:nvGraphicFramePr>
        <p:xfrm>
          <a:off x="1259632" y="908720"/>
          <a:ext cx="7344816" cy="5694478"/>
        </p:xfrm>
        <a:graphic>
          <a:graphicData uri="http://schemas.openxmlformats.org/drawingml/2006/table">
            <a:tbl>
              <a:tblPr firstRow="1" firstCol="1" bandRow="1"/>
              <a:tblGrid>
                <a:gridCol w="3566481">
                  <a:extLst>
                    <a:ext uri="{9D8B030D-6E8A-4147-A177-3AD203B41FA5}">
                      <a16:colId xmlns:a16="http://schemas.microsoft.com/office/drawing/2014/main" val="2115192498"/>
                    </a:ext>
                  </a:extLst>
                </a:gridCol>
                <a:gridCol w="3778335">
                  <a:extLst>
                    <a:ext uri="{9D8B030D-6E8A-4147-A177-3AD203B41FA5}">
                      <a16:colId xmlns:a16="http://schemas.microsoft.com/office/drawing/2014/main" val="1375557807"/>
                    </a:ext>
                  </a:extLst>
                </a:gridCol>
              </a:tblGrid>
              <a:tr h="216024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Parameter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value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58880"/>
                  </a:ext>
                </a:extLst>
              </a:tr>
              <a:tr h="21602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FR1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931505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Transform precoding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Disabled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2498793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Tx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871128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Rx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964014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layers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3576492"/>
                  </a:ext>
                </a:extLst>
              </a:tr>
              <a:tr h="19294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TDD UL-DL configuration</a:t>
                      </a:r>
                      <a:endParaRPr kumimoji="1" lang="en-US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7D1S2U, S = 6D:4G:4U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DDDSUDDSUU, S=10D:2G:2G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altLang="zh-CN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DDDSU, S=10D:2G:2U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5443205"/>
                  </a:ext>
                </a:extLst>
              </a:tr>
              <a:tr h="19294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DMRS type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type 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2151103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DMRS symbols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1+1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3379793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symbols length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000962"/>
                  </a:ext>
                </a:extLst>
              </a:tr>
              <a:tr h="1698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Time domain resource allocation type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type A </a:t>
                      </a:r>
                      <a:endParaRPr kumimoji="1" lang="en-US" altLang="zh-CN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939419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Frequency domain resource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full RB allocation of the applicable BW </a:t>
                      </a:r>
                      <a:endParaRPr kumimoji="1"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139130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MCS index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906049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Carrier frequency (GHz)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2473166"/>
                  </a:ext>
                </a:extLst>
              </a:tr>
              <a:tr h="17349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Propagation channel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TDL-A 30ns </a:t>
                      </a:r>
                      <a:r>
                        <a:rPr lang="en-US" altLang="zh-CN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10Hz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4786565"/>
                  </a:ext>
                </a:extLst>
              </a:tr>
              <a:tr h="21963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SCS and BW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30kHz: 40</a:t>
                      </a:r>
                      <a:endParaRPr kumimoji="1" lang="en-US" altLang="zh-CN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203903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strike="noStrike" baseline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PTRS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Not configured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840974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Timing offset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592238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Frequency offset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070562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/>
                        <a:t>Code block group 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Disabled</a:t>
                      </a:r>
                      <a:endParaRPr kumimoji="1" lang="en-US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220063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/>
                        <a:t>Frequency hopping 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Disabled</a:t>
                      </a:r>
                      <a:endParaRPr kumimoji="1" lang="en-US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0792071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/>
                        <a:t>Limited buffer rate matching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Disabled</a:t>
                      </a:r>
                      <a:endParaRPr kumimoji="1" lang="en-US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9870214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dirty="0"/>
                        <a:t>Number of HARQ transmissions 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549806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altLang="zh-CN" sz="1400" dirty="0" err="1"/>
                        <a:t>Testing</a:t>
                      </a:r>
                      <a:r>
                        <a:rPr lang="pt-BR" altLang="zh-CN" sz="1400" dirty="0"/>
                        <a:t> </a:t>
                      </a:r>
                      <a:r>
                        <a:rPr lang="pt-BR" altLang="zh-CN" sz="1400" dirty="0" err="1"/>
                        <a:t>metric</a:t>
                      </a:r>
                      <a:endParaRPr lang="pt-BR" altLang="zh-CN" sz="1400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altLang="zh-CN" sz="1400" dirty="0"/>
                        <a:t>SNR @70% </a:t>
                      </a:r>
                      <a:r>
                        <a:rPr lang="pt-BR" altLang="zh-CN" sz="1400" dirty="0" err="1"/>
                        <a:t>of</a:t>
                      </a:r>
                      <a:r>
                        <a:rPr lang="pt-BR" altLang="zh-CN" sz="1400" dirty="0"/>
                        <a:t> </a:t>
                      </a:r>
                      <a:r>
                        <a:rPr lang="pt-BR" altLang="zh-CN" sz="1400" dirty="0" err="1"/>
                        <a:t>maximum</a:t>
                      </a:r>
                      <a:r>
                        <a:rPr lang="pt-BR" altLang="zh-CN" sz="1400" dirty="0"/>
                        <a:t> </a:t>
                      </a:r>
                      <a:r>
                        <a:rPr lang="pt-BR" altLang="zh-CN" sz="1400" dirty="0" err="1"/>
                        <a:t>throughput</a:t>
                      </a:r>
                      <a:endParaRPr kumimoji="1" lang="en-US" sz="1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13937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929734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10188</TotalTime>
  <Words>983</Words>
  <Application>Microsoft Office PowerPoint</Application>
  <PresentationFormat>On-screen Show (4:3)</PresentationFormat>
  <Paragraphs>277</Paragraphs>
  <Slides>9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ＭＳ Ｐゴシック</vt:lpstr>
      <vt:lpstr>宋体</vt:lpstr>
      <vt:lpstr>Arial</vt:lpstr>
      <vt:lpstr>Calibri</vt:lpstr>
      <vt:lpstr>Times New Roman</vt:lpstr>
      <vt:lpstr>Office テーマ</vt:lpstr>
      <vt:lpstr>WF on NR PUSCH demodulation requirements</vt:lpstr>
      <vt:lpstr>Background</vt:lpstr>
      <vt:lpstr>Test setup</vt:lpstr>
      <vt:lpstr>Test setup</vt:lpstr>
      <vt:lpstr>Test setup</vt:lpstr>
      <vt:lpstr>Test setup</vt:lpstr>
      <vt:lpstr>Simulation assumptions for simulation alignment</vt:lpstr>
      <vt:lpstr>Simulation assumptions for simulation alignment </vt:lpstr>
      <vt:lpstr>Simulation assumptions for PUSCH performance analysis with different TDD UL/DL configurations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keywords>CTPClassification=CTP_PUBLIC:VisualMarkings=, CTPClassification=CTP_NT</cp:keywords>
  <cp:lastModifiedBy>Zhang, Jian (NSB - CN/Hangzhou)</cp:lastModifiedBy>
  <cp:revision>449</cp:revision>
  <dcterms:created xsi:type="dcterms:W3CDTF">2017-01-18T16:32:26Z</dcterms:created>
  <dcterms:modified xsi:type="dcterms:W3CDTF">2018-08-24T06:20:45Z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617d0a54-7d99-48fa-897a-71bffb0aca51</vt:lpwstr>
  </property>
  <property fmtid="{D5CDD505-2E9C-101B-9397-08002B2CF9AE}" pid="4" name="CTP_TimeStamp">
    <vt:lpwstr>2018-03-02 09:06:43Z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_2015_ms_pID_725343">
    <vt:lpwstr>(2)4rdrkujhYsVLlfLZPAxI3ONiZ1PAy+2O9elKArEtINSo9HaVw77UbMBDL66QjClW1MVr0S9Y
KyUKDvtXSHJ/O0xlSgjUWz2M9fODj9yGDyYTOzqDLTOb7+uKaIZKrmUcE3ZlOZS1dPLRn+f/
NX50EOs/PwtBo7Vvq4oKeI1ju+StkYGQXM3F6xEWhGh2QVHkbkrcnG62L8CFfYrPzr8g2CW0
GKhKl/tdICOLhzH1zi</vt:lpwstr>
  </property>
  <property fmtid="{D5CDD505-2E9C-101B-9397-08002B2CF9AE}" pid="9" name="_2015_ms_pID_7253431">
    <vt:lpwstr>bGjLgE5Jjc5NGlPGpwW22nUg99o+vSOl+hwc+2EfuqWi2NGPsluQOi
dNDEYb1bcn2uJHgjePyNcCEVilfjd2IU7j3knZZbg/XC/K1MZAqi3dRwt2tCi035dkMWZuwo
kBIJljpwSrN0cLBqTruu4t9MnzwC8SE9jw6tjPqk0XzEI94Dj5Pi1S+v5G9EYJiciMHu3Jd8
Mwhez2WZzYXt1Aqt</vt:lpwstr>
  </property>
  <property fmtid="{D5CDD505-2E9C-101B-9397-08002B2CF9AE}" pid="10" name="CTPClassification">
    <vt:lpwstr>CTP_NT</vt:lpwstr>
  </property>
</Properties>
</file>