
<file path=[Content_Types].xml><?xml version="1.0" encoding="utf-8"?>
<Types xmlns="http://schemas.openxmlformats.org/package/2006/content-types">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8"/>
  </p:notesMasterIdLst>
  <p:sldIdLst>
    <p:sldId id="256" r:id="rId5"/>
    <p:sldId id="406" r:id="rId6"/>
    <p:sldId id="407" r:id="rId7"/>
    <p:sldId id="387" r:id="rId8"/>
    <p:sldId id="402" r:id="rId9"/>
    <p:sldId id="403" r:id="rId10"/>
    <p:sldId id="411" r:id="rId11"/>
    <p:sldId id="412" r:id="rId12"/>
    <p:sldId id="410" r:id="rId13"/>
    <p:sldId id="413" r:id="rId14"/>
    <p:sldId id="414" r:id="rId15"/>
    <p:sldId id="393" r:id="rId16"/>
    <p:sldId id="409" r:id="rId1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000" autoAdjust="0"/>
    <p:restoredTop sz="81400" autoAdjust="0"/>
  </p:normalViewPr>
  <p:slideViewPr>
    <p:cSldViewPr>
      <p:cViewPr varScale="1">
        <p:scale>
          <a:sx n="95" d="100"/>
          <a:sy n="95" d="100"/>
        </p:scale>
        <p:origin x="2616"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24.08.2018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6</a:t>
            </a:fld>
            <a:endParaRPr lang="ru-RU" altLang="zh-CN"/>
          </a:p>
        </p:txBody>
      </p:sp>
    </p:spTree>
    <p:extLst>
      <p:ext uri="{BB962C8B-B14F-4D97-AF65-F5344CB8AC3E}">
        <p14:creationId xmlns:p14="http://schemas.microsoft.com/office/powerpoint/2010/main" val="1820044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baseline="0" dirty="0" smtClean="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7</a:t>
            </a:fld>
            <a:endParaRPr lang="ru-RU" altLang="zh-CN"/>
          </a:p>
        </p:txBody>
      </p:sp>
    </p:spTree>
    <p:extLst>
      <p:ext uri="{BB962C8B-B14F-4D97-AF65-F5344CB8AC3E}">
        <p14:creationId xmlns:p14="http://schemas.microsoft.com/office/powerpoint/2010/main" val="2344055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extLst>
      <p:ext uri="{BB962C8B-B14F-4D97-AF65-F5344CB8AC3E}">
        <p14:creationId xmlns:p14="http://schemas.microsoft.com/office/powerpoint/2010/main" val="446427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CD4769-0BB6-45D4-A064-74B83B7F08AD}" type="slidenum">
              <a:rPr lang="ru-RU" altLang="zh-CN" smtClean="0"/>
              <a:pPr>
                <a:defRPr/>
              </a:pPr>
              <a:t>13</a:t>
            </a:fld>
            <a:endParaRPr lang="ru-RU" altLang="zh-CN"/>
          </a:p>
        </p:txBody>
      </p:sp>
    </p:spTree>
    <p:extLst>
      <p:ext uri="{BB962C8B-B14F-4D97-AF65-F5344CB8AC3E}">
        <p14:creationId xmlns:p14="http://schemas.microsoft.com/office/powerpoint/2010/main" val="40449359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24-Aug-18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24-Aug-18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24-Aug-18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24-Aug-18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24-Aug-18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24-Aug-18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24-Aug-18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24-Aug-18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24-Aug-18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24-Aug-18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24-Aug-18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24-Aug-18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sz="4000" dirty="0"/>
              <a:t>Way forward on NR </a:t>
            </a:r>
            <a:r>
              <a:rPr lang="en-GB" sz="4000" dirty="0" smtClean="0"/>
              <a:t>UE </a:t>
            </a:r>
            <a:r>
              <a:rPr lang="en-GB" sz="4000" dirty="0"/>
              <a:t>PDSCH demodulation </a:t>
            </a:r>
            <a:r>
              <a:rPr lang="en-GB" sz="4000" dirty="0" smtClean="0"/>
              <a:t>requirements and General aspects</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smtClean="0">
                <a:solidFill>
                  <a:srgbClr val="898989"/>
                </a:solidFill>
              </a:rPr>
              <a:t>Intel </a:t>
            </a:r>
            <a:r>
              <a:rPr lang="en-US" altLang="en-US" sz="2800" dirty="0">
                <a:solidFill>
                  <a:srgbClr val="898989"/>
                </a:solidFill>
              </a:rPr>
              <a:t>Corporation, …</a:t>
            </a:r>
          </a:p>
        </p:txBody>
      </p:sp>
      <p:sp>
        <p:nvSpPr>
          <p:cNvPr id="3076" name="TextBox 3"/>
          <p:cNvSpPr txBox="1">
            <a:spLocks noChangeArrowheads="1"/>
          </p:cNvSpPr>
          <p:nvPr/>
        </p:nvSpPr>
        <p:spPr bwMode="auto">
          <a:xfrm>
            <a:off x="296863" y="323850"/>
            <a:ext cx="4242508"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en-US" altLang="zh-CN" sz="1800" b="1" dirty="0" smtClean="0"/>
              <a:t>#88</a:t>
            </a:r>
            <a:endParaRPr lang="en-US" altLang="zh-CN" sz="1800" b="1" dirty="0"/>
          </a:p>
          <a:p>
            <a:pPr>
              <a:buNone/>
            </a:pPr>
            <a:r>
              <a:rPr lang="en-GB" sz="1800" b="1" dirty="0"/>
              <a:t>Gothenburg, Sweden, 20 – 24 August 2018</a:t>
            </a:r>
            <a:r>
              <a:rPr lang="en-GB" sz="1800" b="1" dirty="0" smtClean="0"/>
              <a:t/>
            </a:r>
            <a:br>
              <a:rPr lang="en-GB" sz="1800" b="1" dirty="0" smtClean="0"/>
            </a:br>
            <a:r>
              <a:rPr lang="en-US" altLang="zh-CN" sz="1800" b="1" dirty="0" smtClean="0"/>
              <a:t>Agenda </a:t>
            </a:r>
            <a:r>
              <a:rPr lang="en-US" altLang="zh-CN" sz="1800" b="1" dirty="0"/>
              <a:t>Item: </a:t>
            </a:r>
            <a:r>
              <a:rPr lang="en-GB" altLang="zh-CN" sz="1800" b="1" dirty="0" smtClean="0"/>
              <a:t>7</a:t>
            </a:r>
            <a:r>
              <a:rPr lang="en-GB" sz="1800" b="1" dirty="0" smtClean="0"/>
              <a:t>.13.1.3</a:t>
            </a:r>
            <a:endParaRPr lang="en-US" altLang="zh-CN" sz="1800" b="1" dirty="0">
              <a:solidFill>
                <a:srgbClr val="FF0000"/>
              </a:solidFill>
            </a:endParaRPr>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dirty="0"/>
              <a:t>R4-1811394</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RF impairments modeling </a:t>
            </a:r>
            <a:r>
              <a:rPr lang="en-GB" dirty="0"/>
              <a:t>for </a:t>
            </a:r>
            <a:r>
              <a:rPr lang="en-GB" dirty="0" smtClean="0"/>
              <a:t>FR2</a:t>
            </a:r>
            <a:endParaRPr lang="en-US" dirty="0"/>
          </a:p>
        </p:txBody>
      </p:sp>
      <p:sp>
        <p:nvSpPr>
          <p:cNvPr id="3" name="Content Placeholder 2"/>
          <p:cNvSpPr>
            <a:spLocks noGrp="1"/>
          </p:cNvSpPr>
          <p:nvPr>
            <p:ph idx="1"/>
          </p:nvPr>
        </p:nvSpPr>
        <p:spPr/>
        <p:txBody>
          <a:bodyPr/>
          <a:lstStyle/>
          <a:p>
            <a:pPr algn="just"/>
            <a:r>
              <a:rPr lang="en-US" sz="1800" dirty="0"/>
              <a:t>Use the following RF impairments models to define the minimum UE performance requirements </a:t>
            </a:r>
            <a:r>
              <a:rPr lang="en-US" sz="1800" dirty="0" smtClean="0"/>
              <a:t>for FR2</a:t>
            </a:r>
          </a:p>
          <a:p>
            <a:pPr lvl="1"/>
            <a:r>
              <a:rPr lang="en-GB" sz="1600" dirty="0" smtClean="0"/>
              <a:t>Option 1:</a:t>
            </a:r>
          </a:p>
          <a:p>
            <a:pPr lvl="2"/>
            <a:r>
              <a:rPr lang="en-GB" sz="1400" dirty="0" smtClean="0"/>
              <a:t>Total </a:t>
            </a:r>
            <a:r>
              <a:rPr lang="en-GB" sz="1400" dirty="0"/>
              <a:t>TX EVM = </a:t>
            </a:r>
            <a:r>
              <a:rPr lang="en-GB" sz="1400" dirty="0" smtClean="0"/>
              <a:t>[6]% </a:t>
            </a:r>
            <a:r>
              <a:rPr lang="en-GB" sz="1400" dirty="0"/>
              <a:t>for QPSK/16QAM/64QAM. </a:t>
            </a:r>
            <a:endParaRPr lang="en-GB" sz="1400" dirty="0" smtClean="0"/>
          </a:p>
          <a:p>
            <a:pPr lvl="2"/>
            <a:r>
              <a:rPr lang="en-GB" sz="1400" dirty="0" smtClean="0"/>
              <a:t>Total </a:t>
            </a:r>
            <a:r>
              <a:rPr lang="en-GB" sz="1400" dirty="0"/>
              <a:t>TX EVM = </a:t>
            </a:r>
            <a:r>
              <a:rPr lang="en-GB" sz="1400" dirty="0" err="1"/>
              <a:t>Tx</a:t>
            </a:r>
            <a:r>
              <a:rPr lang="en-GB" sz="1400" dirty="0"/>
              <a:t> </a:t>
            </a:r>
            <a:r>
              <a:rPr lang="en-GB" sz="1400" dirty="0" smtClean="0"/>
              <a:t>EVM </a:t>
            </a:r>
            <a:r>
              <a:rPr lang="en-GB" sz="1400" dirty="0"/>
              <a:t>due to phase noise after CPE compensation + remaining </a:t>
            </a:r>
            <a:r>
              <a:rPr lang="en-GB" sz="1400" dirty="0" err="1"/>
              <a:t>Tx</a:t>
            </a:r>
            <a:r>
              <a:rPr lang="en-GB" sz="1400" dirty="0"/>
              <a:t> EVM</a:t>
            </a:r>
          </a:p>
          <a:p>
            <a:pPr lvl="2"/>
            <a:r>
              <a:rPr lang="en-GB" sz="1400" dirty="0"/>
              <a:t>Phase noise is explicitly modelled for </a:t>
            </a:r>
            <a:r>
              <a:rPr lang="en-GB" sz="1400" dirty="0" err="1"/>
              <a:t>Tx</a:t>
            </a:r>
            <a:r>
              <a:rPr lang="en-GB" sz="1400" dirty="0"/>
              <a:t> and Rx for alignment </a:t>
            </a:r>
            <a:r>
              <a:rPr lang="en-GB" sz="1400" dirty="0" smtClean="0"/>
              <a:t>simulations. Use </a:t>
            </a:r>
            <a:r>
              <a:rPr lang="en-GB" sz="1400" dirty="0"/>
              <a:t>phase noise model #2 as defined in TR 38.803 for FR2 demodulation performance tests. </a:t>
            </a:r>
          </a:p>
          <a:p>
            <a:pPr lvl="2"/>
            <a:r>
              <a:rPr lang="en-GB" sz="1400" dirty="0" smtClean="0"/>
              <a:t>Remaining </a:t>
            </a:r>
            <a:r>
              <a:rPr lang="en-GB" sz="1400" dirty="0"/>
              <a:t>TX </a:t>
            </a:r>
            <a:r>
              <a:rPr lang="en-GB" sz="1400" dirty="0" smtClean="0"/>
              <a:t>EVM in addition to Phase noise is modelled as AWGN: </a:t>
            </a:r>
          </a:p>
          <a:p>
            <a:pPr lvl="3"/>
            <a:r>
              <a:rPr lang="en-GB" sz="1400" dirty="0" smtClean="0"/>
              <a:t>[5]% for CF 24, 29 GHz, 39 GHz, [4]% </a:t>
            </a:r>
            <a:r>
              <a:rPr lang="en-GB" sz="1400" dirty="0"/>
              <a:t>for CF </a:t>
            </a:r>
            <a:r>
              <a:rPr lang="en-GB" sz="1400" dirty="0" smtClean="0"/>
              <a:t>52 GHz</a:t>
            </a:r>
          </a:p>
          <a:p>
            <a:pPr lvl="1"/>
            <a:r>
              <a:rPr lang="en-GB" sz="1600" dirty="0" smtClean="0"/>
              <a:t>Option 2: </a:t>
            </a:r>
          </a:p>
          <a:p>
            <a:pPr lvl="2"/>
            <a:r>
              <a:rPr lang="en-GB" sz="1400" dirty="0"/>
              <a:t>Total TX EVM = [6]% for QPSK/16QAM/64QAM. </a:t>
            </a:r>
          </a:p>
          <a:p>
            <a:pPr lvl="2"/>
            <a:r>
              <a:rPr lang="en-GB" sz="1400" dirty="0" smtClean="0"/>
              <a:t>TX EVM is modelled as  AWGN</a:t>
            </a:r>
          </a:p>
          <a:p>
            <a:pPr lvl="2"/>
            <a:r>
              <a:rPr lang="en-GB" sz="1400" dirty="0" smtClean="0"/>
              <a:t>No </a:t>
            </a:r>
            <a:r>
              <a:rPr lang="en-GB" sz="1400" dirty="0" err="1" smtClean="0"/>
              <a:t>Tx</a:t>
            </a:r>
            <a:r>
              <a:rPr lang="en-GB" sz="1400" dirty="0" smtClean="0"/>
              <a:t> phase noise is modelled</a:t>
            </a:r>
            <a:endParaRPr lang="en-GB" sz="1400" dirty="0"/>
          </a:p>
          <a:p>
            <a:pPr lvl="2"/>
            <a:r>
              <a:rPr lang="en-GB" sz="1400" dirty="0"/>
              <a:t>Phase noise is explicitly modelled </a:t>
            </a:r>
            <a:r>
              <a:rPr lang="en-GB" sz="1400" dirty="0" smtClean="0"/>
              <a:t>for Rx. </a:t>
            </a:r>
            <a:r>
              <a:rPr lang="en-GB" sz="1400" dirty="0"/>
              <a:t>Use phase noise model #2 as defined in TR 38.803 for FR2 demodulation performance tests. </a:t>
            </a:r>
          </a:p>
          <a:p>
            <a:pPr lvl="3"/>
            <a:r>
              <a:rPr lang="en-GB" sz="1400" dirty="0"/>
              <a:t>Option 2-1</a:t>
            </a:r>
            <a:r>
              <a:rPr lang="en-GB" sz="1400" dirty="0" smtClean="0"/>
              <a:t>: Rx Phase noise is modelled for requirements definition</a:t>
            </a:r>
            <a:endParaRPr lang="en-GB" sz="1400" dirty="0"/>
          </a:p>
          <a:p>
            <a:pPr lvl="3"/>
            <a:r>
              <a:rPr lang="en-GB" sz="1400" dirty="0"/>
              <a:t>Option 2-2</a:t>
            </a:r>
            <a:r>
              <a:rPr lang="en-GB" sz="1400" dirty="0" smtClean="0"/>
              <a:t>:</a:t>
            </a:r>
            <a:r>
              <a:rPr lang="en-GB" sz="1400" dirty="0"/>
              <a:t> Rx Phase noise is modelled </a:t>
            </a:r>
            <a:r>
              <a:rPr lang="en-GB" sz="1400" dirty="0" smtClean="0"/>
              <a:t>only to find feasible FRC configuration (i.e. achieve maximum throughput and loss in comparison to scenarios without Rx phase noise is less then 1 dB)</a:t>
            </a:r>
          </a:p>
          <a:p>
            <a:pPr lvl="1"/>
            <a:r>
              <a:rPr lang="en-GB" sz="1600" dirty="0" smtClean="0"/>
              <a:t>Other options are not precluded</a:t>
            </a:r>
          </a:p>
          <a:p>
            <a:pPr marL="457200" lvl="1" indent="0">
              <a:buNone/>
            </a:pPr>
            <a:endParaRPr lang="en-GB" sz="1400" dirty="0" smtClean="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10</a:t>
            </a:fld>
            <a:endParaRPr lang="en-US" altLang="zh-CN"/>
          </a:p>
        </p:txBody>
      </p:sp>
    </p:spTree>
    <p:extLst>
      <p:ext uri="{BB962C8B-B14F-4D97-AF65-F5344CB8AC3E}">
        <p14:creationId xmlns:p14="http://schemas.microsoft.com/office/powerpoint/2010/main" val="25927796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RF impairments modeling </a:t>
            </a:r>
            <a:r>
              <a:rPr lang="en-GB" dirty="0"/>
              <a:t>for FR2</a:t>
            </a:r>
            <a:endParaRPr lang="en-US" dirty="0"/>
          </a:p>
        </p:txBody>
      </p:sp>
      <p:sp>
        <p:nvSpPr>
          <p:cNvPr id="3" name="Content Placeholder 2"/>
          <p:cNvSpPr>
            <a:spLocks noGrp="1"/>
          </p:cNvSpPr>
          <p:nvPr>
            <p:ph idx="1"/>
          </p:nvPr>
        </p:nvSpPr>
        <p:spPr/>
        <p:txBody>
          <a:bodyPr/>
          <a:lstStyle/>
          <a:p>
            <a:r>
              <a:rPr lang="en-GB" sz="1800" dirty="0"/>
              <a:t>Use option </a:t>
            </a:r>
            <a:r>
              <a:rPr lang="en-GB" sz="1800" dirty="0" smtClean="0"/>
              <a:t>2 from slide 10 </a:t>
            </a:r>
            <a:r>
              <a:rPr lang="en-GB" sz="1800" dirty="0"/>
              <a:t>for RAN4#88bis simulation purpose</a:t>
            </a:r>
            <a:endParaRPr lang="en-US" sz="1800" dirty="0"/>
          </a:p>
          <a:p>
            <a:r>
              <a:rPr lang="en-US" sz="1800" dirty="0"/>
              <a:t>Use the following assumptions for conformance testing for FR2</a:t>
            </a:r>
          </a:p>
          <a:p>
            <a:pPr lvl="1"/>
            <a:r>
              <a:rPr lang="en-US" sz="1600" dirty="0"/>
              <a:t>Test equipment </a:t>
            </a:r>
            <a:r>
              <a:rPr lang="en-GB" sz="1600" dirty="0"/>
              <a:t>shall support TX EVM level not worse than the one used to define the minimum performance requirements. </a:t>
            </a:r>
          </a:p>
          <a:p>
            <a:pPr lvl="1"/>
            <a:r>
              <a:rPr lang="en-GB" sz="1600" dirty="0"/>
              <a:t>Phase noise modelling by TE</a:t>
            </a:r>
          </a:p>
          <a:p>
            <a:pPr lvl="2"/>
            <a:r>
              <a:rPr lang="en-GB" sz="1600" dirty="0"/>
              <a:t>Option 1: TX phase noise is not emulated</a:t>
            </a:r>
          </a:p>
          <a:p>
            <a:pPr lvl="2"/>
            <a:r>
              <a:rPr lang="en-GB" sz="1600" dirty="0"/>
              <a:t>Other options are not precluded</a:t>
            </a:r>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11</a:t>
            </a:fld>
            <a:endParaRPr lang="en-US" altLang="zh-CN"/>
          </a:p>
        </p:txBody>
      </p:sp>
    </p:spTree>
    <p:extLst>
      <p:ext uri="{BB962C8B-B14F-4D97-AF65-F5344CB8AC3E}">
        <p14:creationId xmlns:p14="http://schemas.microsoft.com/office/powerpoint/2010/main" val="2099326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SDR test</a:t>
            </a:r>
            <a:endParaRPr lang="en-US" dirty="0"/>
          </a:p>
        </p:txBody>
      </p:sp>
      <p:sp>
        <p:nvSpPr>
          <p:cNvPr id="3" name="Content Placeholder 2"/>
          <p:cNvSpPr>
            <a:spLocks noGrp="1"/>
          </p:cNvSpPr>
          <p:nvPr>
            <p:ph idx="1"/>
          </p:nvPr>
        </p:nvSpPr>
        <p:spPr/>
        <p:txBody>
          <a:bodyPr/>
          <a:lstStyle/>
          <a:p>
            <a:pPr algn="just"/>
            <a:r>
              <a:rPr lang="en-US" sz="2000" dirty="0"/>
              <a:t>SDR test </a:t>
            </a:r>
            <a:r>
              <a:rPr lang="en-US" sz="2000" dirty="0" smtClean="0"/>
              <a:t>methodology</a:t>
            </a:r>
          </a:p>
          <a:p>
            <a:pPr lvl="1"/>
            <a:r>
              <a:rPr lang="en-US" sz="1800" dirty="0"/>
              <a:t>Use the following procedure for NR SDR testing</a:t>
            </a:r>
          </a:p>
          <a:p>
            <a:pPr lvl="2"/>
            <a:r>
              <a:rPr lang="en-US" sz="1600" dirty="0"/>
              <a:t>Calculate data rate using equation from TS 38.306 for each CA bandwidth combination from CA bandwidth combinations supported by UE, taking into account channel bandwidth size, SCS and various UE capabilities (i.e. maximum MIMO layers capability, maximum supported modulation order and scaling factor)</a:t>
            </a:r>
          </a:p>
          <a:p>
            <a:pPr lvl="2"/>
            <a:r>
              <a:rPr lang="en-US" sz="1600" dirty="0"/>
              <a:t>Use CA bandwidth combination which allows achieving maximum data rate for SDR test</a:t>
            </a:r>
          </a:p>
          <a:p>
            <a:pPr lvl="2"/>
            <a:r>
              <a:rPr lang="en-US" sz="1600" dirty="0" smtClean="0"/>
              <a:t>MCS and TBS used for each CC is selected based on test parameters and on indicated UE capabilities including MIMO layers, modulation and scaling factor </a:t>
            </a:r>
          </a:p>
          <a:p>
            <a:pPr lvl="3"/>
            <a:r>
              <a:rPr lang="en-US" sz="1400" dirty="0" smtClean="0"/>
              <a:t>Exact MCS/TBS for SDR testing are FFS and companies encouraged to bring proposals on the MCS selection</a:t>
            </a:r>
          </a:p>
          <a:p>
            <a:pPr lvl="4"/>
            <a:r>
              <a:rPr lang="en-US" sz="1400" dirty="0" smtClean="0"/>
              <a:t>Option </a:t>
            </a:r>
            <a:r>
              <a:rPr lang="en-US" sz="1400" dirty="0"/>
              <a:t>1: </a:t>
            </a:r>
            <a:r>
              <a:rPr lang="en-US" sz="1400" dirty="0" smtClean="0"/>
              <a:t>Define look </a:t>
            </a:r>
            <a:r>
              <a:rPr lang="en-US" sz="1400" dirty="0"/>
              <a:t>up </a:t>
            </a:r>
            <a:r>
              <a:rPr lang="en-US" sz="1400" dirty="0" smtClean="0"/>
              <a:t>table to derive MCS and TBS parameters based on UE capabilities </a:t>
            </a:r>
            <a:endParaRPr lang="en-US" sz="1400" dirty="0"/>
          </a:p>
          <a:p>
            <a:pPr lvl="4"/>
            <a:r>
              <a:rPr lang="en-US" sz="1400" dirty="0"/>
              <a:t>Option 2: </a:t>
            </a:r>
            <a:r>
              <a:rPr lang="en-US" sz="1400" dirty="0" smtClean="0"/>
              <a:t>Define a procedure </a:t>
            </a:r>
            <a:r>
              <a:rPr lang="en-US" sz="1400" dirty="0"/>
              <a:t>to derive MCS and TBS parameters based on UE </a:t>
            </a:r>
            <a:r>
              <a:rPr lang="en-US" sz="1400" dirty="0" smtClean="0"/>
              <a:t>capabilities</a:t>
            </a:r>
          </a:p>
          <a:p>
            <a:pPr lvl="4"/>
            <a:r>
              <a:rPr lang="en-US" sz="1400" dirty="0" smtClean="0"/>
              <a:t>Other options not precluded</a:t>
            </a:r>
            <a:endParaRPr lang="en-US" sz="2200" dirty="0" smtClean="0"/>
          </a:p>
          <a:p>
            <a:pPr algn="just"/>
            <a:endParaRPr lang="en-GB"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12</a:t>
            </a:fld>
            <a:endParaRPr lang="en-US" altLang="zh-CN"/>
          </a:p>
        </p:txBody>
      </p:sp>
    </p:spTree>
    <p:extLst>
      <p:ext uri="{BB962C8B-B14F-4D97-AF65-F5344CB8AC3E}">
        <p14:creationId xmlns:p14="http://schemas.microsoft.com/office/powerpoint/2010/main" val="39691646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SDR test</a:t>
            </a:r>
            <a:endParaRPr lang="en-US" dirty="0"/>
          </a:p>
        </p:txBody>
      </p:sp>
      <p:sp>
        <p:nvSpPr>
          <p:cNvPr id="3" name="Content Placeholder 2"/>
          <p:cNvSpPr>
            <a:spLocks noGrp="1"/>
          </p:cNvSpPr>
          <p:nvPr>
            <p:ph idx="1"/>
          </p:nvPr>
        </p:nvSpPr>
        <p:spPr/>
        <p:txBody>
          <a:bodyPr/>
          <a:lstStyle/>
          <a:p>
            <a:pPr algn="just"/>
            <a:r>
              <a:rPr lang="en-US" sz="2000" dirty="0"/>
              <a:t>SDR </a:t>
            </a:r>
            <a:r>
              <a:rPr lang="en-US" sz="2000" dirty="0" smtClean="0"/>
              <a:t>test parameters</a:t>
            </a:r>
          </a:p>
          <a:p>
            <a:pPr lvl="1" algn="just"/>
            <a:r>
              <a:rPr lang="en-US" sz="1400" dirty="0" smtClean="0"/>
              <a:t>The </a:t>
            </a:r>
            <a:r>
              <a:rPr lang="en-US" sz="1400" dirty="0"/>
              <a:t>channel bandwidths for SDR requirements are as follows.</a:t>
            </a:r>
          </a:p>
          <a:p>
            <a:pPr lvl="2" algn="just"/>
            <a:r>
              <a:rPr lang="en-US" sz="1400" dirty="0" smtClean="0"/>
              <a:t>FR1, 15kHz </a:t>
            </a:r>
            <a:r>
              <a:rPr lang="en-US" sz="1400" dirty="0"/>
              <a:t>SCS: 5, </a:t>
            </a:r>
            <a:r>
              <a:rPr lang="en-US" sz="1400" dirty="0" smtClean="0"/>
              <a:t>10, 15</a:t>
            </a:r>
            <a:r>
              <a:rPr lang="en-US" sz="1400" dirty="0"/>
              <a:t>, 20, 25, 30, 40, 50 MHz</a:t>
            </a:r>
          </a:p>
          <a:p>
            <a:pPr lvl="2" algn="just"/>
            <a:r>
              <a:rPr lang="en-US" sz="1400" dirty="0" smtClean="0"/>
              <a:t>FR1, 30kHz </a:t>
            </a:r>
            <a:r>
              <a:rPr lang="en-US" sz="1400" dirty="0"/>
              <a:t>SCS: </a:t>
            </a:r>
            <a:r>
              <a:rPr lang="en-US" sz="1400" dirty="0" smtClean="0"/>
              <a:t>5, 10, 15</a:t>
            </a:r>
            <a:r>
              <a:rPr lang="en-US" sz="1400" dirty="0"/>
              <a:t>, 20, 25, 30, 40, </a:t>
            </a:r>
            <a:r>
              <a:rPr lang="en-US" sz="1400" dirty="0" smtClean="0"/>
              <a:t>50, 60, 80</a:t>
            </a:r>
            <a:r>
              <a:rPr lang="en-US" sz="1400" dirty="0"/>
              <a:t>, 100 MHz</a:t>
            </a:r>
          </a:p>
          <a:p>
            <a:pPr lvl="2" algn="just"/>
            <a:r>
              <a:rPr lang="en-US" sz="1400" dirty="0" smtClean="0"/>
              <a:t>FR2, 60kHz </a:t>
            </a:r>
            <a:r>
              <a:rPr lang="en-US" sz="1400" dirty="0"/>
              <a:t>SCS: </a:t>
            </a:r>
            <a:r>
              <a:rPr lang="en-US" sz="1400" dirty="0" smtClean="0"/>
              <a:t>50, 100, 200</a:t>
            </a:r>
            <a:r>
              <a:rPr lang="en-US" sz="1400" dirty="0"/>
              <a:t> </a:t>
            </a:r>
            <a:r>
              <a:rPr lang="en-US" sz="1400" dirty="0" smtClean="0"/>
              <a:t>MHz</a:t>
            </a:r>
            <a:endParaRPr lang="en-US" sz="1400" dirty="0"/>
          </a:p>
          <a:p>
            <a:pPr lvl="2" algn="just"/>
            <a:r>
              <a:rPr lang="en-US" sz="1400" dirty="0" smtClean="0"/>
              <a:t>FR2, 120kHz </a:t>
            </a:r>
            <a:r>
              <a:rPr lang="en-US" sz="1400" dirty="0"/>
              <a:t>SCS: 50, 100, </a:t>
            </a:r>
            <a:r>
              <a:rPr lang="en-US" sz="1400" dirty="0" smtClean="0"/>
              <a:t>200, [400] MHz</a:t>
            </a:r>
            <a:endParaRPr lang="en-US" sz="1400" dirty="0"/>
          </a:p>
          <a:p>
            <a:pPr lvl="1" algn="just"/>
            <a:r>
              <a:rPr lang="en-US" sz="1400" dirty="0" smtClean="0"/>
              <a:t>PDSCH Type A mapping with duration [14] OFDM symbols</a:t>
            </a:r>
            <a:endParaRPr lang="en-US" sz="1400" dirty="0"/>
          </a:p>
          <a:p>
            <a:pPr lvl="1" algn="just"/>
            <a:r>
              <a:rPr lang="en-US" sz="1400" dirty="0" smtClean="0"/>
              <a:t>CORESET </a:t>
            </a:r>
            <a:r>
              <a:rPr lang="en-US" sz="1400" dirty="0"/>
              <a:t>size in </a:t>
            </a:r>
            <a:r>
              <a:rPr lang="en-US" sz="1400" dirty="0" smtClean="0"/>
              <a:t>time domain </a:t>
            </a:r>
            <a:r>
              <a:rPr lang="en-US" sz="1400" dirty="0"/>
              <a:t>is 1 OFDM symbol.</a:t>
            </a:r>
          </a:p>
          <a:p>
            <a:pPr lvl="2" algn="just"/>
            <a:r>
              <a:rPr lang="en-US" sz="1400" dirty="0" smtClean="0"/>
              <a:t>FFS</a:t>
            </a:r>
            <a:r>
              <a:rPr lang="en-US" sz="1400" dirty="0"/>
              <a:t>: </a:t>
            </a:r>
            <a:r>
              <a:rPr lang="en-US" sz="1400" dirty="0" smtClean="0"/>
              <a:t>CORESET </a:t>
            </a:r>
            <a:r>
              <a:rPr lang="en-US" sz="1400" dirty="0"/>
              <a:t>size in </a:t>
            </a:r>
            <a:r>
              <a:rPr lang="en-US" sz="1400" dirty="0" smtClean="0"/>
              <a:t>frequency domain </a:t>
            </a:r>
            <a:r>
              <a:rPr lang="en-US" sz="1400" dirty="0"/>
              <a:t>and FDM of </a:t>
            </a:r>
            <a:r>
              <a:rPr lang="en-US" sz="1400" dirty="0" smtClean="0"/>
              <a:t>CORESET </a:t>
            </a:r>
            <a:r>
              <a:rPr lang="en-US" sz="1400" dirty="0"/>
              <a:t>and PDSCH</a:t>
            </a:r>
          </a:p>
          <a:p>
            <a:pPr lvl="1" algn="just"/>
            <a:r>
              <a:rPr lang="en-US" sz="1400" dirty="0" smtClean="0"/>
              <a:t>List of UE MIMO layer </a:t>
            </a:r>
            <a:r>
              <a:rPr lang="en-US" sz="1400" dirty="0"/>
              <a:t>capabilities for SDR </a:t>
            </a:r>
            <a:r>
              <a:rPr lang="en-US" sz="1400" dirty="0" smtClean="0"/>
              <a:t>requirements: {1, 2</a:t>
            </a:r>
            <a:r>
              <a:rPr lang="en-US" sz="1400" dirty="0"/>
              <a:t>, 4} for FR1, and </a:t>
            </a:r>
            <a:r>
              <a:rPr lang="en-US" sz="1400" dirty="0" smtClean="0"/>
              <a:t>{1, 2</a:t>
            </a:r>
            <a:r>
              <a:rPr lang="en-US" sz="1400" dirty="0"/>
              <a:t>} for FR2</a:t>
            </a:r>
            <a:r>
              <a:rPr lang="en-US" sz="1400" dirty="0" smtClean="0"/>
              <a:t>.</a:t>
            </a:r>
          </a:p>
          <a:p>
            <a:pPr lvl="1" algn="just"/>
            <a:r>
              <a:rPr lang="en-US" sz="1400" dirty="0" smtClean="0"/>
              <a:t>List of </a:t>
            </a:r>
            <a:r>
              <a:rPr lang="en-GB" sz="1400" dirty="0"/>
              <a:t>supported modulation scheme for DL by the </a:t>
            </a:r>
            <a:r>
              <a:rPr lang="en-GB" sz="1400" dirty="0" smtClean="0"/>
              <a:t>UE </a:t>
            </a:r>
            <a:r>
              <a:rPr lang="en-US" sz="1400" dirty="0"/>
              <a:t>for SDR requirements</a:t>
            </a:r>
            <a:endParaRPr lang="en-GB" sz="1400" dirty="0" smtClean="0"/>
          </a:p>
          <a:p>
            <a:pPr lvl="2" algn="just"/>
            <a:r>
              <a:rPr lang="en-US" sz="1400" dirty="0"/>
              <a:t>FR1: </a:t>
            </a:r>
            <a:r>
              <a:rPr lang="en-US" sz="1400" dirty="0" smtClean="0"/>
              <a:t>up to 256QAM</a:t>
            </a:r>
            <a:endParaRPr lang="en-US" sz="1400" dirty="0"/>
          </a:p>
          <a:p>
            <a:pPr lvl="2" algn="just"/>
            <a:r>
              <a:rPr lang="en-US" sz="1400" dirty="0"/>
              <a:t>FR2: </a:t>
            </a:r>
            <a:r>
              <a:rPr lang="en-US" sz="1400" dirty="0" smtClean="0"/>
              <a:t>up to 64QAM</a:t>
            </a:r>
            <a:endParaRPr lang="en-US" sz="1400" dirty="0"/>
          </a:p>
          <a:p>
            <a:pPr lvl="1" algn="just"/>
            <a:r>
              <a:rPr lang="en-US" sz="1400" dirty="0" smtClean="0"/>
              <a:t>DMRS configuration</a:t>
            </a:r>
          </a:p>
          <a:p>
            <a:pPr lvl="2" algn="just"/>
            <a:r>
              <a:rPr lang="en-US" sz="1400" dirty="0" smtClean="0"/>
              <a:t>Option 1: No additional DMRS</a:t>
            </a:r>
          </a:p>
          <a:p>
            <a:pPr lvl="2" algn="just"/>
            <a:r>
              <a:rPr lang="en-US" sz="1400" dirty="0" smtClean="0"/>
              <a:t>Option 2: with 1 additional DMRS</a:t>
            </a:r>
            <a:endParaRPr lang="en-US" sz="1400" dirty="0"/>
          </a:p>
          <a:p>
            <a:pPr lvl="1" algn="just"/>
            <a:r>
              <a:rPr lang="en-US" sz="1400" dirty="0" smtClean="0"/>
              <a:t>Consider </a:t>
            </a:r>
            <a:r>
              <a:rPr lang="en-US" sz="1400" dirty="0"/>
              <a:t>FDM of DMRS and PDSCH to increase TBS in a slot. </a:t>
            </a:r>
            <a:endParaRPr lang="en-US" sz="1400" dirty="0" smtClean="0"/>
          </a:p>
          <a:p>
            <a:pPr lvl="1" algn="just"/>
            <a:r>
              <a:rPr lang="en-US" sz="1400" dirty="0" smtClean="0"/>
              <a:t>PTRS will be configured for FR2,detalied for configuration FFS</a:t>
            </a:r>
            <a:endParaRPr lang="en-US" sz="1400" dirty="0"/>
          </a:p>
          <a:p>
            <a:pPr lvl="1" algn="just"/>
            <a:r>
              <a:rPr lang="en-US" sz="1400" dirty="0" smtClean="0"/>
              <a:t>For </a:t>
            </a:r>
            <a:r>
              <a:rPr lang="en-US" sz="1400" dirty="0"/>
              <a:t>SDR requirement</a:t>
            </a:r>
            <a:r>
              <a:rPr lang="en-US" sz="1400" dirty="0" smtClean="0"/>
              <a:t>,             </a:t>
            </a:r>
            <a:r>
              <a:rPr lang="en-US" sz="1400" dirty="0"/>
              <a:t>for TBS determination is set to </a:t>
            </a:r>
            <a:r>
              <a:rPr lang="en-US" sz="1400" dirty="0" smtClean="0"/>
              <a:t>0 for FR1 and [6]for FR2.</a:t>
            </a:r>
            <a:endParaRPr lang="en-US" sz="1600" dirty="0"/>
          </a:p>
          <a:p>
            <a:pPr lvl="1" algn="just"/>
            <a:endParaRPr lang="en-US" sz="1600" dirty="0">
              <a:solidFill>
                <a:srgbClr val="FF0000"/>
              </a:solidFill>
            </a:endParaRPr>
          </a:p>
          <a:p>
            <a:endParaRPr lang="en-US"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13</a:t>
            </a:fld>
            <a:endParaRPr lang="en-US" altLang="zh-CN"/>
          </a:p>
        </p:txBody>
      </p:sp>
      <p:graphicFrame>
        <p:nvGraphicFramePr>
          <p:cNvPr id="9" name="Object 8"/>
          <p:cNvGraphicFramePr>
            <a:graphicFrameLocks noChangeAspect="1"/>
          </p:cNvGraphicFramePr>
          <p:nvPr>
            <p:extLst>
              <p:ext uri="{D42A27DB-BD31-4B8C-83A1-F6EECF244321}">
                <p14:modId xmlns:p14="http://schemas.microsoft.com/office/powerpoint/2010/main" val="608110882"/>
              </p:ext>
            </p:extLst>
          </p:nvPr>
        </p:nvGraphicFramePr>
        <p:xfrm>
          <a:off x="2895600" y="5939118"/>
          <a:ext cx="457200" cy="309282"/>
        </p:xfrm>
        <a:graphic>
          <a:graphicData uri="http://schemas.openxmlformats.org/presentationml/2006/ole">
            <mc:AlternateContent xmlns:mc="http://schemas.openxmlformats.org/markup-compatibility/2006">
              <mc:Choice xmlns:v="urn:schemas-microsoft-com:vml" Requires="v">
                <p:oleObj spid="_x0000_s2115" name="Equation" r:id="rId4" imgW="330057" imgH="215806" progId="Equation.DSMT4">
                  <p:embed/>
                </p:oleObj>
              </mc:Choice>
              <mc:Fallback>
                <p:oleObj name="Equation" r:id="rId4" imgW="330057" imgH="215806" progId="Equation.DSMT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5939118"/>
                        <a:ext cx="457200" cy="309282"/>
                      </a:xfrm>
                      <a:prstGeom prst="rect">
                        <a:avLst/>
                      </a:prstGeom>
                      <a:noFill/>
                    </p:spPr>
                  </p:pic>
                </p:oleObj>
              </mc:Fallback>
            </mc:AlternateContent>
          </a:graphicData>
        </a:graphic>
      </p:graphicFrame>
    </p:spTree>
    <p:extLst>
      <p:ext uri="{BB962C8B-B14F-4D97-AF65-F5344CB8AC3E}">
        <p14:creationId xmlns:p14="http://schemas.microsoft.com/office/powerpoint/2010/main" val="13980843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Applicable rules for SA, NSA requirements</a:t>
            </a:r>
            <a:endParaRPr lang="en-US" dirty="0"/>
          </a:p>
        </p:txBody>
      </p:sp>
      <p:sp>
        <p:nvSpPr>
          <p:cNvPr id="3" name="Content Placeholder 2"/>
          <p:cNvSpPr>
            <a:spLocks noGrp="1"/>
          </p:cNvSpPr>
          <p:nvPr>
            <p:ph idx="1"/>
          </p:nvPr>
        </p:nvSpPr>
        <p:spPr/>
        <p:txBody>
          <a:bodyPr/>
          <a:lstStyle/>
          <a:p>
            <a:r>
              <a:rPr lang="en-US" sz="2000" dirty="0"/>
              <a:t>For single carrier </a:t>
            </a:r>
            <a:r>
              <a:rPr lang="en-GB" sz="2000" dirty="0"/>
              <a:t>SA/NSA Normal demodulation / CSI reporting performance requirements</a:t>
            </a:r>
            <a:endParaRPr lang="en-US" sz="2000" dirty="0"/>
          </a:p>
          <a:p>
            <a:pPr marL="800100" lvl="3" indent="-342900"/>
            <a:r>
              <a:rPr lang="en-GB" dirty="0"/>
              <a:t>Reuse the test case parameters for NSA/SA requirements</a:t>
            </a:r>
            <a:endParaRPr lang="en-US" dirty="0"/>
          </a:p>
          <a:p>
            <a:pPr marL="800100" lvl="3" indent="-342900"/>
            <a:r>
              <a:rPr lang="en-GB" dirty="0"/>
              <a:t>Define same minimum performance requirements for NSA/SA modes</a:t>
            </a:r>
            <a:endParaRPr lang="en-US" dirty="0"/>
          </a:p>
          <a:p>
            <a:pPr marL="800100" lvl="3" indent="-342900"/>
            <a:r>
              <a:rPr lang="en-GB" dirty="0"/>
              <a:t>For NSA requirements define NR requirements only (i.e. no LTE requirements).</a:t>
            </a:r>
            <a:endParaRPr lang="en-US" dirty="0"/>
          </a:p>
          <a:p>
            <a:pPr marL="800100" lvl="3" indent="-342900"/>
            <a:r>
              <a:rPr lang="en-GB" dirty="0"/>
              <a:t>Use noise-free LTE link for NSA </a:t>
            </a:r>
            <a:r>
              <a:rPr lang="en-GB" dirty="0" smtClean="0"/>
              <a:t>mode</a:t>
            </a:r>
          </a:p>
          <a:p>
            <a:pPr marL="1257300" lvl="4" indent="-342900"/>
            <a:r>
              <a:rPr lang="en-GB" dirty="0" smtClean="0"/>
              <a:t>Note: To be confirmed for FR2</a:t>
            </a:r>
            <a:endParaRPr lang="en-US" dirty="0" smtClean="0"/>
          </a:p>
          <a:p>
            <a:r>
              <a:rPr lang="en-GB" sz="2000" dirty="0" smtClean="0"/>
              <a:t>Additional specific EN-DC requirements can be specified after normal requirements finalized.</a:t>
            </a:r>
            <a:endParaRPr lang="en-US" sz="20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31859556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TDD DL/UL configuration</a:t>
            </a:r>
            <a:endParaRPr lang="en-US" dirty="0"/>
          </a:p>
        </p:txBody>
      </p:sp>
      <p:sp>
        <p:nvSpPr>
          <p:cNvPr id="3" name="Content Placeholder 2"/>
          <p:cNvSpPr>
            <a:spLocks noGrp="1"/>
          </p:cNvSpPr>
          <p:nvPr>
            <p:ph idx="1"/>
          </p:nvPr>
        </p:nvSpPr>
        <p:spPr/>
        <p:txBody>
          <a:bodyPr/>
          <a:lstStyle/>
          <a:p>
            <a:r>
              <a:rPr lang="en-GB" sz="2000" dirty="0"/>
              <a:t>FR1 </a:t>
            </a:r>
            <a:r>
              <a:rPr lang="en-GB" sz="2000" dirty="0" smtClean="0"/>
              <a:t>with SCS 30kHz</a:t>
            </a:r>
          </a:p>
          <a:p>
            <a:pPr marL="800100" lvl="3" indent="-342900"/>
            <a:r>
              <a:rPr lang="en-GB" dirty="0"/>
              <a:t>Use configuration 7D1S2U, S =  6D:4G:4U to verify UE supporting physical features. </a:t>
            </a:r>
          </a:p>
          <a:p>
            <a:pPr marL="800100" lvl="3" indent="-342900"/>
            <a:r>
              <a:rPr lang="en-GB" dirty="0"/>
              <a:t>Introduce additional test cases for other TDD DL-UL configurations to verify UE processing supporting different DL-UL configurations.</a:t>
            </a:r>
            <a:endParaRPr lang="en-US" dirty="0"/>
          </a:p>
          <a:p>
            <a:pPr marL="1257300" lvl="4" indent="-342900"/>
            <a:r>
              <a:rPr lang="en-US" dirty="0"/>
              <a:t>Below configurations should be covered by test cases in first phase</a:t>
            </a:r>
          </a:p>
          <a:p>
            <a:pPr marL="1714500" lvl="5" indent="-342900"/>
            <a:r>
              <a:rPr lang="en-GB" sz="1400" dirty="0"/>
              <a:t>DDDSUDDSUU, [S1=10D:2G:2U], [S2= 10D:2G:2U]</a:t>
            </a:r>
            <a:endParaRPr lang="en-US" sz="1400" dirty="0"/>
          </a:p>
          <a:p>
            <a:pPr marL="1714500" lvl="5" indent="-342900"/>
            <a:r>
              <a:rPr lang="en-GB" sz="1400" dirty="0"/>
              <a:t>DDDSU, S=10D:2G:2U</a:t>
            </a:r>
            <a:endParaRPr lang="en-US" sz="1400" dirty="0"/>
          </a:p>
          <a:p>
            <a:pPr marL="1257300" lvl="4" indent="-342900"/>
            <a:r>
              <a:rPr lang="en-GB" dirty="0"/>
              <a:t>Additional test cases for other configurations will be covered once the configurations with first priority finalized</a:t>
            </a:r>
          </a:p>
          <a:p>
            <a:pPr marL="1714500" lvl="5" indent="-342900"/>
            <a:r>
              <a:rPr lang="sv-SE" sz="1400" dirty="0"/>
              <a:t>SU, </a:t>
            </a:r>
            <a:r>
              <a:rPr lang="en-GB" sz="1400" dirty="0" smtClean="0"/>
              <a:t>S = 12D:2G</a:t>
            </a:r>
            <a:endParaRPr lang="sv-SE" sz="1400" dirty="0">
              <a:latin typeface="Calibri" panose="020F0502020204030204" pitchFamily="34" charset="0"/>
              <a:ea typeface="SimSun" panose="02010600030101010101" pitchFamily="2" charset="-122"/>
              <a:cs typeface="Times New Roman" panose="02020603050405020304" pitchFamily="18" charset="0"/>
            </a:endParaRPr>
          </a:p>
          <a:p>
            <a:pPr marL="1714500" lvl="5" indent="-342900"/>
            <a:r>
              <a:rPr lang="en-GB" sz="1400" dirty="0"/>
              <a:t>DDSU, </a:t>
            </a:r>
            <a:r>
              <a:rPr lang="en-GB" sz="1400" dirty="0" smtClean="0"/>
              <a:t>S=10D:2G:2U</a:t>
            </a:r>
          </a:p>
          <a:p>
            <a:pPr marL="1714500" lvl="5" indent="-342900"/>
            <a:r>
              <a:rPr lang="en-GB" sz="1400" dirty="0" smtClean="0"/>
              <a:t>DSSU</a:t>
            </a:r>
            <a:r>
              <a:rPr lang="en-GB" sz="1400" dirty="0"/>
              <a:t>, S1=10D:2G:2U, S2=12D:2G</a:t>
            </a:r>
          </a:p>
          <a:p>
            <a:r>
              <a:rPr lang="en-US" sz="2000" dirty="0" smtClean="0"/>
              <a:t>FR</a:t>
            </a:r>
            <a:r>
              <a:rPr lang="en-US" sz="2000" dirty="0"/>
              <a:t>2 with SCS 60 kHz: </a:t>
            </a:r>
            <a:r>
              <a:rPr lang="en-GB" sz="2000" dirty="0"/>
              <a:t>DDSU, S=11D+3G</a:t>
            </a:r>
          </a:p>
          <a:p>
            <a:r>
              <a:rPr lang="en-US" sz="2000" dirty="0"/>
              <a:t>FR2 with SCS 120 kHz: equally split test cases for below two configurations:</a:t>
            </a:r>
          </a:p>
          <a:p>
            <a:pPr marL="800100" lvl="3" indent="-342900"/>
            <a:r>
              <a:rPr lang="en-GB" dirty="0"/>
              <a:t>DDDSU, S=10D:2G:2U</a:t>
            </a:r>
            <a:endParaRPr lang="en-US" dirty="0"/>
          </a:p>
          <a:p>
            <a:pPr marL="800100" lvl="3" indent="-342900"/>
            <a:r>
              <a:rPr lang="en-GB" dirty="0"/>
              <a:t>DDSU, S=11D+3G</a:t>
            </a:r>
            <a:endParaRPr lang="en-US" dirty="0"/>
          </a:p>
          <a:p>
            <a:pPr lvl="1"/>
            <a:endParaRPr lang="en-US" sz="18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1470871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FRCs for PDSCH test </a:t>
            </a:r>
            <a:endParaRPr lang="en-US" dirty="0"/>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US" dirty="0" smtClean="0"/>
              <a:t>FR1</a:t>
            </a:r>
            <a:endParaRPr lang="en-US" dirty="0"/>
          </a:p>
          <a:p>
            <a:pPr marL="800100" lvl="3" indent="-342900"/>
            <a:r>
              <a:rPr lang="en-US" dirty="0"/>
              <a:t>64QAM Rank 2 MCS19 </a:t>
            </a:r>
            <a:r>
              <a:rPr lang="en-GB" dirty="0"/>
              <a:t>(64QAM table)</a:t>
            </a:r>
            <a:endParaRPr lang="en-US" dirty="0"/>
          </a:p>
          <a:p>
            <a:pPr marL="800100" lvl="3" indent="-342900"/>
            <a:r>
              <a:rPr lang="en-US" dirty="0"/>
              <a:t>256QAM Rank 1 MCS24 </a:t>
            </a:r>
            <a:r>
              <a:rPr lang="en-GB" dirty="0"/>
              <a:t>(256QAM table)</a:t>
            </a:r>
          </a:p>
          <a:p>
            <a:pPr marL="342900" lvl="1" indent="-342900">
              <a:buFont typeface="Arial" panose="020B0604020202020204" pitchFamily="34" charset="0"/>
              <a:buChar char="•"/>
            </a:pPr>
            <a:r>
              <a:rPr lang="en-GB" dirty="0"/>
              <a:t>FR2</a:t>
            </a:r>
          </a:p>
          <a:p>
            <a:pPr marL="800100" lvl="3" indent="-342900"/>
            <a:r>
              <a:rPr lang="en-GB" dirty="0"/>
              <a:t>64QAM</a:t>
            </a:r>
          </a:p>
          <a:p>
            <a:pPr marL="1257300" lvl="4" indent="-342900"/>
            <a:r>
              <a:rPr lang="en-GB" dirty="0"/>
              <a:t>For rank 2, use MCS 19 or less pending on further study for PN impact</a:t>
            </a:r>
            <a:endParaRPr lang="en-US" dirty="0"/>
          </a:p>
          <a:p>
            <a:pPr marL="1257300" lvl="4" indent="-342900"/>
            <a:r>
              <a:rPr lang="en-GB" dirty="0"/>
              <a:t>For rank 1, use MCS 24 or less pending on further study for PN impact</a:t>
            </a:r>
            <a:endParaRPr lang="en-US" dirty="0"/>
          </a:p>
          <a:p>
            <a:pPr marL="800100" lvl="3" indent="-342900"/>
            <a:r>
              <a:rPr lang="en-GB" dirty="0"/>
              <a:t>Companies are encouraged to bring more analysis for PN impact on performance requirements in FR2 covering frequency ranges from </a:t>
            </a:r>
            <a:r>
              <a:rPr lang="en-GB" dirty="0" smtClean="0"/>
              <a:t>24GHz </a:t>
            </a:r>
            <a:r>
              <a:rPr lang="en-GB" dirty="0"/>
              <a:t>to [52]/[40]GHz? Candidate options:</a:t>
            </a:r>
            <a:endParaRPr lang="en-US" dirty="0"/>
          </a:p>
          <a:p>
            <a:pPr marL="1257300" lvl="4" indent="-342900"/>
            <a:r>
              <a:rPr lang="en-US" dirty="0"/>
              <a:t>Option 1: Define band agnostic requirements</a:t>
            </a:r>
          </a:p>
          <a:p>
            <a:pPr marL="1714500" lvl="5" indent="-342900"/>
            <a:r>
              <a:rPr lang="en-US" sz="1400" dirty="0"/>
              <a:t>Assume worst case RF impairments (e.g. for 52 GHz)</a:t>
            </a:r>
          </a:p>
          <a:p>
            <a:pPr marL="1714500" lvl="5" indent="-342900"/>
            <a:r>
              <a:rPr lang="en-US" sz="1400" dirty="0"/>
              <a:t>Limit the maximum tested MCS</a:t>
            </a:r>
          </a:p>
          <a:p>
            <a:pPr marL="1257300" lvl="4" indent="-342900"/>
            <a:r>
              <a:rPr lang="en-US" dirty="0"/>
              <a:t>Option 2: Define band-specific requirements</a:t>
            </a:r>
          </a:p>
          <a:p>
            <a:pPr marL="1257300" lvl="4" indent="-342900"/>
            <a:r>
              <a:rPr lang="en-US" dirty="0"/>
              <a:t>Other options not </a:t>
            </a:r>
            <a:r>
              <a:rPr lang="en-US" dirty="0" smtClean="0"/>
              <a:t>excluded</a:t>
            </a:r>
          </a:p>
          <a:p>
            <a:pPr marL="342900" lvl="1" indent="-342900">
              <a:buFont typeface="Arial" panose="020B0604020202020204" pitchFamily="34" charset="0"/>
              <a:buChar char="•"/>
            </a:pPr>
            <a:r>
              <a:rPr lang="en-GB" dirty="0"/>
              <a:t>TBS determination assumptions</a:t>
            </a:r>
          </a:p>
          <a:p>
            <a:pPr marL="800100" lvl="3" indent="-342900"/>
            <a:r>
              <a:rPr lang="en-GB" dirty="0"/>
              <a:t>Noh = 0 for FR1, Noh=6 for FR2</a:t>
            </a:r>
            <a:endParaRPr lang="en-US" dirty="0"/>
          </a:p>
          <a:p>
            <a:pPr lvl="2"/>
            <a:endParaRPr lang="en-GB"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2962411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Reference Signal (DMRS, PTRS, TRS)</a:t>
            </a:r>
            <a:endParaRPr lang="en-US" dirty="0"/>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US" dirty="0" smtClean="0"/>
              <a:t>DMRS</a:t>
            </a:r>
            <a:endParaRPr lang="en-US" dirty="0"/>
          </a:p>
          <a:p>
            <a:pPr marL="800100" lvl="3" indent="-342900"/>
            <a:r>
              <a:rPr lang="en-GB" dirty="0"/>
              <a:t>Type 1  </a:t>
            </a:r>
            <a:r>
              <a:rPr lang="en-GB" dirty="0" smtClean="0"/>
              <a:t>single </a:t>
            </a:r>
            <a:r>
              <a:rPr lang="en-GB" dirty="0"/>
              <a:t>symbol front loaded</a:t>
            </a:r>
            <a:endParaRPr lang="en-US" dirty="0"/>
          </a:p>
          <a:p>
            <a:pPr marL="800100" lvl="3" indent="-342900"/>
            <a:r>
              <a:rPr lang="en-GB" dirty="0"/>
              <a:t>1 additional DMRS for Low (5/10Hz) and Medium (100 Hz) Speed scenarios </a:t>
            </a:r>
            <a:endParaRPr lang="en-GB" dirty="0" smtClean="0"/>
          </a:p>
          <a:p>
            <a:pPr marL="1257300" lvl="4" indent="-342900"/>
            <a:r>
              <a:rPr lang="en-GB" dirty="0" smtClean="0"/>
              <a:t>i.e. for  full DL slots  OFDM symbols with DMRS: #2 and #9 </a:t>
            </a:r>
            <a:endParaRPr lang="en-US" dirty="0" smtClean="0"/>
          </a:p>
          <a:p>
            <a:pPr marL="800100" lvl="3" indent="-342900"/>
            <a:r>
              <a:rPr lang="en-GB" dirty="0" smtClean="0"/>
              <a:t>2 additional DMRSs for High (400 Hz) Speed scenarios</a:t>
            </a:r>
          </a:p>
          <a:p>
            <a:pPr marL="1257300" lvl="4" indent="-342900"/>
            <a:r>
              <a:rPr lang="en-GB" dirty="0" smtClean="0"/>
              <a:t>i.e. for full DL slots OFDM </a:t>
            </a:r>
            <a:r>
              <a:rPr lang="en-GB" dirty="0"/>
              <a:t>symbols with DMRS: </a:t>
            </a:r>
            <a:r>
              <a:rPr lang="en-GB" dirty="0" smtClean="0"/>
              <a:t>#2, #6 </a:t>
            </a:r>
            <a:r>
              <a:rPr lang="en-GB" dirty="0"/>
              <a:t>and #</a:t>
            </a:r>
            <a:r>
              <a:rPr lang="en-GB" dirty="0" smtClean="0"/>
              <a:t>9</a:t>
            </a:r>
            <a:endParaRPr lang="en-GB" dirty="0"/>
          </a:p>
          <a:p>
            <a:pPr marL="800100" lvl="3" indent="-342900"/>
            <a:r>
              <a:rPr lang="en-GB" dirty="0"/>
              <a:t>FDM is applied between DMRS and data for </a:t>
            </a:r>
            <a:r>
              <a:rPr lang="en-GB" dirty="0" smtClean="0"/>
              <a:t>test cases with 1 Layer </a:t>
            </a:r>
            <a:r>
              <a:rPr lang="en-GB" dirty="0"/>
              <a:t>and </a:t>
            </a:r>
            <a:r>
              <a:rPr lang="en-GB" dirty="0" smtClean="0"/>
              <a:t>2 Layers</a:t>
            </a:r>
            <a:endParaRPr lang="en-GB" dirty="0"/>
          </a:p>
          <a:p>
            <a:pPr marL="342900" lvl="1" indent="-342900">
              <a:buFont typeface="Arial" panose="020B0604020202020204" pitchFamily="34" charset="0"/>
              <a:buChar char="•"/>
            </a:pPr>
            <a:r>
              <a:rPr lang="en-GB" dirty="0"/>
              <a:t>TRS</a:t>
            </a:r>
          </a:p>
          <a:p>
            <a:pPr marL="800100" lvl="3" indent="-342900"/>
            <a:r>
              <a:rPr lang="en-GB" dirty="0" smtClean="0"/>
              <a:t>2 slots pattern</a:t>
            </a:r>
          </a:p>
          <a:p>
            <a:pPr marL="800100" lvl="3" indent="-342900"/>
            <a:r>
              <a:rPr lang="en-GB" dirty="0" smtClean="0"/>
              <a:t>Periodicity 20ms</a:t>
            </a:r>
          </a:p>
          <a:p>
            <a:pPr marL="800100" lvl="3" indent="-342900"/>
            <a:r>
              <a:rPr lang="en-GB" dirty="0" smtClean="0"/>
              <a:t>Offset 10ms from SSB</a:t>
            </a:r>
          </a:p>
          <a:p>
            <a:pPr marL="800100" lvl="3" indent="-342900"/>
            <a:r>
              <a:rPr lang="en-GB" dirty="0" smtClean="0"/>
              <a:t>OFDM symbols with TRS: #4 and #8</a:t>
            </a:r>
          </a:p>
          <a:p>
            <a:pPr marL="800100" lvl="3" indent="-342900"/>
            <a:r>
              <a:rPr lang="en-US" dirty="0" smtClean="0"/>
              <a:t>Bandwidth: full BWP</a:t>
            </a:r>
          </a:p>
          <a:p>
            <a:pPr marL="800100" lvl="3" indent="-342900"/>
            <a:r>
              <a:rPr lang="en-GB" dirty="0" smtClean="0"/>
              <a:t>0 dB boosting.</a:t>
            </a:r>
          </a:p>
          <a:p>
            <a:pPr marL="342900" lvl="1" indent="-342900">
              <a:buFont typeface="Arial" panose="020B0604020202020204" pitchFamily="34" charset="0"/>
              <a:buChar char="•"/>
            </a:pPr>
            <a:r>
              <a:rPr lang="en-GB" dirty="0" smtClean="0"/>
              <a:t>ZP CSI-RS</a:t>
            </a:r>
          </a:p>
          <a:p>
            <a:pPr marL="800100" lvl="3" indent="-342900"/>
            <a:r>
              <a:rPr lang="en-GB" dirty="0" smtClean="0"/>
              <a:t>Introducing </a:t>
            </a:r>
            <a:r>
              <a:rPr lang="en-GB" dirty="0"/>
              <a:t>ZP CSI-RS configuration in part of test cases FFS for </a:t>
            </a:r>
            <a:r>
              <a:rPr lang="en-GB" dirty="0" err="1"/>
              <a:t>demod</a:t>
            </a:r>
            <a:r>
              <a:rPr lang="en-GB" dirty="0"/>
              <a:t> or CSI</a:t>
            </a:r>
            <a:endParaRPr lang="en-US" dirty="0"/>
          </a:p>
          <a:p>
            <a:pPr lvl="2"/>
            <a:endParaRPr lang="en-GB" dirty="0"/>
          </a:p>
          <a:p>
            <a:pPr lvl="1"/>
            <a:endParaRPr lang="en-US" dirty="0"/>
          </a:p>
          <a:p>
            <a:pPr lvl="2"/>
            <a:endParaRPr lang="en-GB" sz="1600" dirty="0" smtClean="0"/>
          </a:p>
          <a:p>
            <a:pPr lvl="1"/>
            <a:endParaRPr lang="en-US" dirty="0"/>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Tree>
    <p:extLst>
      <p:ext uri="{BB962C8B-B14F-4D97-AF65-F5344CB8AC3E}">
        <p14:creationId xmlns:p14="http://schemas.microsoft.com/office/powerpoint/2010/main" val="2921281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PDSCH scheduling type</a:t>
            </a:r>
            <a:endParaRPr lang="en-US" dirty="0"/>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GB" dirty="0" smtClean="0"/>
              <a:t>Define </a:t>
            </a:r>
            <a:r>
              <a:rPr lang="en-GB" dirty="0"/>
              <a:t>at least one test case for PDSCH mapping Type B. Companies are encouraged to bring proposals on the test </a:t>
            </a:r>
            <a:r>
              <a:rPr lang="en-GB" dirty="0" smtClean="0"/>
              <a:t>parameters</a:t>
            </a:r>
          </a:p>
          <a:p>
            <a:pPr marL="742950" lvl="2" indent="-342900"/>
            <a:r>
              <a:rPr lang="en-GB" dirty="0" smtClean="0"/>
              <a:t>FR1: </a:t>
            </a:r>
          </a:p>
          <a:p>
            <a:pPr marL="1200150" lvl="3" indent="-342900"/>
            <a:r>
              <a:rPr lang="en-GB" dirty="0" smtClean="0"/>
              <a:t>Option 1: </a:t>
            </a:r>
            <a:r>
              <a:rPr lang="en-US" dirty="0" smtClean="0"/>
              <a:t>k0 = 0, S=5, L=7 for MCS 2, DMRS type 1 single symbol with one additional DMRS </a:t>
            </a:r>
            <a:r>
              <a:rPr lang="en-US" dirty="0" smtClean="0"/>
              <a:t>(Position #5</a:t>
            </a:r>
            <a:r>
              <a:rPr lang="en-US" dirty="0" smtClean="0"/>
              <a:t>, #9)</a:t>
            </a:r>
          </a:p>
          <a:p>
            <a:pPr marL="1200150" lvl="3" indent="-342900"/>
            <a:r>
              <a:rPr lang="en-US" dirty="0" smtClean="0"/>
              <a:t>Other options are note precluded</a:t>
            </a:r>
            <a:endParaRPr lang="en-GB" dirty="0" smtClean="0"/>
          </a:p>
          <a:p>
            <a:pPr marL="342900" lvl="1" indent="-342900">
              <a:buFont typeface="Arial" panose="020B0604020202020204" pitchFamily="34" charset="0"/>
              <a:buChar char="•"/>
            </a:pPr>
            <a:endParaRPr lang="en-GB" dirty="0"/>
          </a:p>
          <a:p>
            <a:pPr marL="0" indent="0">
              <a:buNone/>
            </a:pPr>
            <a:endParaRPr lang="en-US" sz="1800" dirty="0"/>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Tree>
    <p:extLst>
      <p:ext uri="{BB962C8B-B14F-4D97-AF65-F5344CB8AC3E}">
        <p14:creationId xmlns:p14="http://schemas.microsoft.com/office/powerpoint/2010/main" val="4113910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test cases</a:t>
            </a:r>
            <a:endParaRPr lang="en-US" dirty="0"/>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US" dirty="0"/>
              <a:t>Performance metrics</a:t>
            </a:r>
          </a:p>
          <a:p>
            <a:pPr marL="800100" lvl="3" indent="-342900"/>
            <a:r>
              <a:rPr lang="en-US" dirty="0"/>
              <a:t>70% </a:t>
            </a:r>
            <a:r>
              <a:rPr lang="en-US" dirty="0" smtClean="0"/>
              <a:t>of maximum throughput</a:t>
            </a:r>
          </a:p>
          <a:p>
            <a:pPr marL="342900" lvl="1" indent="-342900">
              <a:buFont typeface="Arial" panose="020B0604020202020204" pitchFamily="34" charset="0"/>
              <a:buChar char="•"/>
            </a:pPr>
            <a:r>
              <a:rPr lang="en-GB" dirty="0" smtClean="0"/>
              <a:t>HARQ process number and timelines</a:t>
            </a:r>
          </a:p>
          <a:p>
            <a:pPr marL="800100" lvl="3" indent="-342900"/>
            <a:r>
              <a:rPr lang="en-GB" dirty="0" smtClean="0"/>
              <a:t>Assume </a:t>
            </a:r>
            <a:r>
              <a:rPr lang="en-GB" dirty="0"/>
              <a:t>similar minimum processing time as UE side (N2) for </a:t>
            </a:r>
            <a:r>
              <a:rPr lang="en-GB" dirty="0" err="1"/>
              <a:t>gNB</a:t>
            </a:r>
            <a:r>
              <a:rPr lang="en-GB" dirty="0"/>
              <a:t> emulator to decide HARQ process number</a:t>
            </a:r>
          </a:p>
          <a:p>
            <a:pPr marL="1257300" lvl="4" indent="-342900"/>
            <a:r>
              <a:rPr lang="en-US" dirty="0"/>
              <a:t>FDD: [4]</a:t>
            </a:r>
          </a:p>
          <a:p>
            <a:pPr marL="1257300" lvl="4" indent="-342900"/>
            <a:r>
              <a:rPr lang="en-GB" dirty="0"/>
              <a:t>TDD</a:t>
            </a:r>
          </a:p>
          <a:p>
            <a:pPr marL="1714500" lvl="5" indent="-342900"/>
            <a:r>
              <a:rPr lang="en-GB" sz="1400" dirty="0"/>
              <a:t>FR1, 15 kHz SCS (DDDSU): [8]</a:t>
            </a:r>
          </a:p>
          <a:p>
            <a:pPr marL="1714500" lvl="5" indent="-342900"/>
            <a:r>
              <a:rPr lang="en-GB" sz="1400" dirty="0"/>
              <a:t>FR1, 30kHz TDD (7D1S2U, DDDSU, DDDSUDDSUU): [8]</a:t>
            </a:r>
          </a:p>
          <a:p>
            <a:pPr marL="1714500" lvl="5" indent="-342900"/>
            <a:r>
              <a:rPr lang="en-GB" sz="1400" dirty="0"/>
              <a:t>FR2, 60kHz TDD (DDSU): [10]</a:t>
            </a:r>
          </a:p>
          <a:p>
            <a:pPr marL="1714500" lvl="5" indent="-342900"/>
            <a:r>
              <a:rPr lang="en-GB" sz="1400" dirty="0"/>
              <a:t>FR2, 120kHz TDD (DDDSU): [8]</a:t>
            </a:r>
          </a:p>
          <a:p>
            <a:pPr marL="1714500" lvl="5" indent="-342900"/>
            <a:r>
              <a:rPr lang="en-GB" sz="1400" dirty="0"/>
              <a:t>FR2, 120kHz TDD (DDSU): [10]</a:t>
            </a:r>
          </a:p>
          <a:p>
            <a:pPr marL="342900" lvl="1" indent="-342900">
              <a:buFont typeface="Arial" panose="020B0604020202020204" pitchFamily="34" charset="0"/>
              <a:buChar char="•"/>
            </a:pPr>
            <a:r>
              <a:rPr lang="en-GB" dirty="0"/>
              <a:t>Introduce one specific test case for LDPC graph 2:</a:t>
            </a:r>
            <a:endParaRPr lang="en-US" dirty="0"/>
          </a:p>
          <a:p>
            <a:pPr marL="800100" lvl="3" indent="-342900"/>
            <a:r>
              <a:rPr lang="en-GB" dirty="0"/>
              <a:t>[6RB] allocation in the middle of </a:t>
            </a:r>
            <a:r>
              <a:rPr lang="en-GB" dirty="0" smtClean="0"/>
              <a:t>CBW </a:t>
            </a:r>
            <a:r>
              <a:rPr lang="en-GB" dirty="0"/>
              <a:t>with MCS4</a:t>
            </a:r>
          </a:p>
          <a:p>
            <a:pPr marL="342900" lvl="1" indent="-342900">
              <a:buFont typeface="Arial" panose="020B0604020202020204" pitchFamily="34" charset="0"/>
              <a:buChar char="•"/>
            </a:pPr>
            <a:r>
              <a:rPr lang="en-GB" dirty="0" smtClean="0"/>
              <a:t>FFS </a:t>
            </a:r>
            <a:r>
              <a:rPr lang="en-GB" dirty="0"/>
              <a:t>whether to define FR1 </a:t>
            </a:r>
            <a:r>
              <a:rPr lang="en-GB" dirty="0" smtClean="0"/>
              <a:t>and </a:t>
            </a:r>
            <a:r>
              <a:rPr lang="en-GB" dirty="0"/>
              <a:t>FR2 test case for 70% test point </a:t>
            </a:r>
            <a:r>
              <a:rPr lang="en-GB" dirty="0" smtClean="0"/>
              <a:t>targeting for high rank and high modulation order and </a:t>
            </a:r>
            <a:r>
              <a:rPr lang="en-GB" dirty="0"/>
              <a:t>16 HARQ </a:t>
            </a:r>
            <a:r>
              <a:rPr lang="en-GB" dirty="0" smtClean="0"/>
              <a:t>processes for TDD and 8 HARQ processes for FDD</a:t>
            </a:r>
            <a:endParaRPr lang="en-GB" dirty="0"/>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dirty="0"/>
          </a:p>
        </p:txBody>
      </p:sp>
    </p:spTree>
    <p:extLst>
      <p:ext uri="{BB962C8B-B14F-4D97-AF65-F5344CB8AC3E}">
        <p14:creationId xmlns:p14="http://schemas.microsoft.com/office/powerpoint/2010/main" val="75620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UE HARQ soft </a:t>
            </a:r>
            <a:r>
              <a:rPr lang="en-GB" dirty="0" smtClean="0"/>
              <a:t>combing test cases</a:t>
            </a:r>
            <a:endParaRPr lang="en-US" dirty="0"/>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US" dirty="0"/>
              <a:t>Performance metrics</a:t>
            </a:r>
          </a:p>
          <a:p>
            <a:pPr marL="800100" lvl="3" indent="-342900"/>
            <a:r>
              <a:rPr lang="en-US" dirty="0" smtClean="0"/>
              <a:t>30</a:t>
            </a:r>
            <a:r>
              <a:rPr lang="en-US" dirty="0"/>
              <a:t>% of maximum </a:t>
            </a:r>
            <a:r>
              <a:rPr lang="en-US" dirty="0" smtClean="0"/>
              <a:t>throughput</a:t>
            </a:r>
            <a:endParaRPr lang="en-US" dirty="0"/>
          </a:p>
          <a:p>
            <a:pPr marL="342900" lvl="1" indent="-342900">
              <a:buFont typeface="Arial" panose="020B0604020202020204" pitchFamily="34" charset="0"/>
              <a:buChar char="•"/>
            </a:pPr>
            <a:r>
              <a:rPr lang="en-GB" dirty="0"/>
              <a:t>Test parameters: </a:t>
            </a:r>
            <a:endParaRPr lang="en-GB" dirty="0" smtClean="0"/>
          </a:p>
          <a:p>
            <a:pPr marL="800100" lvl="3" indent="-342900"/>
            <a:r>
              <a:rPr lang="en-GB" dirty="0"/>
              <a:t>FDD and TDD </a:t>
            </a:r>
          </a:p>
          <a:p>
            <a:pPr marL="800100" lvl="3" indent="-342900"/>
            <a:r>
              <a:rPr lang="en-GB" dirty="0"/>
              <a:t>TDD UL-DL configurations: 7D1S2U for FR1 and DDDSU/DDSU for FR2</a:t>
            </a:r>
          </a:p>
          <a:p>
            <a:pPr marL="800100" lvl="3" indent="-342900"/>
            <a:r>
              <a:rPr lang="en-GB" dirty="0"/>
              <a:t>FRC: </a:t>
            </a:r>
            <a:r>
              <a:rPr lang="en-GB" dirty="0" smtClean="0"/>
              <a:t>16QAM </a:t>
            </a:r>
            <a:r>
              <a:rPr lang="en-GB" dirty="0"/>
              <a:t>Rank </a:t>
            </a:r>
            <a:r>
              <a:rPr lang="en-GB" dirty="0" smtClean="0"/>
              <a:t>1 (MCS 13)</a:t>
            </a:r>
            <a:endParaRPr lang="en-GB" dirty="0"/>
          </a:p>
          <a:p>
            <a:pPr marL="800100" lvl="3" indent="-342900"/>
            <a:r>
              <a:rPr lang="en-GB" dirty="0"/>
              <a:t>16 HARQ </a:t>
            </a:r>
            <a:r>
              <a:rPr lang="en-GB" dirty="0" smtClean="0"/>
              <a:t>processes for TDD and 8 HARQ processes for FDD</a:t>
            </a:r>
            <a:endParaRPr lang="en-GB" dirty="0"/>
          </a:p>
          <a:p>
            <a:pPr marL="800100" lvl="3" indent="-342900"/>
            <a:r>
              <a:rPr lang="en-GB" dirty="0"/>
              <a:t>Channel model: </a:t>
            </a:r>
            <a:endParaRPr lang="en-GB" dirty="0" smtClean="0"/>
          </a:p>
          <a:p>
            <a:pPr marL="1257300" lvl="4" indent="-342900"/>
            <a:r>
              <a:rPr lang="en-GB" dirty="0" smtClean="0"/>
              <a:t>FR1: TDL-C, 300ns and </a:t>
            </a:r>
            <a:r>
              <a:rPr lang="en-GB" dirty="0" smtClean="0"/>
              <a:t>100 Hz </a:t>
            </a:r>
            <a:endParaRPr lang="en-GB" dirty="0"/>
          </a:p>
          <a:p>
            <a:pPr marL="1257300" lvl="4" indent="-342900"/>
            <a:r>
              <a:rPr lang="en-GB" dirty="0" smtClean="0"/>
              <a:t>FR2: </a:t>
            </a:r>
            <a:r>
              <a:rPr lang="en-GB" dirty="0" smtClean="0"/>
              <a:t>TDL-A, 30ns and [75 or 300] </a:t>
            </a:r>
            <a:r>
              <a:rPr lang="en-GB" dirty="0"/>
              <a:t>H</a:t>
            </a:r>
            <a:r>
              <a:rPr lang="en-GB" dirty="0" smtClean="0"/>
              <a:t>z </a:t>
            </a:r>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488232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RF impairments </a:t>
            </a:r>
            <a:r>
              <a:rPr lang="en-US" dirty="0" smtClean="0"/>
              <a:t>modeling </a:t>
            </a:r>
            <a:r>
              <a:rPr lang="en-GB" dirty="0" smtClean="0"/>
              <a:t>for FR1</a:t>
            </a:r>
            <a:endParaRPr lang="en-US" dirty="0"/>
          </a:p>
        </p:txBody>
      </p:sp>
      <p:sp>
        <p:nvSpPr>
          <p:cNvPr id="3" name="Content Placeholder 2"/>
          <p:cNvSpPr>
            <a:spLocks noGrp="1"/>
          </p:cNvSpPr>
          <p:nvPr>
            <p:ph idx="1"/>
          </p:nvPr>
        </p:nvSpPr>
        <p:spPr/>
        <p:txBody>
          <a:bodyPr/>
          <a:lstStyle/>
          <a:p>
            <a:pPr algn="just"/>
            <a:r>
              <a:rPr lang="en-US" sz="1800" dirty="0"/>
              <a:t>Use the following RF impairments models to define the minimum UE performance requirements </a:t>
            </a:r>
            <a:r>
              <a:rPr lang="en-US" sz="1800" dirty="0" smtClean="0"/>
              <a:t>for FR1</a:t>
            </a:r>
            <a:endParaRPr lang="en-US" sz="1800" dirty="0"/>
          </a:p>
          <a:p>
            <a:pPr marL="800100" lvl="3" indent="-342900"/>
            <a:r>
              <a:rPr lang="en-GB" dirty="0"/>
              <a:t>TX EVM = 6% for QPSK/16QAM/64QAM </a:t>
            </a:r>
          </a:p>
          <a:p>
            <a:pPr marL="800100" lvl="3" indent="-342900"/>
            <a:r>
              <a:rPr lang="en-GB" dirty="0"/>
              <a:t>TX EVM = 3% for 256QAM</a:t>
            </a:r>
            <a:endParaRPr lang="en-US" dirty="0"/>
          </a:p>
          <a:p>
            <a:pPr algn="just"/>
            <a:r>
              <a:rPr lang="en-US" sz="1800" dirty="0"/>
              <a:t>Test equipment </a:t>
            </a:r>
            <a:r>
              <a:rPr lang="en-GB" sz="1800" dirty="0"/>
              <a:t>shall support TX EVM level not worse than the one used to define the minimum performance requirements. </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a:p>
        </p:txBody>
      </p:sp>
    </p:spTree>
    <p:extLst>
      <p:ext uri="{BB962C8B-B14F-4D97-AF65-F5344CB8AC3E}">
        <p14:creationId xmlns:p14="http://schemas.microsoft.com/office/powerpoint/2010/main" val="16142162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00F65EB-5730-43A8-9AFA-15BFC5DC8F7F}">
  <ds:schemaRef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66EEDB98-F073-460B-B9B0-9643F9FE785E"/>
    <ds:schemaRef ds:uri="http://purl.org/dc/terms/"/>
    <ds:schemaRef ds:uri="17c5c574-4f42-45b3-8a7f-77d8e859d07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15604</TotalTime>
  <Words>1514</Words>
  <Application>Microsoft Office PowerPoint</Application>
  <PresentationFormat>On-screen Show (4:3)</PresentationFormat>
  <Paragraphs>170</Paragraphs>
  <Slides>13</Slides>
  <Notes>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0" baseType="lpstr">
      <vt:lpstr>SimSun</vt:lpstr>
      <vt:lpstr>SimSun</vt:lpstr>
      <vt:lpstr>Arial</vt:lpstr>
      <vt:lpstr>Calibri</vt:lpstr>
      <vt:lpstr>Times New Roman</vt:lpstr>
      <vt:lpstr>Office Theme</vt:lpstr>
      <vt:lpstr>Equation</vt:lpstr>
      <vt:lpstr>Way forward on NR UE PDSCH demodulation requirements and General aspects</vt:lpstr>
      <vt:lpstr>Applicable rules for SA, NSA requirements</vt:lpstr>
      <vt:lpstr>TDD DL/UL configuration</vt:lpstr>
      <vt:lpstr>FRCs for PDSCH test </vt:lpstr>
      <vt:lpstr>Reference Signal (DMRS, PTRS, TRS)</vt:lpstr>
      <vt:lpstr>PDSCH scheduling type</vt:lpstr>
      <vt:lpstr>Normal test cases</vt:lpstr>
      <vt:lpstr>UE HARQ soft combing test cases</vt:lpstr>
      <vt:lpstr>RF impairments modeling for FR1</vt:lpstr>
      <vt:lpstr>RF impairments modeling for FR2</vt:lpstr>
      <vt:lpstr>RF impairments modeling for FR2</vt:lpstr>
      <vt:lpstr>SDR test</vt:lpstr>
      <vt:lpstr>SDR test</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Intel user</cp:lastModifiedBy>
  <cp:revision>1062</cp:revision>
  <dcterms:created xsi:type="dcterms:W3CDTF">2013-05-13T16:02:00Z</dcterms:created>
  <dcterms:modified xsi:type="dcterms:W3CDTF">2018-08-23T21:31:48Z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c83e730f-33ed-4850-b11d-2e30e704184f</vt:lpwstr>
  </property>
  <property fmtid="{D5CDD505-2E9C-101B-9397-08002B2CF9AE}" pid="7" name="CTP_TimeStamp">
    <vt:lpwstr>2018-08-23 21:31:48Z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1519970649</vt:lpwstr>
  </property>
  <property fmtid="{D5CDD505-2E9C-101B-9397-08002B2CF9AE}" pid="19" name="CTPClassification">
    <vt:lpwstr>CTP_NT</vt:lpwstr>
  </property>
</Properties>
</file>