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62" r:id="rId3"/>
    <p:sldId id="266" r:id="rId4"/>
    <p:sldId id="263" r:id="rId5"/>
    <p:sldId id="267" r:id="rId6"/>
    <p:sldId id="260" r:id="rId7"/>
    <p:sldId id="261" r:id="rId8"/>
    <p:sldId id="264" r:id="rId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434" autoAdjust="0"/>
  </p:normalViewPr>
  <p:slideViewPr>
    <p:cSldViewPr>
      <p:cViewPr>
        <p:scale>
          <a:sx n="100" d="100"/>
          <a:sy n="100" d="100"/>
        </p:scale>
        <p:origin x="-516" y="6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12D922-6418-487B-967F-39A7C1887D63}" type="datetimeFigureOut">
              <a:rPr lang="en-US" smtClean="0"/>
              <a:pPr/>
              <a:t>8/24/2018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86180F-34D2-4EC1-B855-B75F65EAF12A}" type="slidenum">
              <a:rPr lang="en-US" smtClean="0"/>
              <a:pPr/>
              <a:t>‹#›</a:t>
            </a:fld>
            <a:endParaRPr lang="en-US"/>
          </a:p>
        </p:txBody>
      </p:sp>
    </p:spTree>
    <p:extLst>
      <p:ext uri="{BB962C8B-B14F-4D97-AF65-F5344CB8AC3E}">
        <p14:creationId xmlns="" xmlns:p14="http://schemas.microsoft.com/office/powerpoint/2010/main" val="10050225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86180F-34D2-4EC1-B855-B75F65EAF12A}" type="slidenum">
              <a:rPr lang="en-US" smtClean="0"/>
              <a:pPr/>
              <a:t>6</a:t>
            </a:fld>
            <a:endParaRPr lang="en-US"/>
          </a:p>
        </p:txBody>
      </p:sp>
    </p:spTree>
    <p:extLst>
      <p:ext uri="{BB962C8B-B14F-4D97-AF65-F5344CB8AC3E}">
        <p14:creationId xmlns="" xmlns:p14="http://schemas.microsoft.com/office/powerpoint/2010/main" val="36995519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2018/8/24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2018/8/24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2018/8/24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2018/8/24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188640"/>
            <a:ext cx="5616624" cy="1470025"/>
          </a:xfrm>
        </p:spPr>
        <p:txBody>
          <a:bodyPr>
            <a:normAutofit/>
          </a:bodyPr>
          <a:lstStyle/>
          <a:p>
            <a:pPr algn="l"/>
            <a:r>
              <a:rPr lang="en-US" altLang="zh-CN" sz="1800" dirty="0">
                <a:latin typeface="Arial Unicode MS" pitchFamily="50" charset="-127"/>
                <a:ea typeface="Arial Unicode MS" pitchFamily="50" charset="-127"/>
                <a:cs typeface="Arial Unicode MS" pitchFamily="50" charset="-127"/>
              </a:rPr>
              <a:t>3GPP TSG-RAN WG4 Meeting #88</a:t>
            </a:r>
            <a:br>
              <a:rPr lang="en-US" altLang="zh-CN" sz="1800" dirty="0">
                <a:latin typeface="Arial Unicode MS" pitchFamily="50" charset="-127"/>
                <a:ea typeface="Arial Unicode MS" pitchFamily="50" charset="-127"/>
                <a:cs typeface="Arial Unicode MS" pitchFamily="50" charset="-127"/>
              </a:rPr>
            </a:br>
            <a:r>
              <a:rPr lang="en-GB" altLang="zh-CN" sz="1800" dirty="0">
                <a:latin typeface="Arial Unicode MS" pitchFamily="50" charset="-127"/>
                <a:ea typeface="Arial Unicode MS" pitchFamily="50" charset="-127"/>
                <a:cs typeface="Arial Unicode MS" pitchFamily="50" charset="-127"/>
              </a:rPr>
              <a:t> </a:t>
            </a:r>
            <a:r>
              <a:rPr lang="de-DE" altLang="zh-CN" sz="1800" dirty="0">
                <a:latin typeface="Arial Unicode MS" pitchFamily="50" charset="-127"/>
                <a:ea typeface="Arial Unicode MS" pitchFamily="50" charset="-127"/>
                <a:cs typeface="Arial Unicode MS" pitchFamily="50" charset="-127"/>
              </a:rPr>
              <a:t>Gothenburg, Sweden, 20 - 24 Aug 2018</a:t>
            </a:r>
            <a:endParaRPr lang="zh-CN" altLang="en-US" sz="1800" dirty="0">
              <a:latin typeface="Arial Unicode MS" pitchFamily="50" charset="-127"/>
              <a:ea typeface="Arial Unicode MS" pitchFamily="50" charset="-127"/>
              <a:cs typeface="Arial Unicode MS" pitchFamily="50" charset="-127"/>
            </a:endParaRPr>
          </a:p>
        </p:txBody>
      </p:sp>
      <p:sp>
        <p:nvSpPr>
          <p:cNvPr id="3" name="副标题 2"/>
          <p:cNvSpPr>
            <a:spLocks noGrp="1"/>
          </p:cNvSpPr>
          <p:nvPr>
            <p:ph type="subTitle" idx="1"/>
          </p:nvPr>
        </p:nvSpPr>
        <p:spPr>
          <a:xfrm>
            <a:off x="1371600" y="4340696"/>
            <a:ext cx="6400800" cy="1176536"/>
          </a:xfrm>
        </p:spPr>
        <p:txBody>
          <a:bodyPr/>
          <a:lstStyle/>
          <a:p>
            <a:r>
              <a:rPr lang="en-US" altLang="zh-CN" dirty="0">
                <a:solidFill>
                  <a:schemeClr val="bg1">
                    <a:lumMod val="65000"/>
                  </a:schemeClr>
                </a:solidFill>
              </a:rPr>
              <a:t>Huawei, HiSilicon, …</a:t>
            </a:r>
            <a:endParaRPr lang="zh-CN" altLang="en-US" dirty="0">
              <a:solidFill>
                <a:schemeClr val="bg1">
                  <a:lumMod val="65000"/>
                </a:schemeClr>
              </a:solidFill>
            </a:endParaRPr>
          </a:p>
        </p:txBody>
      </p:sp>
      <p:sp>
        <p:nvSpPr>
          <p:cNvPr id="4" name="TextBox 3"/>
          <p:cNvSpPr txBox="1"/>
          <p:nvPr/>
        </p:nvSpPr>
        <p:spPr>
          <a:xfrm>
            <a:off x="395536" y="2420888"/>
            <a:ext cx="8640960" cy="1446550"/>
          </a:xfrm>
          <a:prstGeom prst="rect">
            <a:avLst/>
          </a:prstGeom>
          <a:noFill/>
        </p:spPr>
        <p:txBody>
          <a:bodyPr wrap="square" rtlCol="0">
            <a:spAutoFit/>
          </a:bodyPr>
          <a:lstStyle/>
          <a:p>
            <a:pPr algn="ctr"/>
            <a:r>
              <a:rPr lang="en-US" altLang="zh-CN" sz="4400" dirty="0"/>
              <a:t>Way forward on 8Rx demodulation and CSI tests</a:t>
            </a:r>
            <a:endParaRPr lang="zh-CN" altLang="en-US" sz="4400" dirty="0"/>
          </a:p>
        </p:txBody>
      </p:sp>
      <p:sp>
        <p:nvSpPr>
          <p:cNvPr id="5" name="TextBox 4"/>
          <p:cNvSpPr txBox="1"/>
          <p:nvPr/>
        </p:nvSpPr>
        <p:spPr>
          <a:xfrm>
            <a:off x="7308304" y="620688"/>
            <a:ext cx="1512168" cy="369332"/>
          </a:xfrm>
          <a:prstGeom prst="rect">
            <a:avLst/>
          </a:prstGeom>
          <a:noFill/>
        </p:spPr>
        <p:txBody>
          <a:bodyPr wrap="square" rtlCol="0">
            <a:spAutoFit/>
          </a:bodyPr>
          <a:lstStyle/>
          <a:p>
            <a:r>
              <a:rPr lang="en-US" altLang="zh-CN" dirty="0">
                <a:latin typeface="Arial Unicode MS" pitchFamily="50" charset="-127"/>
                <a:ea typeface="Arial Unicode MS" pitchFamily="50" charset="-127"/>
                <a:cs typeface="Arial Unicode MS" pitchFamily="50" charset="-127"/>
              </a:rPr>
              <a:t>R4-1811384</a:t>
            </a:r>
            <a:endParaRPr lang="zh-CN" altLang="en-US" dirty="0">
              <a:latin typeface="Arial Unicode MS" pitchFamily="50" charset="-127"/>
              <a:ea typeface="Arial Unicode MS" pitchFamily="50" charset="-127"/>
              <a:cs typeface="Arial Unicode MS" pitchFamily="50" charset="-127"/>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noAutofit/>
          </a:bodyPr>
          <a:lstStyle/>
          <a:p>
            <a:r>
              <a:rPr lang="en-US" sz="3600" dirty="0" smtClean="0"/>
              <a:t>Applicability rules for 2Rx and 4Rx test cases for 8Rx capable UEs - </a:t>
            </a:r>
            <a:r>
              <a:rPr lang="en-US" sz="3600" dirty="0"/>
              <a:t>Demodulation</a:t>
            </a:r>
          </a:p>
        </p:txBody>
      </p:sp>
      <p:sp>
        <p:nvSpPr>
          <p:cNvPr id="3" name="Content Placeholder 2"/>
          <p:cNvSpPr>
            <a:spLocks noGrp="1"/>
          </p:cNvSpPr>
          <p:nvPr>
            <p:ph idx="1"/>
          </p:nvPr>
        </p:nvSpPr>
        <p:spPr>
          <a:xfrm>
            <a:off x="467544" y="1412776"/>
            <a:ext cx="8424936" cy="5256584"/>
          </a:xfrm>
        </p:spPr>
        <p:txBody>
          <a:bodyPr>
            <a:normAutofit fontScale="47500" lnSpcReduction="20000"/>
          </a:bodyPr>
          <a:lstStyle/>
          <a:p>
            <a:pPr>
              <a:buNone/>
            </a:pPr>
            <a:r>
              <a:rPr lang="en-US" sz="3400" dirty="0"/>
              <a:t>Single carrier cases for 8Rx capable UEs :</a:t>
            </a:r>
          </a:p>
          <a:p>
            <a:r>
              <a:rPr lang="en-US" sz="3400" u="sng" dirty="0"/>
              <a:t>Scenario1</a:t>
            </a:r>
            <a:r>
              <a:rPr lang="en-US" sz="3400" dirty="0"/>
              <a:t>: All test cases </a:t>
            </a:r>
            <a:r>
              <a:rPr lang="en-GB" sz="3400" dirty="0"/>
              <a:t>specified in 8.2 to 8.8 with 2Rx</a:t>
            </a:r>
            <a:r>
              <a:rPr lang="en-GB" sz="3400" i="1" dirty="0"/>
              <a:t> </a:t>
            </a:r>
            <a:r>
              <a:rPr lang="en-GB" sz="3400" dirty="0"/>
              <a:t>are tested </a:t>
            </a:r>
            <a:r>
              <a:rPr lang="en-US" sz="3400" dirty="0"/>
              <a:t>on any of the 2Rx supported RF band </a:t>
            </a:r>
            <a:r>
              <a:rPr lang="en-GB" sz="3400" dirty="0"/>
              <a:t>by connecting 2 out of the 8Rx with data source from system simulator, and the other 6 Rx are connected with zero input, depending on UE’s declaration and AP configuration. Same requirements specified with 2Rx should be applied.</a:t>
            </a:r>
          </a:p>
          <a:p>
            <a:pPr lvl="0"/>
            <a:r>
              <a:rPr lang="en-US" sz="3400" u="sng" dirty="0"/>
              <a:t>Scenario2</a:t>
            </a:r>
            <a:r>
              <a:rPr lang="en-US" sz="3400" dirty="0"/>
              <a:t>: All test cases specified in 8.10 with 4Rx are tested on any of the 4Rx supported RF bands by connecting 4 out of 8 Rx </a:t>
            </a:r>
            <a:r>
              <a:rPr lang="en-GB" sz="3400" dirty="0"/>
              <a:t>with data source from system simulator, and the other 4 Rx are connected with zero input, depending on UE’s declaration and AP configuration. Same requirements specified with 4Rx should be applied</a:t>
            </a:r>
            <a:endParaRPr lang="en-US" sz="3400" dirty="0"/>
          </a:p>
          <a:p>
            <a:r>
              <a:rPr lang="en-US" sz="3400" u="sng" dirty="0" smtClean="0"/>
              <a:t>Scenario3</a:t>
            </a:r>
            <a:r>
              <a:rPr lang="en-US" sz="3400" dirty="0" smtClean="0"/>
              <a:t>: </a:t>
            </a:r>
            <a:r>
              <a:rPr lang="en-US" sz="3400" dirty="0"/>
              <a:t>For 8Rx capable UEs without any 2Rx </a:t>
            </a:r>
            <a:r>
              <a:rPr lang="en-US" sz="3400" dirty="0" smtClean="0"/>
              <a:t>supported </a:t>
            </a:r>
            <a:r>
              <a:rPr lang="en-US" sz="3400" dirty="0"/>
              <a:t>RF but with 4Rx supported RF bands, all single carrier tests specified in 8.2 to 8.8 with 2Rx are tested on </a:t>
            </a:r>
            <a:endParaRPr lang="en-US" sz="3400" dirty="0" smtClean="0"/>
          </a:p>
          <a:p>
            <a:pPr lvl="1"/>
            <a:r>
              <a:rPr lang="en-US" sz="3000" dirty="0" smtClean="0"/>
              <a:t>Option 1: Any </a:t>
            </a:r>
            <a:r>
              <a:rPr lang="en-US" sz="3000" dirty="0"/>
              <a:t>of the 4Rx supported RF bands by duplicating the fading channel from each Tx antenna and add independent noise for each Rx antenna as 2x2 or </a:t>
            </a:r>
            <a:r>
              <a:rPr lang="en-US" sz="3000" dirty="0" smtClean="0"/>
              <a:t>4x2</a:t>
            </a:r>
          </a:p>
          <a:p>
            <a:pPr lvl="1"/>
            <a:r>
              <a:rPr lang="en-US" sz="3000" dirty="0" smtClean="0"/>
              <a:t>Option 2: Any of the 8Rx supported RF bands by duplicating the fading channel from each </a:t>
            </a:r>
            <a:r>
              <a:rPr lang="en-US" sz="3000" dirty="0" err="1" smtClean="0"/>
              <a:t>Tx</a:t>
            </a:r>
            <a:r>
              <a:rPr lang="en-US" sz="3000" dirty="0" smtClean="0"/>
              <a:t> antenna and add independent noise for each Rx antenna as 2x2 or 4x2</a:t>
            </a:r>
            <a:endParaRPr lang="en-US" sz="3000" dirty="0"/>
          </a:p>
          <a:p>
            <a:pPr lvl="0"/>
            <a:r>
              <a:rPr lang="en-US" sz="3400" u="sng" dirty="0" smtClean="0"/>
              <a:t>Scenario4</a:t>
            </a:r>
            <a:r>
              <a:rPr lang="en-US" sz="3400" dirty="0"/>
              <a:t>: For 8Rx </a:t>
            </a:r>
            <a:r>
              <a:rPr lang="en-US" sz="3400" dirty="0" smtClean="0"/>
              <a:t>capable e </a:t>
            </a:r>
            <a:r>
              <a:rPr lang="en-US" sz="3400" dirty="0"/>
              <a:t>UEs without any </a:t>
            </a:r>
            <a:r>
              <a:rPr lang="en-US" sz="3400" dirty="0" smtClean="0"/>
              <a:t>4Rx supported RF bands but with 2Rx supported RF bands, </a:t>
            </a:r>
            <a:r>
              <a:rPr lang="en-US" sz="3400" dirty="0"/>
              <a:t>all single carrier tests specified in 8.10 with 4Rx </a:t>
            </a:r>
            <a:r>
              <a:rPr lang="en-US" sz="3400" dirty="0" smtClean="0"/>
              <a:t>tested </a:t>
            </a:r>
            <a:r>
              <a:rPr lang="en-US" sz="3400" dirty="0"/>
              <a:t>on any of the 8Rx supported RF bands by duplicating the fading channel from each Tx antenna and add independent noise for each Rx antenna as 2x4 or </a:t>
            </a:r>
            <a:r>
              <a:rPr lang="en-US" sz="3400" dirty="0" smtClean="0"/>
              <a:t>4x4.</a:t>
            </a:r>
          </a:p>
          <a:p>
            <a:r>
              <a:rPr lang="en-US" sz="3400" u="sng" dirty="0" smtClean="0"/>
              <a:t>Scenario5</a:t>
            </a:r>
            <a:r>
              <a:rPr lang="en-US" sz="3400" dirty="0" smtClean="0"/>
              <a:t>: For 8Rx capable UEs without any 2Rx supported RF </a:t>
            </a:r>
            <a:r>
              <a:rPr lang="en-US" sz="3400" dirty="0" smtClean="0"/>
              <a:t>and </a:t>
            </a:r>
            <a:r>
              <a:rPr lang="en-US" sz="3400" dirty="0" smtClean="0"/>
              <a:t>without 4Rx supported RF bands, all single carrier tests specified in 8.2 to 8.8 with 2Rx and 8.10 with 4Rx are tested on any of the 8Rx supported RF bands by duplicating the fading channel from each </a:t>
            </a:r>
            <a:r>
              <a:rPr lang="en-US" sz="3400" dirty="0" err="1" smtClean="0"/>
              <a:t>Tx</a:t>
            </a:r>
            <a:r>
              <a:rPr lang="en-US" sz="3400" dirty="0" smtClean="0"/>
              <a:t> antenna and add independent noise for each Rx antenna as 2x2 or 4x2 for 2Rx tests and 2x4 or 4x4 for 4Rx tests.</a:t>
            </a:r>
            <a:endParaRPr lang="en-US" sz="3400" dirty="0"/>
          </a:p>
          <a:p>
            <a:pPr lvl="0"/>
            <a:r>
              <a:rPr lang="en-US" sz="3400" dirty="0"/>
              <a:t>When tested on the 8Rx supported RF bands, SNR requirement is tightened by [3.0]dB and [1.5]dB for the legacy 2Rx and 4Rx test cases, </a:t>
            </a:r>
            <a:r>
              <a:rPr lang="en-US" sz="3400" dirty="0" smtClean="0"/>
              <a:t>respectively.</a:t>
            </a:r>
            <a:endParaRPr lang="en-US" sz="3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4638"/>
            <a:ext cx="8435280" cy="1143000"/>
          </a:xfrm>
        </p:spPr>
        <p:txBody>
          <a:bodyPr>
            <a:noAutofit/>
          </a:bodyPr>
          <a:lstStyle/>
          <a:p>
            <a:r>
              <a:rPr lang="en-US" sz="3600" dirty="0" smtClean="0"/>
              <a:t>Advance receiver </a:t>
            </a:r>
            <a:r>
              <a:rPr lang="en-US" sz="3600" dirty="0"/>
              <a:t>test</a:t>
            </a:r>
          </a:p>
        </p:txBody>
      </p:sp>
      <p:sp>
        <p:nvSpPr>
          <p:cNvPr id="3" name="Content Placeholder 2"/>
          <p:cNvSpPr>
            <a:spLocks noGrp="1"/>
          </p:cNvSpPr>
          <p:nvPr>
            <p:ph idx="1"/>
          </p:nvPr>
        </p:nvSpPr>
        <p:spPr/>
        <p:txBody>
          <a:bodyPr>
            <a:normAutofit/>
          </a:bodyPr>
          <a:lstStyle/>
          <a:p>
            <a:r>
              <a:rPr lang="en-GB" dirty="0"/>
              <a:t>For 8Rx capable UE without any 2Rx (or 4Rx) supported RF bands, the test cases regarding 2Rx (or 4Rx) requirement for the advanced receiver type </a:t>
            </a:r>
            <a:r>
              <a:rPr lang="en-GB" dirty="0" smtClean="0"/>
              <a:t>A/B/C , ABS, </a:t>
            </a:r>
            <a:r>
              <a:rPr lang="en-GB" dirty="0"/>
              <a:t>and CRS assistance </a:t>
            </a:r>
            <a:r>
              <a:rPr lang="en-GB" dirty="0" smtClean="0"/>
              <a:t>information can </a:t>
            </a:r>
            <a:r>
              <a:rPr lang="en-GB" dirty="0"/>
              <a:t>be skipped</a:t>
            </a:r>
            <a:r>
              <a:rPr lang="en-GB" dirty="0" smtClean="0"/>
              <a:t>.</a:t>
            </a:r>
          </a:p>
          <a:p>
            <a:r>
              <a:rPr lang="en-GB" dirty="0" smtClean="0"/>
              <a:t>FFS the detailed set of test cases to skip for the above advanced receive types.</a:t>
            </a:r>
          </a:p>
        </p:txBody>
      </p:sp>
    </p:spTree>
    <p:extLst>
      <p:ext uri="{BB962C8B-B14F-4D97-AF65-F5344CB8AC3E}">
        <p14:creationId xmlns="" xmlns:p14="http://schemas.microsoft.com/office/powerpoint/2010/main" val="30179324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4638"/>
            <a:ext cx="8435280" cy="1143000"/>
          </a:xfrm>
        </p:spPr>
        <p:txBody>
          <a:bodyPr>
            <a:noAutofit/>
          </a:bodyPr>
          <a:lstStyle/>
          <a:p>
            <a:r>
              <a:rPr lang="en-US" sz="3600" dirty="0"/>
              <a:t>Control channel demodulation performance tests</a:t>
            </a:r>
          </a:p>
        </p:txBody>
      </p:sp>
      <p:sp>
        <p:nvSpPr>
          <p:cNvPr id="3" name="Content Placeholder 2"/>
          <p:cNvSpPr>
            <a:spLocks noGrp="1"/>
          </p:cNvSpPr>
          <p:nvPr>
            <p:ph idx="1"/>
          </p:nvPr>
        </p:nvSpPr>
        <p:spPr/>
        <p:txBody>
          <a:bodyPr>
            <a:normAutofit/>
          </a:bodyPr>
          <a:lstStyle/>
          <a:p>
            <a:r>
              <a:rPr lang="en-GB" dirty="0"/>
              <a:t>8Rx-capable UEs are not mandated to use 8Rx for the demodulation of the broadcast/control channels including PDCCH/PCFICH/PHICH/PBCH/</a:t>
            </a:r>
            <a:r>
              <a:rPr lang="en-GB" dirty="0" err="1"/>
              <a:t>ePDCCH</a:t>
            </a:r>
            <a:endParaRPr lang="en-GB" dirty="0"/>
          </a:p>
          <a:p>
            <a:r>
              <a:rPr lang="en-GB" dirty="0"/>
              <a:t>For cases conducted on 8Rx supported RF bands: </a:t>
            </a:r>
            <a:r>
              <a:rPr lang="en-US" dirty="0"/>
              <a:t>the SNR requirement should remain the same as 4Rx UE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4638"/>
            <a:ext cx="8435280" cy="1143000"/>
          </a:xfrm>
        </p:spPr>
        <p:txBody>
          <a:bodyPr>
            <a:noAutofit/>
          </a:bodyPr>
          <a:lstStyle/>
          <a:p>
            <a:r>
              <a:rPr lang="en-US" sz="3600" dirty="0"/>
              <a:t>UE declaration of AP configuration </a:t>
            </a:r>
            <a:r>
              <a:rPr lang="en-US" sz="3600" dirty="0" smtClean="0"/>
              <a:t> </a:t>
            </a:r>
            <a:r>
              <a:rPr lang="en-US" sz="3600" dirty="0"/>
              <a:t>for control channels</a:t>
            </a:r>
          </a:p>
        </p:txBody>
      </p:sp>
      <p:sp>
        <p:nvSpPr>
          <p:cNvPr id="3" name="Content Placeholder 2"/>
          <p:cNvSpPr>
            <a:spLocks noGrp="1"/>
          </p:cNvSpPr>
          <p:nvPr>
            <p:ph idx="1"/>
          </p:nvPr>
        </p:nvSpPr>
        <p:spPr/>
        <p:txBody>
          <a:bodyPr>
            <a:normAutofit fontScale="92500" lnSpcReduction="10000"/>
          </a:bodyPr>
          <a:lstStyle/>
          <a:p>
            <a:r>
              <a:rPr lang="en-GB" dirty="0"/>
              <a:t>For any </a:t>
            </a:r>
            <a:r>
              <a:rPr lang="en-GB" dirty="0" smtClean="0"/>
              <a:t>demodulation tests including both  PDSCH and PDCCH and </a:t>
            </a:r>
            <a:r>
              <a:rPr lang="en-GB" dirty="0"/>
              <a:t>CSI </a:t>
            </a:r>
            <a:r>
              <a:rPr lang="en-GB" dirty="0" smtClean="0"/>
              <a:t>tests </a:t>
            </a:r>
            <a:r>
              <a:rPr lang="en-GB" dirty="0"/>
              <a:t>conducted in the 8Rx supported RF band, four receive antenna ports that UE may use for </a:t>
            </a:r>
            <a:r>
              <a:rPr lang="en-GB" dirty="0" smtClean="0"/>
              <a:t>control channel demodulation are </a:t>
            </a:r>
            <a:r>
              <a:rPr lang="en-GB" dirty="0"/>
              <a:t>clarified via UE declaration</a:t>
            </a:r>
          </a:p>
          <a:p>
            <a:pPr lvl="1"/>
            <a:r>
              <a:rPr lang="en-GB" dirty="0"/>
              <a:t>When testing 2Rx/4Rx </a:t>
            </a:r>
            <a:r>
              <a:rPr lang="en-GB" dirty="0" smtClean="0"/>
              <a:t>requirement </a:t>
            </a:r>
            <a:r>
              <a:rPr lang="en-GB" dirty="0"/>
              <a:t>in the 8Rx supported RF band, fading duplication and antenna mapping should ensure that the N</a:t>
            </a:r>
            <a:r>
              <a:rPr lang="en-GB" baseline="-25000" dirty="0"/>
              <a:t>T </a:t>
            </a:r>
            <a:r>
              <a:rPr lang="en-GB" dirty="0"/>
              <a:t>x 4 subchannel consisting of the UE-declared four receive antenna ports has the same diversity gain as the N</a:t>
            </a:r>
            <a:r>
              <a:rPr lang="en-GB" baseline="-25000" dirty="0"/>
              <a:t>T</a:t>
            </a:r>
            <a:r>
              <a:rPr lang="en-GB" dirty="0"/>
              <a:t> x 2 or N</a:t>
            </a:r>
            <a:r>
              <a:rPr lang="en-GB" baseline="-25000" dirty="0"/>
              <a:t>T</a:t>
            </a:r>
            <a:r>
              <a:rPr lang="en-GB" dirty="0"/>
              <a:t> x 4 channel of the original 2Rx/4Rx test.</a:t>
            </a:r>
            <a:endParaRPr lang="en-US" dirty="0"/>
          </a:p>
        </p:txBody>
      </p:sp>
    </p:spTree>
    <p:extLst>
      <p:ext uri="{BB962C8B-B14F-4D97-AF65-F5344CB8AC3E}">
        <p14:creationId xmlns="" xmlns:p14="http://schemas.microsoft.com/office/powerpoint/2010/main" val="3196390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dirty="0"/>
              <a:t>PDSCH demodulation performance tests</a:t>
            </a:r>
            <a:endParaRPr lang="zh-CN" altLang="en-US" sz="3600" dirty="0"/>
          </a:p>
        </p:txBody>
      </p:sp>
      <p:sp>
        <p:nvSpPr>
          <p:cNvPr id="3" name="内容占位符 2"/>
          <p:cNvSpPr>
            <a:spLocks noGrp="1"/>
          </p:cNvSpPr>
          <p:nvPr>
            <p:ph idx="1"/>
          </p:nvPr>
        </p:nvSpPr>
        <p:spPr>
          <a:xfrm>
            <a:off x="228600" y="1556792"/>
            <a:ext cx="8686800" cy="4525963"/>
          </a:xfrm>
        </p:spPr>
        <p:txBody>
          <a:bodyPr>
            <a:normAutofit/>
          </a:bodyPr>
          <a:lstStyle/>
          <a:p>
            <a:pPr lvl="1">
              <a:lnSpc>
                <a:spcPct val="120000"/>
              </a:lnSpc>
              <a:spcBef>
                <a:spcPts val="600"/>
              </a:spcBef>
              <a:spcAft>
                <a:spcPts val="600"/>
              </a:spcAft>
            </a:pPr>
            <a:r>
              <a:rPr lang="en-US" dirty="0"/>
              <a:t>Introduce 8Rx demodulation test(s)</a:t>
            </a:r>
          </a:p>
          <a:p>
            <a:pPr lvl="2">
              <a:lnSpc>
                <a:spcPct val="120000"/>
              </a:lnSpc>
              <a:spcBef>
                <a:spcPts val="0"/>
              </a:spcBef>
            </a:pPr>
            <a:r>
              <a:rPr lang="en-US" dirty="0"/>
              <a:t>TM9</a:t>
            </a:r>
          </a:p>
          <a:p>
            <a:pPr lvl="2">
              <a:lnSpc>
                <a:spcPct val="120000"/>
              </a:lnSpc>
              <a:spcBef>
                <a:spcPts val="0"/>
              </a:spcBef>
            </a:pPr>
            <a:r>
              <a:rPr lang="en-US" dirty="0"/>
              <a:t>Rank higher than four, including at least one rank from {6, 8}</a:t>
            </a:r>
          </a:p>
          <a:p>
            <a:pPr lvl="2">
              <a:lnSpc>
                <a:spcPct val="120000"/>
              </a:lnSpc>
              <a:spcBef>
                <a:spcPts val="0"/>
              </a:spcBef>
            </a:pPr>
            <a:r>
              <a:rPr lang="en-US" dirty="0"/>
              <a:t>16QAM</a:t>
            </a:r>
          </a:p>
          <a:p>
            <a:pPr lvl="2">
              <a:lnSpc>
                <a:spcPct val="120000"/>
              </a:lnSpc>
              <a:spcBef>
                <a:spcPts val="0"/>
              </a:spcBef>
            </a:pPr>
            <a:r>
              <a:rPr lang="en-US" dirty="0"/>
              <a:t>EPA5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dirty="0"/>
              <a:t>SDR tests</a:t>
            </a:r>
            <a:endParaRPr lang="zh-CN" altLang="en-US" sz="3600" dirty="0"/>
          </a:p>
        </p:txBody>
      </p:sp>
      <p:sp>
        <p:nvSpPr>
          <p:cNvPr id="3" name="内容占位符 2"/>
          <p:cNvSpPr>
            <a:spLocks noGrp="1"/>
          </p:cNvSpPr>
          <p:nvPr>
            <p:ph idx="1"/>
          </p:nvPr>
        </p:nvSpPr>
        <p:spPr>
          <a:xfrm>
            <a:off x="457200" y="1196752"/>
            <a:ext cx="8229600" cy="5661248"/>
          </a:xfrm>
        </p:spPr>
        <p:txBody>
          <a:bodyPr>
            <a:normAutofit fontScale="92500" lnSpcReduction="10000"/>
          </a:bodyPr>
          <a:lstStyle/>
          <a:p>
            <a:pPr lvl="1">
              <a:spcBef>
                <a:spcPts val="600"/>
              </a:spcBef>
              <a:spcAft>
                <a:spcPts val="600"/>
              </a:spcAft>
            </a:pPr>
            <a:r>
              <a:rPr lang="en-US" dirty="0"/>
              <a:t>64QAM</a:t>
            </a:r>
          </a:p>
          <a:p>
            <a:pPr lvl="2">
              <a:lnSpc>
                <a:spcPct val="110000"/>
              </a:lnSpc>
              <a:spcBef>
                <a:spcPts val="0"/>
              </a:spcBef>
            </a:pPr>
            <a:r>
              <a:rPr lang="en-US" dirty="0"/>
              <a:t>Rank: 8</a:t>
            </a:r>
          </a:p>
          <a:p>
            <a:pPr lvl="2">
              <a:lnSpc>
                <a:spcPct val="110000"/>
              </a:lnSpc>
              <a:spcBef>
                <a:spcPts val="0"/>
              </a:spcBef>
            </a:pPr>
            <a:r>
              <a:rPr lang="en-US" dirty="0" err="1"/>
              <a:t>Tx</a:t>
            </a:r>
            <a:r>
              <a:rPr lang="en-US" dirty="0"/>
              <a:t> EVM: 6%</a:t>
            </a:r>
          </a:p>
          <a:p>
            <a:pPr lvl="2">
              <a:lnSpc>
                <a:spcPct val="110000"/>
              </a:lnSpc>
              <a:spcBef>
                <a:spcPts val="0"/>
              </a:spcBef>
            </a:pPr>
            <a:r>
              <a:rPr lang="en-US" dirty="0"/>
              <a:t>Choose MCS from range [20-27]</a:t>
            </a:r>
          </a:p>
          <a:p>
            <a:pPr lvl="1">
              <a:spcBef>
                <a:spcPts val="600"/>
              </a:spcBef>
              <a:spcAft>
                <a:spcPts val="600"/>
              </a:spcAft>
            </a:pPr>
            <a:endParaRPr lang="en-US" dirty="0"/>
          </a:p>
          <a:p>
            <a:pPr lvl="1">
              <a:spcBef>
                <a:spcPts val="600"/>
              </a:spcBef>
              <a:spcAft>
                <a:spcPts val="600"/>
              </a:spcAft>
            </a:pPr>
            <a:r>
              <a:rPr lang="en-US" dirty="0"/>
              <a:t>256QAM</a:t>
            </a:r>
          </a:p>
          <a:p>
            <a:pPr lvl="2">
              <a:spcBef>
                <a:spcPts val="0"/>
              </a:spcBef>
            </a:pPr>
            <a:r>
              <a:rPr lang="en-US" dirty="0" smtClean="0"/>
              <a:t>Rank: </a:t>
            </a:r>
          </a:p>
          <a:p>
            <a:pPr lvl="3">
              <a:spcBef>
                <a:spcPts val="0"/>
              </a:spcBef>
            </a:pPr>
            <a:r>
              <a:rPr lang="en-US" dirty="0" smtClean="0"/>
              <a:t>Option 1:  Rank 6 if rank 8 is not feasible considering the working point of 27dB for 256QAM</a:t>
            </a:r>
          </a:p>
          <a:p>
            <a:pPr lvl="3">
              <a:spcBef>
                <a:spcPts val="0"/>
              </a:spcBef>
            </a:pPr>
            <a:r>
              <a:rPr lang="en-US" dirty="0" smtClean="0"/>
              <a:t>Option 2: Rank 8</a:t>
            </a:r>
          </a:p>
          <a:p>
            <a:pPr lvl="2">
              <a:spcBef>
                <a:spcPts val="0"/>
              </a:spcBef>
            </a:pPr>
            <a:r>
              <a:rPr lang="en-US" dirty="0" err="1" smtClean="0"/>
              <a:t>Tx</a:t>
            </a:r>
            <a:r>
              <a:rPr lang="en-US" dirty="0" smtClean="0"/>
              <a:t> </a:t>
            </a:r>
            <a:r>
              <a:rPr lang="en-US" dirty="0"/>
              <a:t>EVM: 3%</a:t>
            </a:r>
          </a:p>
          <a:p>
            <a:pPr lvl="2">
              <a:spcBef>
                <a:spcPts val="0"/>
              </a:spcBef>
            </a:pPr>
            <a:r>
              <a:rPr lang="en-US" dirty="0" smtClean="0"/>
              <a:t>Option 1: Choose </a:t>
            </a:r>
            <a:r>
              <a:rPr lang="en-US" dirty="0"/>
              <a:t>MCS from range MCS [20-22</a:t>
            </a:r>
            <a:r>
              <a:rPr lang="en-US" dirty="0" smtClean="0"/>
              <a:t>]</a:t>
            </a:r>
          </a:p>
          <a:p>
            <a:pPr lvl="2">
              <a:spcBef>
                <a:spcPts val="0"/>
              </a:spcBef>
            </a:pPr>
            <a:r>
              <a:rPr lang="en-US" dirty="0"/>
              <a:t>Other options are not precluded</a:t>
            </a:r>
          </a:p>
          <a:p>
            <a:pPr marL="914400" lvl="2" indent="0">
              <a:spcBef>
                <a:spcPts val="0"/>
              </a:spcBef>
              <a:buNone/>
            </a:pPr>
            <a:endParaRPr lang="en-US" dirty="0"/>
          </a:p>
          <a:p>
            <a:pPr lvl="1">
              <a:spcBef>
                <a:spcPts val="0"/>
              </a:spcBef>
            </a:pPr>
            <a:r>
              <a:rPr lang="en-US" dirty="0"/>
              <a:t>Rank 2/4 SDR tests</a:t>
            </a:r>
          </a:p>
          <a:p>
            <a:pPr lvl="2">
              <a:spcBef>
                <a:spcPts val="0"/>
              </a:spcBef>
            </a:pPr>
            <a:r>
              <a:rPr lang="en-US" dirty="0"/>
              <a:t>FFS applicability rule</a:t>
            </a:r>
          </a:p>
          <a:p>
            <a:pPr lvl="2">
              <a:spcBef>
                <a:spcPts val="0"/>
              </a:spcBef>
            </a:pPr>
            <a:endParaRPr lang="en-US" dirty="0"/>
          </a:p>
        </p:txBody>
      </p:sp>
    </p:spTree>
    <p:extLst>
      <p:ext uri="{BB962C8B-B14F-4D97-AF65-F5344CB8AC3E}">
        <p14:creationId xmlns="" xmlns:p14="http://schemas.microsoft.com/office/powerpoint/2010/main" val="10058076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CSI tests</a:t>
            </a:r>
          </a:p>
        </p:txBody>
      </p:sp>
      <p:sp>
        <p:nvSpPr>
          <p:cNvPr id="3" name="Content Placeholder 2"/>
          <p:cNvSpPr>
            <a:spLocks noGrp="1"/>
          </p:cNvSpPr>
          <p:nvPr>
            <p:ph idx="1"/>
          </p:nvPr>
        </p:nvSpPr>
        <p:spPr/>
        <p:txBody>
          <a:bodyPr/>
          <a:lstStyle/>
          <a:p>
            <a:pPr>
              <a:lnSpc>
                <a:spcPct val="120000"/>
              </a:lnSpc>
              <a:spcBef>
                <a:spcPts val="600"/>
              </a:spcBef>
              <a:spcAft>
                <a:spcPts val="600"/>
              </a:spcAft>
            </a:pPr>
            <a:r>
              <a:rPr lang="en-US" dirty="0"/>
              <a:t>CQI reporting definition under AWGN</a:t>
            </a:r>
          </a:p>
          <a:p>
            <a:pPr lvl="1">
              <a:lnSpc>
                <a:spcPct val="120000"/>
              </a:lnSpc>
              <a:spcBef>
                <a:spcPts val="600"/>
              </a:spcBef>
              <a:spcAft>
                <a:spcPts val="600"/>
              </a:spcAft>
            </a:pPr>
            <a:r>
              <a:rPr lang="en-US" dirty="0"/>
              <a:t>Option 1: TM9 rank 8</a:t>
            </a:r>
          </a:p>
          <a:p>
            <a:pPr lvl="1">
              <a:lnSpc>
                <a:spcPct val="120000"/>
              </a:lnSpc>
              <a:spcBef>
                <a:spcPts val="600"/>
              </a:spcBef>
              <a:spcAft>
                <a:spcPts val="600"/>
              </a:spcAft>
            </a:pPr>
            <a:r>
              <a:rPr lang="en-US" dirty="0"/>
              <a:t>Option 2: TM9 rank 4</a:t>
            </a:r>
          </a:p>
          <a:p>
            <a:r>
              <a:rPr lang="en-GB" dirty="0"/>
              <a:t>Do not define RI test for 8Rx UEs</a:t>
            </a:r>
            <a:endParaRPr lang="en-US"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9515</TotalTime>
  <Words>755</Words>
  <Application>Microsoft Office PowerPoint</Application>
  <PresentationFormat>On-screen Show (4:3)</PresentationFormat>
  <Paragraphs>51</Paragraphs>
  <Slides>8</Slides>
  <Notes>1</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主题</vt:lpstr>
      <vt:lpstr>3GPP TSG-RAN WG4 Meeting #88  Gothenburg, Sweden, 20 - 24 Aug 2018</vt:lpstr>
      <vt:lpstr>Applicability rules for 2Rx and 4Rx test cases for 8Rx capable UEs - Demodulation</vt:lpstr>
      <vt:lpstr>Advance receiver test</vt:lpstr>
      <vt:lpstr>Control channel demodulation performance tests</vt:lpstr>
      <vt:lpstr>UE declaration of AP configuration  for control channels</vt:lpstr>
      <vt:lpstr>PDSCH demodulation performance tests</vt:lpstr>
      <vt:lpstr>SDR tests</vt:lpstr>
      <vt:lpstr>CSI tests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keywords>CTPClassification=CTP_NT</cp:keywords>
  <cp:lastModifiedBy>Huawei</cp:lastModifiedBy>
  <cp:revision>265</cp:revision>
  <dcterms:created xsi:type="dcterms:W3CDTF">2016-01-12T08:39:50Z</dcterms:created>
  <dcterms:modified xsi:type="dcterms:W3CDTF">2018-08-24T12:58:02Z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(3)1wqfY30CscONKiwQ8w79Ew8Kf+zf+f89CRGF4z1VUSx2h+TQLwcgBmbUMscFLwikAQOcYvSZ
nnmfHZxJnmll1AhVqCP3KcYXn+Y9mfoCp25uBjQbMzNgIsDMeEUFmVp9Zt2rbAeJClRg8HVM
GZo1lYjyzI+ysO7oLchX5ylV5PvX3wEi2dsF4hGE+HgM0P5BqiK8bPmRybk6CCDFw6aCisbm
CFQOWaQBf6aE6dapQt</vt:lpwstr>
  </property>
  <property fmtid="{D5CDD505-2E9C-101B-9397-08002B2CF9AE}" pid="3" name="_2015_ms_pID_7253431">
    <vt:lpwstr>rnVxzyiNAHqXLY7MBbQ7q5xnXoCQZ0WOtw/E8veodB5hGlV3ec9dGh
5o+r90QdIWm0YrKyJ15dkDJ/UB8Od1xRpc+FzuZEieIY8WqVAUA9BQifyLwTqC4RyOTJZ1mH
OkbpZNeazT9dVWyMW3LKfFkl0GzZE9QHqGIdMT6DTT4GSEqCx6RjVRE5c6Rb8a0CR7OFcGRK
G1T4p8pLRbSGyEepgGfw72EjRdIEPZgcilsM</vt:lpwstr>
  </property>
  <property fmtid="{D5CDD505-2E9C-101B-9397-08002B2CF9AE}" pid="4" name="_2015_ms_pID_7253432">
    <vt:lpwstr>9DCfJByx2khPPs+Tlxinngi5YHLspvZyAS0H
8Es7WbPVkBAtn0aauudjkXsogCq/7p/+2ihjfOMWGavqyQJjqMg=</vt:lpwstr>
  </property>
  <property fmtid="{D5CDD505-2E9C-101B-9397-08002B2CF9AE}" pid="5" name="TitusGUID">
    <vt:lpwstr>8d2589ca-f3ef-4ea7-8b9a-8f5be4ac3a5e</vt:lpwstr>
  </property>
  <property fmtid="{D5CDD505-2E9C-101B-9397-08002B2CF9AE}" pid="6" name="CTP_TimeStamp">
    <vt:lpwstr>2018-08-24 09:06:11Z</vt:lpwstr>
  </property>
  <property fmtid="{D5CDD505-2E9C-101B-9397-08002B2CF9AE}" pid="7" name="CTP_BU">
    <vt:lpwstr>NA</vt:lpwstr>
  </property>
  <property fmtid="{D5CDD505-2E9C-101B-9397-08002B2CF9AE}" pid="8" name="CTP_IDSID">
    <vt:lpwstr>NA</vt:lpwstr>
  </property>
  <property fmtid="{D5CDD505-2E9C-101B-9397-08002B2CF9AE}" pid="9" name="CTP_WWID">
    <vt:lpwstr>NA</vt:lpwstr>
  </property>
  <property fmtid="{D5CDD505-2E9C-101B-9397-08002B2CF9AE}" pid="10" name="CTPClassification">
    <vt:lpwstr>CTP_NT</vt:lpwstr>
  </property>
  <property fmtid="{D5CDD505-2E9C-101B-9397-08002B2CF9AE}" pid="11" name="_readonly">
    <vt:lpwstr/>
  </property>
  <property fmtid="{D5CDD505-2E9C-101B-9397-08002B2CF9AE}" pid="12" name="_change">
    <vt:lpwstr/>
  </property>
  <property fmtid="{D5CDD505-2E9C-101B-9397-08002B2CF9AE}" pid="13" name="_full-control">
    <vt:lpwstr/>
  </property>
  <property fmtid="{D5CDD505-2E9C-101B-9397-08002B2CF9AE}" pid="14" name="sflag">
    <vt:lpwstr>1535096256</vt:lpwstr>
  </property>
</Properties>
</file>