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88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Gothenburg, Sweden, 20 - 24 Aug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BS </a:t>
            </a:r>
            <a:r>
              <a:rPr lang="en-US" altLang="zh-CN" sz="4400" dirty="0" err="1">
                <a:latin typeface="Calibri" panose="020F0502020204030204" pitchFamily="34" charset="0"/>
              </a:rPr>
              <a:t>FeNB-IoT</a:t>
            </a:r>
            <a:r>
              <a:rPr lang="en-US" altLang="zh-CN" sz="4400" dirty="0">
                <a:latin typeface="Calibri" panose="020F0502020204030204" pitchFamily="34" charset="0"/>
              </a:rPr>
              <a:t> demodulation performance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R4-1811160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FDD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/>
              <a:t>Use the similar simulation assumptions as preamble 0 and 1 defined for NB-</a:t>
            </a:r>
            <a:r>
              <a:rPr lang="en-US" dirty="0" err="1"/>
              <a:t>IoT</a:t>
            </a:r>
            <a:r>
              <a:rPr lang="en-US" dirty="0"/>
              <a:t> Release 13 for preamble format 2:</a:t>
            </a:r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r>
              <a:rPr lang="en-US" altLang="zh-CN" dirty="0"/>
              <a:t>For details, please refer to the next slide.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31748"/>
              </p:ext>
            </p:extLst>
          </p:nvPr>
        </p:nvGraphicFramePr>
        <p:xfrm>
          <a:off x="1115616" y="2996952"/>
          <a:ext cx="7344817" cy="2664296"/>
        </p:xfrm>
        <a:graphic>
          <a:graphicData uri="http://schemas.openxmlformats.org/drawingml/2006/table">
            <a:tbl>
              <a:tblPr/>
              <a:tblGrid>
                <a:gridCol w="11699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959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99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99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060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060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3088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9613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3303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TX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RX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Repetition number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Propagation conditions and correlation matrix (Annex B)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Frequency offset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SNR[dB]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99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0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1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2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3037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32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FeNB-IoT</a:t>
            </a:r>
            <a:r>
              <a:rPr lang="en-US" altLang="zh-CN" dirty="0"/>
              <a:t> FDD part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87624" y="1628800"/>
          <a:ext cx="6157205" cy="4160709"/>
        </p:xfrm>
        <a:graphic>
          <a:graphicData uri="http://schemas.openxmlformats.org/drawingml/2006/table">
            <a:tbl>
              <a:tblPr/>
              <a:tblGrid>
                <a:gridCol w="2859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977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preamble format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4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Narrowband physical layer cell identity</a:t>
                      </a:r>
                      <a:endParaRPr lang="en-US" sz="1400" b="0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200Hz EPA1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EPA1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255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2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error probability with the limit of </a:t>
                      </a:r>
                      <a:r>
                        <a:rPr lang="en-US" altLang="zh-CN" sz="1400" i="1" dirty="0">
                          <a:solidFill>
                            <a:schemeClr val="tx1"/>
                          </a:solidFill>
                        </a:rPr>
                        <a:t>3.646us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2674"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Timing Offset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T_CP/2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TDD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/>
              <a:t>Use the similar simulation assumptions as NPRACH FDD for NPRACH TDD for different preamble formats: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720950"/>
              </p:ext>
            </p:extLst>
          </p:nvPr>
        </p:nvGraphicFramePr>
        <p:xfrm>
          <a:off x="827583" y="3314541"/>
          <a:ext cx="7154366" cy="15546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18842"/>
                <a:gridCol w="650808"/>
                <a:gridCol w="818842"/>
                <a:gridCol w="773602"/>
                <a:gridCol w="773602"/>
                <a:gridCol w="663734"/>
                <a:gridCol w="663734"/>
                <a:gridCol w="663734"/>
                <a:gridCol w="663734"/>
                <a:gridCol w="663734"/>
              </a:tblGrid>
              <a:tr h="1943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Number of TX antennas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Number of RX antennas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conditions 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correlation matrix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Frequency offset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Number of Repetitions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SNR [dB]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16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Preamble format 0 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Preamble format 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Preamble format 2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Preamble format 0-a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Preamble format 1-a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AWGN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EPA1 Low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220Hz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261</Words>
  <Application>Microsoft Office PowerPoint</Application>
  <PresentationFormat>全屏显示(4:3)</PresentationFormat>
  <Paragraphs>104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宋体</vt:lpstr>
      <vt:lpstr>Arial</vt:lpstr>
      <vt:lpstr>Calibri</vt:lpstr>
      <vt:lpstr>Times New Roman</vt:lpstr>
      <vt:lpstr>Office 主题</vt:lpstr>
      <vt:lpstr>3GPP TSG-RAN WG4 Meeting #88   Gothenburg, Sweden, 20 - 24 Aug 2018</vt:lpstr>
      <vt:lpstr>FeNB-IoT FDD part</vt:lpstr>
      <vt:lpstr>FeNB-IoT FDD part</vt:lpstr>
      <vt:lpstr>FeNB-IoT TDD part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84</cp:revision>
  <dcterms:created xsi:type="dcterms:W3CDTF">2016-01-12T08:39:50Z</dcterms:created>
  <dcterms:modified xsi:type="dcterms:W3CDTF">2018-08-10T19:31:28Z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(3)dV+fvfjW/3mqwaYgkowmytCvZYTvNZCZNY/GiYH2IH2IE9Vkwz2HVLllgMlJMiom8COrdz1X
JR7Va0lxIRjR3kiSx5Mdt3JGr32mlxR2Y6ar1eNqbiPlszHXzQQe/ywZUgtXS5InKyMyitz/
0ERvLr7X6swncBaAaFmvUsP8R5IG2VcP1WfAjKhCLhfeybOMDcfFyZuImlsi/AAKAYwBWvZF
+BoiuC8kp4sgZvrLpG</vt:lpwstr>
  </property>
  <property fmtid="{D5CDD505-2E9C-101B-9397-08002B2CF9AE}" pid="3" name="_2015_ms_pID_7253431">
    <vt:lpwstr>eBTJSz+xtAueVJ62APMu2iW4B9FBGWO6Q7kQ8ubZNaUpe5rNz9AYpz
uLdz3L8/YVoVrrDX5rwAN0TJV+nDcZFOzu9dcOc/awb8FhuOl/5w4ImeXchW3EHZHHFCKdZt
mNuvWESR+jALUFdDWCB5wtUHaz6Jg3q4j5sahGuP1dPgx14AUdUvnjwtzayvPtM+/KJ9+PJd
6S6+xo2oVB0W+W6yIJ2gXUOEHra9aqVZ9lzs</vt:lpwstr>
  </property>
  <property fmtid="{D5CDD505-2E9C-101B-9397-08002B2CF9AE}" pid="4" name="_2015_ms_pID_7253432">
    <vt:lpwstr>5WFG3fWaZVJJrbFaRsQmLkVB0scqpr+2+LAD
r9pH5M1SYJJtDS6iurhFlv+tthT9xbUp2j3HAZAHdnbZ9GM+wxg=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