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5"/>
  </p:notesMasterIdLst>
  <p:sldIdLst>
    <p:sldId id="577" r:id="rId2"/>
    <p:sldId id="564" r:id="rId3"/>
    <p:sldId id="560" r:id="rId4"/>
    <p:sldId id="572" r:id="rId5"/>
    <p:sldId id="561" r:id="rId6"/>
    <p:sldId id="562" r:id="rId7"/>
    <p:sldId id="574" r:id="rId8"/>
    <p:sldId id="573" r:id="rId9"/>
    <p:sldId id="559" r:id="rId10"/>
    <p:sldId id="571" r:id="rId11"/>
    <p:sldId id="557" r:id="rId12"/>
    <p:sldId id="575" r:id="rId13"/>
    <p:sldId id="5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8"/>
    <p:restoredTop sz="96797"/>
  </p:normalViewPr>
  <p:slideViewPr>
    <p:cSldViewPr snapToGrid="0" snapToObjects="1">
      <p:cViewPr varScale="1">
        <p:scale>
          <a:sx n="87" d="100"/>
          <a:sy n="87" d="100"/>
        </p:scale>
        <p:origin x="21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94EB7-CC20-3C4E-BD5B-453A0F2F64B2}" type="datetimeFigureOut">
              <a:rPr lang="en-US" smtClean="0"/>
              <a:t>5/23/18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C25FB-5A2D-5341-AE64-C2B8519DC4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32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0BB285-6738-F94F-AA46-6F7048C5C7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1B45BE-B964-A84D-9B74-92360EE907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0FEF55-25D5-8347-AC53-1EC31AA2BF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Presentation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4A2BA4-8AFD-3A41-9977-FAF865010C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| Job Title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E36AD409-70F0-3341-9353-B36B831EEA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email@cablelabs.com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109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2C050BA-7F05-864D-850C-167A4FEBE2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8A48A1-F31A-C04E-A83E-1ACE31A6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F27C7-D094-7249-91E4-E8642B276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Helvetica" pitchFamily="2" charset="0"/>
              </a:defRPr>
            </a:lvl1pPr>
            <a:lvl2pPr>
              <a:defRPr sz="2800">
                <a:latin typeface="Helvetica" pitchFamily="2" charset="0"/>
              </a:defRPr>
            </a:lvl2pPr>
            <a:lvl3pPr>
              <a:defRPr sz="2400">
                <a:latin typeface="Helvetica" pitchFamily="2" charset="0"/>
              </a:defRPr>
            </a:lvl3pPr>
            <a:lvl4pPr>
              <a:defRPr sz="2000">
                <a:latin typeface="Helvetica" pitchFamily="2" charset="0"/>
              </a:defRPr>
            </a:lvl4pPr>
            <a:lvl5pPr>
              <a:defRPr sz="2000">
                <a:latin typeface="Helvetica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D3A4CE-ADD1-9545-8D69-414424058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Helvetica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2C9225-4E7B-7F41-9B54-6FDFCFDC8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AF363F-B6CC-9643-9A65-397B0C65A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83D068-5957-B642-9D4A-D22D4EEA5D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47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CE87C9C-3866-A149-B9F8-33921073B0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918F3F-01CC-2544-887D-7327553A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15A62-D818-7C43-990C-C5A1447643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Helvetica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42C84F-FECA-3E4F-B0FA-CA9462D52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Helvetica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E42381-05FF-C444-B471-1C61A4DCD9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FDE22-8FCE-774D-8A0E-5F70FDD19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594E0-28F5-5343-A63D-BF508CBBE1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237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pact the Fu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82819F-0A90-6D4F-AFD5-D8D1A5F807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B8ABC8-12AA-034E-8419-3C11F003DC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9B91A8-E112-9546-AB19-4916CD3F43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870495" y="542169"/>
            <a:ext cx="3129844" cy="46925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2D3007-99BF-704B-8C72-9878BC5DD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62BC51-B44F-5246-A789-FE944E45BD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87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EA687FC-B856-E846-B420-883048E4C6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77700" y="1"/>
            <a:ext cx="114300" cy="6857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94A5D5-AE46-6148-ADAA-9FD70E439F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690620" cy="68580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9E956F-E7BE-584A-AAE9-E010AAEE4C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3" t="82021" r="36948" b="1324"/>
          <a:stretch/>
        </p:blipFill>
        <p:spPr>
          <a:xfrm rot="5400000">
            <a:off x="159333" y="3333167"/>
            <a:ext cx="6858000" cy="1916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5802AF-3E08-624F-B650-1824831ADE6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2189" y="1045254"/>
            <a:ext cx="3800711" cy="6106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7D7512-529F-DB46-BF60-61512889EB4F}"/>
              </a:ext>
            </a:extLst>
          </p:cNvPr>
          <p:cNvSpPr txBox="1"/>
          <p:nvPr userDrawn="1"/>
        </p:nvSpPr>
        <p:spPr>
          <a:xfrm>
            <a:off x="4152900" y="3371966"/>
            <a:ext cx="43773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err="1"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258EFF-554E-F74A-A569-EBF933509CA6}"/>
              </a:ext>
            </a:extLst>
          </p:cNvPr>
          <p:cNvSpPr txBox="1"/>
          <p:nvPr userDrawn="1"/>
        </p:nvSpPr>
        <p:spPr>
          <a:xfrm>
            <a:off x="4152900" y="6340685"/>
            <a:ext cx="43773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err="1">
                <a:latin typeface="Helvetica" charset="0"/>
                <a:ea typeface="Helvetica" charset="0"/>
                <a:cs typeface="Helvetica" charset="0"/>
              </a:rPr>
              <a:t>cablelabs.com</a:t>
            </a:r>
            <a:endParaRPr lang="en-US" sz="2400" dirty="0"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90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BF6D587-1673-404B-B818-FBB5173E98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36AB10-320E-6B4A-8F8F-1B94473C4A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AD8544C-7017-E24E-8350-AC147BDD38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3A608B8-C1FD-B042-B904-AA3ABB8BC1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789B78B6-4E0F-C743-B219-D953E92956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F5173D3-36F2-1D4D-9632-82E8AB55B2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email@cablelabs.com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5132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05366-1CE8-FA40-9BB0-570DFA3A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A5922-A545-9247-9AFF-15FDD20D3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25CCDF-2D91-C240-8FFC-F523D21D30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1D39B9-A7C4-8C41-9438-04DAC46CDF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A9129-0DC9-BE41-A3B5-D8013A9BA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811ED1-4BE7-7F46-A408-C3D776BDE2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06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B5863-7000-F24F-98BD-3C9D34C8F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D30AD-BE66-304F-84D6-8DF3A3EA4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Helvetica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B5138F-3640-F645-8AE4-08F43CEC6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9F3119-C1F9-E147-9BF7-F0F57EAEB7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4F95C-5145-D344-A07C-0FFD136B5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2EE1FC-F7DC-CE48-BC38-0FAE96F8F2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70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376B2-9BD1-2044-828F-1A3D9E7AB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93EE-EB2C-3E41-9F6F-B6F98F775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92497-59D2-024F-95A8-C31FEEADB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DE0134-856A-914F-9148-FE3EAC6C66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86123D-BEC4-4245-81EC-A7F46B5DC3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28D8BB-349C-8D40-88D2-A3EF7DE99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53FE2-DEDF-B54C-B41D-F4F3BAA341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7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32A3C-9A57-F647-98A6-72A1BA00D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C8593-7EDB-414E-85A4-43D97BFB7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C9CC6C-CE32-3D43-839F-A4718B2BA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1EBB9E-688A-3540-80A0-0664110A1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Helvetic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AED072-2842-1544-AB74-5F97026BD9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Helvetica" pitchFamily="2" charset="0"/>
              </a:defRPr>
            </a:lvl1pPr>
            <a:lvl2pPr>
              <a:defRPr>
                <a:latin typeface="Helvetica" pitchFamily="2" charset="0"/>
              </a:defRPr>
            </a:lvl2pPr>
            <a:lvl3pPr>
              <a:defRPr>
                <a:latin typeface="Helvetica" pitchFamily="2" charset="0"/>
              </a:defRPr>
            </a:lvl3pPr>
            <a:lvl4pPr>
              <a:defRPr>
                <a:latin typeface="Helvetica" pitchFamily="2" charset="0"/>
              </a:defRPr>
            </a:lvl4pPr>
            <a:lvl5pPr>
              <a:defRPr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6F5149-1BF8-044D-AB8F-8F53CE7672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29168B-667F-2D41-8A58-1A46B25207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376887-C836-C44F-873A-199EBE2CA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6437FD-DA9D-CB47-8F71-0383126C12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079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5F907-5FED-584D-93CD-A2B7ED8E1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4E3AE0-39E2-C540-8375-1C5B847755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344F74-12A3-094A-9560-856F73FF51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B00193-47C3-9340-B1A1-F37427D44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F12CEB-85D9-FD48-A5DC-03F8B403F3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4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B03051-FF1D-074D-8508-FDD692A3EE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0470B1-F0E2-F644-B840-50EF6DE3B7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E4C8EA-AA8C-CB49-B575-D60EC95A7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7A6A5A-D48A-DE4A-AC4A-3120EBB154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1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B03051-FF1D-074D-8508-FDD692A3EE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7D0415-8BF6-9743-B4AB-C88D33F95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CF6F8E-4A59-024F-B3A2-649387774B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7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CEB2CB-1756-5946-85E5-D2C002218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BEC8E0-544B-D643-B432-59CE16307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E43DE56-1497-FF42-9339-E413FD28B3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882630" y="6294092"/>
            <a:ext cx="94711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Helvetica Regular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B668F-FEE7-BF42-BE32-BE9D5251DA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C5A4-5D1C-9044-B236-29963F0D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7" r:id="rId12"/>
    <p:sldLayoutId id="2147483698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Helvetica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 Regular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 Regular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 Regular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Regular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Regular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3.png@01D3DF3F.49B44140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C17F8-0050-B04C-BE00-27ABFBE307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1</a:t>
            </a:fld>
            <a:endParaRPr lang="en-US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6C8391EA-BC1B-574F-BFF4-373168D5FC92}"/>
              </a:ext>
            </a:extLst>
          </p:cNvPr>
          <p:cNvSpPr txBox="1">
            <a:spLocks/>
          </p:cNvSpPr>
          <p:nvPr/>
        </p:nvSpPr>
        <p:spPr>
          <a:xfrm>
            <a:off x="1807162" y="3092450"/>
            <a:ext cx="9423545" cy="8905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tx1">
                    <a:tint val="75000"/>
                  </a:schemeClr>
                </a:solidFill>
                <a:latin typeface="Helvetica Regular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chemeClr val="tx1"/>
                </a:solidFill>
              </a:rPr>
              <a:t>3GPP LTE Bands 46A-46D Combination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1B1D0-8B0E-D149-B9C0-338B7B0F7140}"/>
              </a:ext>
            </a:extLst>
          </p:cNvPr>
          <p:cNvSpPr txBox="1"/>
          <p:nvPr/>
        </p:nvSpPr>
        <p:spPr>
          <a:xfrm>
            <a:off x="2401019" y="4253345"/>
            <a:ext cx="7789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CableLabs, Broadcom, Charter Communications, Blackberry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A8CC9940-254D-7647-93E1-3D5AEDD1DAE2}"/>
              </a:ext>
            </a:extLst>
          </p:cNvPr>
          <p:cNvSpPr txBox="1">
            <a:spLocks/>
          </p:cNvSpPr>
          <p:nvPr/>
        </p:nvSpPr>
        <p:spPr>
          <a:xfrm>
            <a:off x="3873366" y="5231844"/>
            <a:ext cx="5291135" cy="3925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tx1"/>
                </a:solidFill>
              </a:rPr>
              <a:t>05/24/2018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6164639-F05B-CD4E-8231-807B211A0B33}"/>
              </a:ext>
            </a:extLst>
          </p:cNvPr>
          <p:cNvSpPr txBox="1">
            <a:spLocks/>
          </p:cNvSpPr>
          <p:nvPr/>
        </p:nvSpPr>
        <p:spPr>
          <a:xfrm>
            <a:off x="545690" y="522870"/>
            <a:ext cx="4337756" cy="6361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TSG-RAN4 Meeting #87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Busan, South Korea, 21-25 May 2018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69CF49-23C8-2D4B-B2D0-5EE6D67EFA8C}"/>
              </a:ext>
            </a:extLst>
          </p:cNvPr>
          <p:cNvSpPr txBox="1"/>
          <p:nvPr/>
        </p:nvSpPr>
        <p:spPr>
          <a:xfrm>
            <a:off x="9011266" y="656289"/>
            <a:ext cx="25072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R4-1808489</a:t>
            </a:r>
          </a:p>
        </p:txBody>
      </p:sp>
    </p:spTree>
    <p:extLst>
      <p:ext uri="{BB962C8B-B14F-4D97-AF65-F5344CB8AC3E}">
        <p14:creationId xmlns:p14="http://schemas.microsoft.com/office/powerpoint/2010/main" val="1514662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905BF-53D2-2245-8F2C-0D711B6F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46" y="185016"/>
            <a:ext cx="10515600" cy="798657"/>
          </a:xfrm>
        </p:spPr>
        <p:txBody>
          <a:bodyPr/>
          <a:lstStyle/>
          <a:p>
            <a:r>
              <a:rPr lang="en-US" dirty="0"/>
              <a:t>A and D Prefixes (TS36.101)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EC8EDA-DE4F-4B44-97B2-99B623BEB5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46"/>
          <a:stretch/>
        </p:blipFill>
        <p:spPr>
          <a:xfrm>
            <a:off x="1268267" y="983673"/>
            <a:ext cx="8457623" cy="47099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2B4789-61D9-2644-9F7D-1ED24D668D4B}"/>
              </a:ext>
            </a:extLst>
          </p:cNvPr>
          <p:cNvSpPr txBox="1"/>
          <p:nvPr/>
        </p:nvSpPr>
        <p:spPr>
          <a:xfrm>
            <a:off x="284927" y="5791199"/>
            <a:ext cx="11384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46A and 46D combination is a non-contiguous combination employing 1x20 MHz (Band 46A) and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3x20MHz (Band 46D).</a:t>
            </a:r>
          </a:p>
        </p:txBody>
      </p:sp>
    </p:spTree>
    <p:extLst>
      <p:ext uri="{BB962C8B-B14F-4D97-AF65-F5344CB8AC3E}">
        <p14:creationId xmlns:p14="http://schemas.microsoft.com/office/powerpoint/2010/main" val="1752684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E673DB4-44A8-2444-9E67-D05023901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099" y="276616"/>
            <a:ext cx="10515600" cy="804040"/>
          </a:xfrm>
        </p:spPr>
        <p:txBody>
          <a:bodyPr>
            <a:normAutofit/>
          </a:bodyPr>
          <a:lstStyle/>
          <a:p>
            <a:r>
              <a:rPr lang="en-US" dirty="0"/>
              <a:t>36.104 UL </a:t>
            </a:r>
            <a:r>
              <a:rPr lang="en-US" dirty="0" err="1"/>
              <a:t>Scells</a:t>
            </a:r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34C887-4221-704A-9D38-B72C668B8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77" y="872838"/>
            <a:ext cx="7960278" cy="35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63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E4203-83AE-AD4D-84A1-B285FC12A4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3036" y="124351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Background: TS36.213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C7DDB1-4A02-3C4B-A55B-998AF2081D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1CF94E-4EE3-5349-B80A-395676778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31" y="482023"/>
            <a:ext cx="4189404" cy="587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20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FB94F8-CFFB-3547-9E27-0CE56ADFD6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28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A875F-DF66-C44D-A215-BE97655A7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928" y="203416"/>
            <a:ext cx="10979872" cy="736189"/>
          </a:xfrm>
        </p:spPr>
        <p:txBody>
          <a:bodyPr>
            <a:normAutofit/>
          </a:bodyPr>
          <a:lstStyle/>
          <a:p>
            <a:r>
              <a:rPr lang="en-US" dirty="0"/>
              <a:t>Background 1: Channel bonding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7818AC-6C96-4047-8039-3C690F97DAE4}"/>
              </a:ext>
            </a:extLst>
          </p:cNvPr>
          <p:cNvSpPr txBox="1"/>
          <p:nvPr/>
        </p:nvSpPr>
        <p:spPr>
          <a:xfrm>
            <a:off x="838200" y="6596390"/>
            <a:ext cx="37833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1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See 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Wingdings" pitchFamily="2" charset="2"/>
              </a:rPr>
              <a:t>S2-183026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5" name="Picture 4" descr="https://lh4.googleusercontent.com/KNw93xeevt-gAlnyZJQgQQQ4t5AkeUPyMxKLa4r3uDT57zLWUdDYKo3ikOmdonH0kKXjU7G21il-Fof78828lPjxDH_wJGbXDrJLPN2YAG3woxtBSQlauKuBFQfChj2LzxtgCOfu">
            <a:extLst>
              <a:ext uri="{FF2B5EF4-FFF2-40B4-BE49-F238E27FC236}">
                <a16:creationId xmlns:a16="http://schemas.microsoft.com/office/drawing/2014/main" id="{3BE0EAA7-BF6B-4E46-BD4C-42289C25152F}"/>
              </a:ext>
            </a:extLst>
          </p:cNvPr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7" y="969515"/>
            <a:ext cx="5791345" cy="194894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F18C20-F5E6-AF42-BBF8-0A1D841DDD88}"/>
              </a:ext>
            </a:extLst>
          </p:cNvPr>
          <p:cNvSpPr txBox="1"/>
          <p:nvPr/>
        </p:nvSpPr>
        <p:spPr>
          <a:xfrm>
            <a:off x="484909" y="3180070"/>
            <a:ext cx="11170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figure shows the Wi-Fi 802.11ac channel structure used in 5 GHz . 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arrangement ensures that concurrent transmissions of the same bandwidth from two Wi-Fi nodes are either completely overlapping or completely disjoint. Also all co-channel nodes get similar priority to access their primary/secondary channels. 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same channel bonding rule is required for any technology using Wi-Fi like channel access scheme by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section 4.2.7.3.2.3 of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ETSI EN 301 893. 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LAA DL Type B channel access and LAA UL channel access use Wi-Fi like channel access scheme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LAA UL channel access already implements Wi-Fi channel bonding rules.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806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905BF-53D2-2245-8F2C-0D711B6F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941" y="185016"/>
            <a:ext cx="11567986" cy="798657"/>
          </a:xfrm>
        </p:spPr>
        <p:txBody>
          <a:bodyPr>
            <a:noAutofit/>
          </a:bodyPr>
          <a:lstStyle/>
          <a:p>
            <a:r>
              <a:rPr lang="en-US" sz="4000" dirty="0"/>
              <a:t>Background 2: DL Type A and B Access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A7B11-9426-C347-862F-635E48B4DE03}"/>
              </a:ext>
            </a:extLst>
          </p:cNvPr>
          <p:cNvSpPr txBox="1"/>
          <p:nvPr/>
        </p:nvSpPr>
        <p:spPr>
          <a:xfrm>
            <a:off x="249941" y="1537855"/>
            <a:ext cx="1183122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Section 15.1.5.1 of TS 36.213 specifies LAA DL multicarrier channel access rules.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Type A channel access involves independent CAT4 LBT on all carriers.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Type B channel access is Wi-Fi like channel access where CAT4 LBT is performed only on one carrier and 25 us LBT is performed on all other carriers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type of channel access requires Wi-Fi like channel bonding per ETSI regulations as well as LAA Wi-Fi fair coexistence considerations.</a:t>
            </a:r>
          </a:p>
          <a:p>
            <a:pPr marL="742950" lvl="1" indent="-285750">
              <a:buFont typeface="Wingdings" pitchFamily="2" charset="2"/>
              <a:buChar char="§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60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E673DB4-44A8-2444-9E67-D05023901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099" y="276616"/>
            <a:ext cx="10515600" cy="804040"/>
          </a:xfrm>
        </p:spPr>
        <p:txBody>
          <a:bodyPr/>
          <a:lstStyle/>
          <a:p>
            <a:r>
              <a:rPr lang="en-US" dirty="0"/>
              <a:t>Requirement from TS 36.300 (RAN 2)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3FA6FF-1AF0-754C-965E-C5CC2C4759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5099" y="1246910"/>
            <a:ext cx="11724502" cy="4973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Section 5.7 of 36.300 (v15.0) specifies:</a:t>
            </a:r>
          </a:p>
          <a:p>
            <a:pPr marL="0" indent="0">
              <a:buNone/>
            </a:pPr>
            <a:r>
              <a:rPr lang="en-GB" sz="1800" i="1" dirty="0"/>
              <a:t>“If the absence of IEEE802.11n/11ac devices sharing the carrier cannot be guaranteed on a long term basis (e.g., by level of regulation), and for this release if the maximum number of unlicensed channels that E-UTRAN can simultaneously transmit on is equal to or less than 4, the maximum frequency separation between any two carrier centre frequencies on which LAA </a:t>
            </a:r>
            <a:r>
              <a:rPr lang="en-GB" sz="1800" i="1" dirty="0" err="1"/>
              <a:t>SCell</a:t>
            </a:r>
            <a:r>
              <a:rPr lang="en-GB" sz="1800" i="1" dirty="0"/>
              <a:t> transmissions are performed should be less than or equal to 62MHz.”</a:t>
            </a:r>
          </a:p>
          <a:p>
            <a:pPr marL="0" indent="0">
              <a:buNone/>
            </a:pPr>
            <a:endParaRPr lang="en-GB" sz="1800" i="1" dirty="0"/>
          </a:p>
          <a:p>
            <a:r>
              <a:rPr lang="en-US" sz="1800" b="1" dirty="0"/>
              <a:t>The above implies that L2 functionalities (</a:t>
            </a:r>
            <a:r>
              <a:rPr lang="en-GB" sz="1800" b="1" dirty="0"/>
              <a:t>for example, RRC </a:t>
            </a:r>
            <a:r>
              <a:rPr lang="en-GB" sz="1800" b="1" dirty="0" err="1"/>
              <a:t>SCell</a:t>
            </a:r>
            <a:r>
              <a:rPr lang="en-GB" sz="1800" b="1" dirty="0"/>
              <a:t> addition or MAC layer) will be disabled for band combinations of type 46A-46D if the above condition is not satisfied.</a:t>
            </a:r>
            <a:endParaRPr lang="en-US" sz="1800" b="1" dirty="0"/>
          </a:p>
          <a:p>
            <a:r>
              <a:rPr lang="en-GB" sz="1800" b="1" dirty="0"/>
              <a:t>Thus, restrictions are imposed on both Type A and Type B channel access operation for LAA DL. </a:t>
            </a:r>
          </a:p>
          <a:p>
            <a:r>
              <a:rPr lang="en-GB" sz="1800" b="1" dirty="0"/>
              <a:t>However, these restrictions could be removed for Type A channel access in LAA DL so that there is no restriction on carrier frequency separation (for Type A) channel access. Only Type B channel access in LAA DL requires restrictions.</a:t>
            </a:r>
          </a:p>
          <a:p>
            <a:r>
              <a:rPr lang="en-GB" sz="1800" b="1" dirty="0"/>
              <a:t>A suggested way forward is to remove these restrictions from 36.300 (on both Type A and B) and to  capture the channel bonding requirement for LAA DL Type B channel access along with the channel bonding requirement for LAA UL channel access in 5.7.4 of 36.104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01364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905BF-53D2-2245-8F2C-0D711B6F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46" y="0"/>
            <a:ext cx="10515600" cy="798657"/>
          </a:xfrm>
        </p:spPr>
        <p:txBody>
          <a:bodyPr/>
          <a:lstStyle/>
          <a:p>
            <a:r>
              <a:rPr lang="en-US" dirty="0"/>
              <a:t>Suggested Modifications for 36.104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13FB9F55-7161-8541-8FA9-099A01FB39F7}"/>
              </a:ext>
            </a:extLst>
          </p:cNvPr>
          <p:cNvSpPr txBox="1">
            <a:spLocks noRot="1" noChangeAspect="1" noEditPoints="1" noChangeArrowheads="1" noChangeShapeType="1" noTextEdit="1"/>
          </p:cNvSpPr>
          <p:nvPr/>
        </p:nvSpPr>
        <p:spPr bwMode="auto">
          <a:xfrm>
            <a:off x="214328" y="950569"/>
            <a:ext cx="11735636" cy="57554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marL="720090" marR="0" indent="-720090" fontAlgn="base" hangingPunct="0">
              <a:spcBef>
                <a:spcPts val="600"/>
              </a:spcBef>
              <a:spcAft>
                <a:spcPts val="900"/>
              </a:spcAft>
            </a:pPr>
            <a:r>
              <a:rPr lang="en-GB" sz="2000" i="1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5.7.4	EARFCN sets for uplink</a:t>
            </a:r>
            <a:r>
              <a:rPr lang="en-GB" sz="2000" i="1" u="sng" dirty="0"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downlink</a:t>
            </a:r>
            <a:r>
              <a:rPr lang="en-GB" sz="2000" i="1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transmissions on multiple </a:t>
            </a:r>
            <a:r>
              <a:rPr lang="en-GB" sz="2000" i="1" u="sng" dirty="0" err="1">
                <a:solidFill>
                  <a:srgbClr val="0563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Scells</a:t>
            </a:r>
            <a:r>
              <a:rPr lang="en-GB" sz="2000" i="1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configured in Band 46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fontAlgn="base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 a configured set of carriers with carrier frequencies that are a subset of any of the following sets of EARFCN, if the </a:t>
            </a:r>
            <a:r>
              <a:rPr lang="en-GB" sz="16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eNB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schedules a UE to transmit in a subframe on the configured set of carriers, and if the UL grants scheduling PUSCH transmissions on any of the said set of carriers indicate Type 1 channel access procedure, and if the same ‘PUSCH starting position’ is indicated for all carriers, 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transmissions in accordance with the conditions for Type 2 channel access specified in clause 15.2.1 of [11] are allowed: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fontAlgn="base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for sets of two </a:t>
            </a:r>
            <a:r>
              <a:rPr lang="en-GB" sz="16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Scells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{47090, 47290}, {47490, 47690}, {47890, 48090}, {48290, 48490}, {50290, 50490}, {50690, 50890}, {51090, 51290}, {51490, 51690}, {51890, 52090}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fontAlgn="base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for sets of four </a:t>
            </a:r>
            <a:r>
              <a:rPr lang="en-GB" sz="16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Scells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{47090, 47290, 47490, 47690}, {47890, 48090, 48290, 48490}, {50290, 50490, 50690, 50890}, {51090, 51290, 51490, 51690}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fontAlgn="base" hangingPunct="0">
              <a:spcBef>
                <a:spcPts val="0"/>
              </a:spcBef>
              <a:spcAft>
                <a:spcPts val="900"/>
              </a:spcAft>
              <a:buFontTx/>
              <a:buChar char="-"/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[for sets of eight </a:t>
            </a:r>
            <a:r>
              <a:rPr lang="en-GB" sz="16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Scells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{47090, 47290, 47490, 47690, 47890, 48090, 48290, 48490}, {50290, 50490, 50690, 50890, 51090, 51290, 51490, 51690}]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fontAlgn="base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 a configured set of carriers with carrier frequencies that are a subset of any of the following sets of EARFCN, downlink transmissions in accordance with Type B multi-carrier access procedure as defined in 15.1.5.2 of  [11] are allowed: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fontAlgn="base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for sets of two </a:t>
            </a:r>
            <a:r>
              <a:rPr lang="en-GB" sz="1600" i="1" u="sng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Scells</a:t>
            </a: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{47090, 47290}, {47490, 47690}, {47890, 48090}, {48290, 48490}, {50290, 50490}, {50690, 50890}, {51090, 51290}, {51490, 51690}, {51890, 52090}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fontAlgn="base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for sets of four </a:t>
            </a:r>
            <a:r>
              <a:rPr lang="en-GB" sz="1600" i="1" u="sng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Scells</a:t>
            </a: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{47090, 47290, 47490, 47690}, {47890, 48090, 48290, 48490}, {50290, 50490, 50690, 50890}, {51090, 51290, 51490, 51690}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marR="0" indent="-180340" fontAlgn="base" hangingPunct="0">
              <a:spcBef>
                <a:spcPts val="0"/>
              </a:spcBef>
              <a:spcAft>
                <a:spcPts val="900"/>
              </a:spcAft>
              <a:buFontTx/>
              <a:buChar char="-"/>
            </a:pP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[for sets of eight </a:t>
            </a:r>
            <a:r>
              <a:rPr lang="en-GB" sz="1600" i="1" u="sng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Scells</a:t>
            </a:r>
            <a:r>
              <a:rPr lang="en-GB" sz="1600" i="1" u="sng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{47090, 47290, 47490, 47690, 47890, 48090, 48290, 48490}, {50290, 50490, 50690, 50890, 51090, 51290, 51490, 51690}]</a:t>
            </a:r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578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905BF-53D2-2245-8F2C-0D711B6F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46" y="185016"/>
            <a:ext cx="10515600" cy="798657"/>
          </a:xfrm>
        </p:spPr>
        <p:txBody>
          <a:bodyPr/>
          <a:lstStyle/>
          <a:p>
            <a:r>
              <a:rPr lang="en-US" dirty="0"/>
              <a:t>Suggested Modification for 36.300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5209A6-53FB-F84F-8F99-F25878647F5D}"/>
              </a:ext>
            </a:extLst>
          </p:cNvPr>
          <p:cNvSpPr txBox="1"/>
          <p:nvPr/>
        </p:nvSpPr>
        <p:spPr>
          <a:xfrm>
            <a:off x="498764" y="1122218"/>
            <a:ext cx="11277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dirty="0"/>
              <a:t>Modify 36.300 section 5.7 as follows:</a:t>
            </a:r>
          </a:p>
          <a:p>
            <a:pPr hangingPunct="0"/>
            <a:endParaRPr lang="en-GB" dirty="0"/>
          </a:p>
          <a:p>
            <a:pPr hangingPunct="0"/>
            <a:r>
              <a:rPr lang="en-GB" i="1" dirty="0"/>
              <a:t>Carrier aggregation with at least one </a:t>
            </a:r>
            <a:r>
              <a:rPr lang="en-GB" i="1" dirty="0" err="1"/>
              <a:t>SCell</a:t>
            </a:r>
            <a:r>
              <a:rPr lang="en-GB" i="1" dirty="0"/>
              <a:t> operating in the unlicensed spectrum is referred to as Licensed-Assisted Access (LAA). In LAA, the configured set of serving cells for a UE therefore always includes at least one </a:t>
            </a:r>
            <a:r>
              <a:rPr lang="en-GB" i="1" dirty="0" err="1"/>
              <a:t>SCell</a:t>
            </a:r>
            <a:r>
              <a:rPr lang="en-GB" i="1" dirty="0"/>
              <a:t> operating in the unlicensed spectrum according to Frame structure Type 3, also called LAA </a:t>
            </a:r>
            <a:r>
              <a:rPr lang="en-GB" i="1" dirty="0" err="1"/>
              <a:t>SCell</a:t>
            </a:r>
            <a:r>
              <a:rPr lang="en-GB" i="1" dirty="0"/>
              <a:t>. Unless otherwise specified, LAA </a:t>
            </a:r>
            <a:r>
              <a:rPr lang="en-GB" i="1" dirty="0" err="1"/>
              <a:t>SCells</a:t>
            </a:r>
            <a:r>
              <a:rPr lang="en-GB" i="1" dirty="0"/>
              <a:t> act as regular </a:t>
            </a:r>
            <a:r>
              <a:rPr lang="en-GB" i="1" dirty="0" err="1"/>
              <a:t>SCells</a:t>
            </a:r>
            <a:r>
              <a:rPr lang="en-GB" i="1" dirty="0"/>
              <a:t>.</a:t>
            </a:r>
          </a:p>
          <a:p>
            <a:pPr hangingPunct="0"/>
            <a:endParaRPr lang="en-GB" i="1" dirty="0"/>
          </a:p>
          <a:p>
            <a:pPr hangingPunct="0"/>
            <a:r>
              <a:rPr lang="en-GB" i="1" strike="sngStrike" dirty="0"/>
              <a:t>If the absence of IEEE802.11n/11ac devices sharing the carrier cannot be guaranteed on a long term basis (e.g., by level of regulation), and for this release if the maximum number of unlicensed channels that E-UTRAN can simultaneously transmit on is equal to or less than 4, the maximum frequency separation between any two carrier </a:t>
            </a:r>
            <a:r>
              <a:rPr lang="en-GB" i="1" strike="sngStrike" dirty="0" err="1"/>
              <a:t>center</a:t>
            </a:r>
            <a:r>
              <a:rPr lang="en-GB" i="1" strike="sngStrike" dirty="0"/>
              <a:t> frequencies on which LAA </a:t>
            </a:r>
            <a:r>
              <a:rPr lang="en-GB" i="1" strike="sngStrike" dirty="0" err="1"/>
              <a:t>SCell</a:t>
            </a:r>
            <a:r>
              <a:rPr lang="en-GB" i="1" strike="sngStrike" dirty="0"/>
              <a:t> transmissions are performed should be less than or equal to 62MHz. The UE is required to support frequency separation in accordance with TS 36.133 [21].</a:t>
            </a:r>
            <a:endParaRPr lang="en-US" i="1" strike="sngStrike" dirty="0"/>
          </a:p>
          <a:p>
            <a:pPr hangingPunct="0"/>
            <a:endParaRPr lang="en-GB" i="1" dirty="0"/>
          </a:p>
          <a:p>
            <a:pPr hangingPunct="0"/>
            <a:r>
              <a:rPr lang="en-GB" i="1" dirty="0"/>
              <a:t>LAA </a:t>
            </a:r>
            <a:r>
              <a:rPr lang="en-GB" i="1" dirty="0" err="1"/>
              <a:t>eNB</a:t>
            </a:r>
            <a:r>
              <a:rPr lang="en-GB" i="1" dirty="0"/>
              <a:t> and UE apply Listen-Before-Talk (LBT) before performing a transmission on LAA </a:t>
            </a:r>
            <a:r>
              <a:rPr lang="en-GB" i="1" dirty="0" err="1"/>
              <a:t>SCell</a:t>
            </a:r>
            <a:r>
              <a:rPr lang="en-GB" i="1" dirty="0"/>
              <a:t>. When LBT is applied, the transmitter listens to/senses the channel to determine whether the channel is free or busy. If the channel is determined to be free, the transmitter may perform the transmission; otherwise, it does not perform the transmission. If an LAA </a:t>
            </a:r>
            <a:r>
              <a:rPr lang="en-GB" i="1" dirty="0" err="1"/>
              <a:t>eNB</a:t>
            </a:r>
            <a:r>
              <a:rPr lang="en-GB" i="1" dirty="0"/>
              <a:t> uses channel access signals of other technologies for the purpose of LAA channel access, it shall continue to meet the LAA maximum energy detection threshold requirement.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423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23F14-8D9F-944C-B391-CB9D86ADE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5B17CA-4F26-7E4B-A322-52B2ECAB45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B18E9A-482B-1742-9FAA-9D2064872EA1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332509" y="1594140"/>
            <a:ext cx="11021291" cy="47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By adopting the suggested modifications, LAA DL multicarrier operation for band combination 46A-46D is enabled for Type A DL channel access without any restrictions.</a:t>
            </a:r>
          </a:p>
          <a:p>
            <a:pPr algn="just"/>
            <a:r>
              <a:rPr lang="en-US" b="1" dirty="0"/>
              <a:t>RAN4 would need to work in-sync with RAN 1 and 2 to properly update the LAA LTE CA specs.</a:t>
            </a:r>
          </a:p>
          <a:p>
            <a:pPr algn="just"/>
            <a:r>
              <a:rPr lang="en-US" b="1" dirty="0"/>
              <a:t>To inform RAN1/RAN2 of the decision, RAN4 can send an LS to both groups.</a:t>
            </a:r>
          </a:p>
          <a:p>
            <a:pPr algn="just"/>
            <a:r>
              <a:rPr lang="en-US" b="1" dirty="0"/>
              <a:t>For any clarification on the meaning of “</a:t>
            </a:r>
            <a:r>
              <a:rPr lang="en-GB" b="1" i="1" dirty="0">
                <a:solidFill>
                  <a:schemeClr val="accent6">
                    <a:lumMod val="75000"/>
                  </a:schemeClr>
                </a:solidFill>
              </a:rPr>
              <a:t>If the absence of IEEE802.11n/11ac devices sharing the carrier cannot be guaranteed on a long term basis (e.g., by level of regulation)</a:t>
            </a:r>
            <a:r>
              <a:rPr lang="en-GB" b="1" dirty="0"/>
              <a:t>”, RAN4 can request a response from RAN1 through an LS.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85401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7228A-9D69-634B-B857-D23D5568F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891" y="2443307"/>
            <a:ext cx="10515600" cy="895639"/>
          </a:xfrm>
        </p:spPr>
        <p:txBody>
          <a:bodyPr>
            <a:normAutofit/>
          </a:bodyPr>
          <a:lstStyle/>
          <a:p>
            <a:r>
              <a:rPr lang="en-US" sz="5400" b="1" dirty="0"/>
              <a:t>Appendix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5B0336-1121-D741-BBF7-C84D21CFED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62C5A4-5D1C-9044-B236-29963F0D6D4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52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905BF-53D2-2245-8F2C-0D711B6F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46" y="185016"/>
            <a:ext cx="10515600" cy="798657"/>
          </a:xfrm>
        </p:spPr>
        <p:txBody>
          <a:bodyPr>
            <a:normAutofit/>
          </a:bodyPr>
          <a:lstStyle/>
          <a:p>
            <a:r>
              <a:rPr lang="en-US" dirty="0"/>
              <a:t>CA 46A-46D Combination (TS36.101)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01CF7A-24BC-B545-BD7C-7CEEA6B758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7248" b="-18642"/>
          <a:stretch/>
        </p:blipFill>
        <p:spPr>
          <a:xfrm>
            <a:off x="798946" y="1169581"/>
            <a:ext cx="10541000" cy="13461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462686-C865-0143-B929-7D8CE2733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83" y="2687781"/>
            <a:ext cx="10566400" cy="88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EF1DE5-7727-0F4E-860B-091686E30307}"/>
              </a:ext>
            </a:extLst>
          </p:cNvPr>
          <p:cNvSpPr txBox="1"/>
          <p:nvPr/>
        </p:nvSpPr>
        <p:spPr>
          <a:xfrm>
            <a:off x="3380509" y="3589665"/>
            <a:ext cx="4476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TS36.101 Rev 15. Table  5.6 1-3 (excerpt)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A7B11-9426-C347-862F-635E48B4DE03}"/>
              </a:ext>
            </a:extLst>
          </p:cNvPr>
          <p:cNvSpPr txBox="1"/>
          <p:nvPr/>
        </p:nvSpPr>
        <p:spPr>
          <a:xfrm>
            <a:off x="353292" y="4322618"/>
            <a:ext cx="113745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Notes: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46A and 46D is a non-contiguous CA combination.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It is not supported actually by 36.300 and 36.104.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Comments: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LAA LTE DL and UL CA are paired.</a:t>
            </a:r>
          </a:p>
        </p:txBody>
      </p:sp>
    </p:spTree>
    <p:extLst>
      <p:ext uri="{BB962C8B-B14F-4D97-AF65-F5344CB8AC3E}">
        <p14:creationId xmlns:p14="http://schemas.microsoft.com/office/powerpoint/2010/main" val="32998072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19735</TotalTime>
  <Words>947</Words>
  <Application>Microsoft Macintosh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SimSun</vt:lpstr>
      <vt:lpstr>Arial</vt:lpstr>
      <vt:lpstr>Calibri</vt:lpstr>
      <vt:lpstr>Helvetica</vt:lpstr>
      <vt:lpstr>Helvetica Light</vt:lpstr>
      <vt:lpstr>Helvetica Neue</vt:lpstr>
      <vt:lpstr>Helvetica Regular</vt:lpstr>
      <vt:lpstr>Times New Roman</vt:lpstr>
      <vt:lpstr>Wingdings</vt:lpstr>
      <vt:lpstr>1_Office Theme</vt:lpstr>
      <vt:lpstr>PowerPoint Presentation</vt:lpstr>
      <vt:lpstr>Background 1: Channel bonding</vt:lpstr>
      <vt:lpstr>Background 2: DL Type A and B Access</vt:lpstr>
      <vt:lpstr>Requirement from TS 36.300 (RAN 2)</vt:lpstr>
      <vt:lpstr>Suggested Modifications for 36.104</vt:lpstr>
      <vt:lpstr>Suggested Modification for 36.300</vt:lpstr>
      <vt:lpstr>Conclusions</vt:lpstr>
      <vt:lpstr>Appendix</vt:lpstr>
      <vt:lpstr>CA 46A-46D Combination (TS36.101)</vt:lpstr>
      <vt:lpstr>A and D Prefixes (TS36.101)</vt:lpstr>
      <vt:lpstr>36.104 UL Scells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Lopez</dc:creator>
  <cp:lastModifiedBy>Dorin Viorel</cp:lastModifiedBy>
  <cp:revision>403</cp:revision>
  <dcterms:created xsi:type="dcterms:W3CDTF">2018-02-08T19:52:18Z</dcterms:created>
  <dcterms:modified xsi:type="dcterms:W3CDTF">2018-05-24T10:56:01Z</dcterms:modified>
</cp:coreProperties>
</file>