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74" r:id="rId4"/>
    <p:sldId id="26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6" autoAdjust="0"/>
    <p:restoredTop sz="94660"/>
  </p:normalViewPr>
  <p:slideViewPr>
    <p:cSldViewPr>
      <p:cViewPr varScale="1">
        <p:scale>
          <a:sx n="52" d="100"/>
          <a:sy n="52" d="100"/>
        </p:scale>
        <p:origin x="-18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2018/5/25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8175742\AppData\Local\Docs\R4-1807182.zip" TargetMode="External"/><Relationship Id="rId3" Type="http://schemas.openxmlformats.org/officeDocument/2006/relationships/hyperlink" Target="file:///C:\Users\8175742\AppData\Local\Docs\R4-1805804.zip" TargetMode="External"/><Relationship Id="rId7" Type="http://schemas.openxmlformats.org/officeDocument/2006/relationships/hyperlink" Target="file:///C:\Users\8175742\AppData\Local\Docs\R4-1807190.zip" TargetMode="External"/><Relationship Id="rId2" Type="http://schemas.openxmlformats.org/officeDocument/2006/relationships/hyperlink" Target="file:///C:\Users\5852648\OUT\RAN4\RAN4#86bis @Melbourne\Docs\R4-180533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8175742\AppData\Local\Docs\R4-1807878.zip" TargetMode="External"/><Relationship Id="rId5" Type="http://schemas.openxmlformats.org/officeDocument/2006/relationships/hyperlink" Target="file:///C:\Users\8175742\AppData\Local\Docs\R4-1806400.zip" TargetMode="External"/><Relationship Id="rId4" Type="http://schemas.openxmlformats.org/officeDocument/2006/relationships/hyperlink" Target="file:///C:\Users\8175742\AppData\Local\Docs\R4-1807576.zip" TargetMode="External"/><Relationship Id="rId9" Type="http://schemas.openxmlformats.org/officeDocument/2006/relationships/hyperlink" Target="file:///C:\Users\8175742\AppData\Local\Docs\R4-1807183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b="1" dirty="0" smtClean="0"/>
              <a:t>WF </a:t>
            </a:r>
            <a:r>
              <a:rPr lang="en-GB" altLang="ja-JP" b="1" dirty="0"/>
              <a:t>on the clarification of NR BS TAE applicable scenarios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NTT DOCOMO, INC</a:t>
            </a:r>
            <a:r>
              <a:rPr lang="en-US" altLang="ja-JP" dirty="0" smtClean="0">
                <a:solidFill>
                  <a:schemeClr val="tx1"/>
                </a:solidFill>
              </a:rPr>
              <a:t>.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smtClean="0">
                <a:solidFill>
                  <a:srgbClr val="000000"/>
                </a:solidFill>
                <a:ea typeface="MS PGothic" pitchFamily="34" charset="-128"/>
              </a:rPr>
              <a:t>R4-1808486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ja-JP" b="1" dirty="0"/>
              <a:t>3GPP TSG-RAN WG4 Meeting #87</a:t>
            </a:r>
            <a:r>
              <a:rPr lang="en-GB" altLang="ja-JP" b="1" i="1" dirty="0"/>
              <a:t>	</a:t>
            </a:r>
          </a:p>
          <a:p>
            <a:r>
              <a:rPr lang="en-GB" altLang="ja-JP" b="1" dirty="0"/>
              <a:t>Busan, Korea, 21</a:t>
            </a:r>
            <a:r>
              <a:rPr lang="en-GB" altLang="ja-JP" b="1" baseline="30000" dirty="0"/>
              <a:t> </a:t>
            </a:r>
            <a:r>
              <a:rPr lang="en-GB" altLang="ja-JP" b="1" dirty="0"/>
              <a:t>- 25 May, 2018</a:t>
            </a:r>
          </a:p>
          <a:p>
            <a:r>
              <a:rPr lang="en-GB" altLang="ja-JP" b="1" dirty="0"/>
              <a:t>Agenda 7.7.2.4.2.3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altLang="ja-JP" dirty="0" smtClean="0"/>
              <a:t>In RAN4 #86bis, </a:t>
            </a:r>
            <a:r>
              <a:rPr lang="en-US" altLang="ja-JP" dirty="0"/>
              <a:t>f</a:t>
            </a:r>
            <a:r>
              <a:rPr kumimoji="1" lang="en-US" altLang="ja-JP" dirty="0" smtClean="0"/>
              <a:t>ollowing contribution triggers the discussion of understanding regarding TAE requirements for MIMO or TX diversity, and intra-band C CA. </a:t>
            </a:r>
            <a:endParaRPr lang="en-GB" altLang="ja-JP" b="1" u="heavy" dirty="0">
              <a:hlinkClick r:id="rId2"/>
            </a:endParaRPr>
          </a:p>
          <a:p>
            <a:pPr lvl="1"/>
            <a:r>
              <a:rPr lang="en-GB" altLang="ja-JP" b="1" u="heavy" dirty="0">
                <a:hlinkClick r:id="rId2"/>
              </a:rPr>
              <a:t>R4-1805339</a:t>
            </a:r>
            <a:r>
              <a:rPr lang="en-GB" altLang="ja-JP" b="1" dirty="0"/>
              <a:t> NR BS TAE for distributed MIMO deployment scenarios </a:t>
            </a:r>
            <a:r>
              <a:rPr lang="en-GB" altLang="ja-JP" i="1" dirty="0"/>
              <a:t>NTT DOCOMO, INC</a:t>
            </a:r>
            <a:r>
              <a:rPr lang="en-GB" altLang="ja-JP" i="1" dirty="0" smtClean="0"/>
              <a:t>.</a:t>
            </a:r>
          </a:p>
          <a:p>
            <a:r>
              <a:rPr lang="en-US" altLang="ja-JP" dirty="0"/>
              <a:t>In RAN4 #86bis, </a:t>
            </a:r>
            <a:r>
              <a:rPr lang="en-US" altLang="ja-JP" dirty="0" smtClean="0"/>
              <a:t>following WF was agreed.</a:t>
            </a:r>
          </a:p>
          <a:p>
            <a:pPr lvl="1" hangingPunct="0"/>
            <a:r>
              <a:rPr lang="en-GB" altLang="ja-JP" b="1" u="sng" dirty="0">
                <a:hlinkClick r:id="rId3"/>
              </a:rPr>
              <a:t>R4-1805804</a:t>
            </a:r>
            <a:r>
              <a:rPr lang="en-GB" altLang="ja-JP" b="1" u="sng" dirty="0"/>
              <a:t> </a:t>
            </a:r>
            <a:r>
              <a:rPr lang="en-GB" altLang="ja-JP" b="1" dirty="0"/>
              <a:t>WF on NR BS TAE for inter-BS </a:t>
            </a:r>
            <a:r>
              <a:rPr lang="en-GB" altLang="ja-JP" i="1" dirty="0"/>
              <a:t>NTT DOCOMO, INC</a:t>
            </a:r>
            <a:r>
              <a:rPr lang="en-GB" altLang="ja-JP" i="1" dirty="0" smtClean="0"/>
              <a:t>.</a:t>
            </a:r>
            <a:endParaRPr lang="en-GB" altLang="ja-JP" i="1" dirty="0"/>
          </a:p>
          <a:p>
            <a:r>
              <a:rPr lang="en-US" altLang="ja-JP" dirty="0" smtClean="0"/>
              <a:t>In RAN4 #87, this issue is further discussed based on following contributions. </a:t>
            </a:r>
          </a:p>
          <a:p>
            <a:pPr lvl="1"/>
            <a:r>
              <a:rPr lang="en-GB" altLang="ja-JP" b="1" u="heavy" dirty="0">
                <a:hlinkClick r:id="rId4"/>
              </a:rPr>
              <a:t>R4-1807576</a:t>
            </a:r>
            <a:r>
              <a:rPr lang="en-GB" altLang="ja-JP" b="1" dirty="0"/>
              <a:t>	NR BS TAE for inter-BS </a:t>
            </a:r>
            <a:r>
              <a:rPr lang="en-GB" altLang="ja-JP" b="1" dirty="0" smtClean="0"/>
              <a:t>cases, </a:t>
            </a:r>
            <a:r>
              <a:rPr lang="en-GB" altLang="ja-JP" i="1" dirty="0"/>
              <a:t>NTT DOCOMO, </a:t>
            </a:r>
            <a:r>
              <a:rPr lang="en-GB" altLang="ja-JP" i="1" dirty="0" smtClean="0"/>
              <a:t>INC</a:t>
            </a:r>
            <a:endParaRPr lang="en-GB" altLang="ja-JP" dirty="0" smtClean="0"/>
          </a:p>
          <a:p>
            <a:pPr lvl="1"/>
            <a:r>
              <a:rPr lang="en-GB" altLang="ja-JP" b="1" u="heavy" dirty="0" smtClean="0">
                <a:hlinkClick r:id="rId5"/>
              </a:rPr>
              <a:t>R4-1806400</a:t>
            </a:r>
            <a:r>
              <a:rPr lang="en-GB" altLang="ja-JP" b="1" dirty="0"/>
              <a:t>	Discussion on scenario for BS </a:t>
            </a:r>
            <a:r>
              <a:rPr lang="en-GB" altLang="ja-JP" b="1" dirty="0" smtClean="0"/>
              <a:t>TAE, </a:t>
            </a:r>
            <a:r>
              <a:rPr lang="en-GB" altLang="ja-JP" i="1" dirty="0"/>
              <a:t>Samsung</a:t>
            </a:r>
            <a:endParaRPr lang="en-GB" altLang="ja-JP" b="1" dirty="0" smtClean="0"/>
          </a:p>
          <a:p>
            <a:pPr lvl="1"/>
            <a:r>
              <a:rPr lang="en-GB" altLang="ja-JP" b="1" u="heavy" dirty="0" smtClean="0">
                <a:hlinkClick r:id="rId6"/>
              </a:rPr>
              <a:t>R4-1807878</a:t>
            </a:r>
            <a:r>
              <a:rPr lang="en-GB" altLang="ja-JP" b="1" dirty="0"/>
              <a:t>	On NR BS TAE requirement for </a:t>
            </a:r>
            <a:r>
              <a:rPr lang="en-GB" altLang="ja-JP" b="1" dirty="0" smtClean="0"/>
              <a:t>inter-BS, </a:t>
            </a:r>
            <a:r>
              <a:rPr lang="en-GB" altLang="ja-JP" i="1" dirty="0"/>
              <a:t>Nokia, Nokia </a:t>
            </a:r>
            <a:r>
              <a:rPr lang="en-GB" altLang="ja-JP" i="1" dirty="0" smtClean="0"/>
              <a:t>			Shanghai </a:t>
            </a:r>
            <a:r>
              <a:rPr lang="en-GB" altLang="ja-JP" i="1" dirty="0"/>
              <a:t>Bell</a:t>
            </a:r>
            <a:endParaRPr lang="en-GB" altLang="ja-JP" b="1" dirty="0" smtClean="0"/>
          </a:p>
          <a:p>
            <a:pPr lvl="1"/>
            <a:r>
              <a:rPr lang="en-GB" altLang="ja-JP" b="1" u="heavy" dirty="0" smtClean="0">
                <a:hlinkClick r:id="rId7"/>
              </a:rPr>
              <a:t>R4-1807190</a:t>
            </a:r>
            <a:r>
              <a:rPr lang="en-GB" altLang="ja-JP" b="1" dirty="0"/>
              <a:t>	NR BS TAE for inter-BS </a:t>
            </a:r>
            <a:r>
              <a:rPr lang="en-GB" altLang="ja-JP" b="1" dirty="0" smtClean="0"/>
              <a:t>scenario, </a:t>
            </a:r>
            <a:r>
              <a:rPr lang="en-GB" altLang="ja-JP" i="1" dirty="0"/>
              <a:t>NEC</a:t>
            </a:r>
            <a:endParaRPr lang="en-GB" altLang="ja-JP" b="1" dirty="0" smtClean="0"/>
          </a:p>
          <a:p>
            <a:pPr lvl="1"/>
            <a:r>
              <a:rPr lang="en-GB" altLang="ja-JP" b="1" u="heavy" dirty="0">
                <a:hlinkClick r:id="rId8"/>
              </a:rPr>
              <a:t>R4-1807182</a:t>
            </a:r>
            <a:r>
              <a:rPr lang="en-GB" altLang="ja-JP" b="1" dirty="0"/>
              <a:t>	Input to WF on NR BS TAE for inter-BS for MIMO, TX </a:t>
            </a:r>
            <a:r>
              <a:rPr lang="en-GB" altLang="ja-JP" b="1" dirty="0" smtClean="0"/>
              <a:t>			diversity </a:t>
            </a:r>
            <a:r>
              <a:rPr lang="en-GB" altLang="ja-JP" b="1" dirty="0"/>
              <a:t>and continuous </a:t>
            </a:r>
            <a:r>
              <a:rPr lang="en-GB" altLang="ja-JP" b="1" dirty="0" smtClean="0"/>
              <a:t>CA, </a:t>
            </a:r>
            <a:r>
              <a:rPr lang="en-GB" altLang="ja-JP" i="1" dirty="0"/>
              <a:t>Ericsson LM</a:t>
            </a:r>
            <a:r>
              <a:rPr lang="en-GB" altLang="ja-JP" b="1" dirty="0"/>
              <a:t/>
            </a:r>
            <a:br>
              <a:rPr lang="en-GB" altLang="ja-JP" b="1" dirty="0"/>
            </a:br>
            <a:r>
              <a:rPr lang="en-GB" altLang="ja-JP" b="1" u="heavy" dirty="0">
                <a:hlinkClick r:id="rId9"/>
              </a:rPr>
              <a:t>R4-1807183</a:t>
            </a:r>
            <a:r>
              <a:rPr lang="en-GB" altLang="ja-JP" b="1" dirty="0"/>
              <a:t>	Input to WF on NR BS TAE for inter-BS with respect to </a:t>
            </a:r>
            <a:r>
              <a:rPr lang="en-GB" altLang="ja-JP" b="1" dirty="0" smtClean="0"/>
              <a:t>			inter-band </a:t>
            </a:r>
            <a:r>
              <a:rPr lang="en-GB" altLang="ja-JP" b="1" dirty="0"/>
              <a:t>CA and non-contiguous </a:t>
            </a:r>
            <a:r>
              <a:rPr lang="en-GB" altLang="ja-JP" b="1" dirty="0" smtClean="0"/>
              <a:t>CA, </a:t>
            </a:r>
            <a:r>
              <a:rPr lang="en-GB" altLang="ja-JP" i="1" dirty="0" smtClean="0"/>
              <a:t>Ericsson LM</a:t>
            </a:r>
            <a:r>
              <a:rPr kumimoji="1" lang="en-US" altLang="ja-JP" dirty="0" smtClean="0"/>
              <a:t>Background can be found in above document.</a:t>
            </a:r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5013176"/>
            <a:ext cx="9073008" cy="1844824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dirty="0" smtClean="0"/>
              <a:t>When connecting 2 or more RRHs to 1BBU, the required TAE value between connectors inside each RRHs is not clear.</a:t>
            </a:r>
          </a:p>
          <a:p>
            <a:r>
              <a:rPr lang="en-US" altLang="ja-JP" dirty="0" smtClean="0"/>
              <a:t>According to current specification (TS 38.104), the required TAE value for MIMO </a:t>
            </a:r>
            <a:r>
              <a:rPr lang="en-US" altLang="ja-JP" dirty="0" smtClean="0"/>
              <a:t>is</a:t>
            </a:r>
            <a:r>
              <a:rPr lang="ja-JP" altLang="en-US" dirty="0"/>
              <a:t> </a:t>
            </a:r>
            <a:r>
              <a:rPr lang="en-US" altLang="ja-JP" dirty="0" smtClean="0"/>
              <a:t>specified as</a:t>
            </a:r>
            <a:r>
              <a:rPr lang="en-US" altLang="ja-JP" dirty="0" smtClean="0"/>
              <a:t> </a:t>
            </a:r>
            <a:r>
              <a:rPr lang="en-US" altLang="ja-JP" dirty="0" smtClean="0"/>
              <a:t>65ns.</a:t>
            </a:r>
          </a:p>
          <a:p>
            <a:r>
              <a:rPr kumimoji="1" lang="en-US" altLang="ja-JP" dirty="0" smtClean="0"/>
              <a:t>However, in distributed MIMO case (Figure 1), it is difficult to achieve </a:t>
            </a:r>
            <a:r>
              <a:rPr kumimoji="1" lang="en-US" altLang="ja-JP" dirty="0" smtClean="0"/>
              <a:t>65ns TAE.</a:t>
            </a:r>
            <a:endParaRPr kumimoji="1" lang="en-US" altLang="ja-JP" dirty="0" smtClean="0"/>
          </a:p>
          <a:p>
            <a:r>
              <a:rPr lang="en-US" altLang="ja-JP" dirty="0"/>
              <a:t>This document </a:t>
            </a:r>
            <a:r>
              <a:rPr lang="en-US" altLang="ja-JP" dirty="0" smtClean="0"/>
              <a:t>clarify the applicability of current TAE requirement</a:t>
            </a:r>
            <a:endParaRPr lang="ja-JP" altLang="en-US" dirty="0"/>
          </a:p>
        </p:txBody>
      </p:sp>
      <p:pic>
        <p:nvPicPr>
          <p:cNvPr id="1026" name="図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526" y="1124744"/>
            <a:ext cx="697480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285820" y="4598494"/>
            <a:ext cx="4713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dirty="0"/>
              <a:t>Figure 1. </a:t>
            </a:r>
            <a:r>
              <a:rPr lang="en-GB" altLang="ja-JP" dirty="0" smtClean="0"/>
              <a:t>Example, Distributed </a:t>
            </a:r>
            <a:r>
              <a:rPr lang="en-GB" altLang="ja-JP" dirty="0"/>
              <a:t>MIMO </a:t>
            </a:r>
            <a:r>
              <a:rPr lang="en-GB" altLang="ja-JP" dirty="0" smtClean="0"/>
              <a:t>case</a:t>
            </a:r>
            <a:r>
              <a:rPr lang="en-GB" altLang="ja-JP" dirty="0"/>
              <a:t>.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292080" y="2924944"/>
            <a:ext cx="265624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148064" y="2924944"/>
            <a:ext cx="36724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b="1" dirty="0" smtClean="0">
                <a:solidFill>
                  <a:srgbClr val="FF0000"/>
                </a:solidFill>
              </a:rPr>
              <a:t>Required TAE value is not clear </a:t>
            </a:r>
            <a:r>
              <a:rPr kumimoji="1" lang="en-US" altLang="ja-JP" b="1" dirty="0" smtClean="0">
                <a:solidFill>
                  <a:srgbClr val="FF0000"/>
                </a:solidFill>
              </a:rPr>
              <a:t>65ns??</a:t>
            </a:r>
            <a:endParaRPr kumimoji="1" lang="ja-JP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154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139"/>
            <a:ext cx="8229600" cy="78068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320480"/>
          </a:xfrm>
        </p:spPr>
        <p:txBody>
          <a:bodyPr>
            <a:normAutofit fontScale="92500" lnSpcReduction="20000"/>
          </a:bodyPr>
          <a:lstStyle/>
          <a:p>
            <a:pPr hangingPunct="0"/>
            <a:r>
              <a:rPr lang="en-GB" altLang="ja-JP" dirty="0" smtClean="0"/>
              <a:t>Applicability of TAE</a:t>
            </a:r>
          </a:p>
          <a:p>
            <a:pPr lvl="1" hangingPunct="0"/>
            <a:r>
              <a:rPr lang="en-GB" altLang="ja-JP" dirty="0" smtClean="0"/>
              <a:t>Existing </a:t>
            </a:r>
            <a:r>
              <a:rPr lang="en-GB" altLang="ja-JP" dirty="0"/>
              <a:t>TAE </a:t>
            </a:r>
            <a:r>
              <a:rPr lang="en-GB" altLang="ja-JP" dirty="0" smtClean="0"/>
              <a:t>requirement</a:t>
            </a:r>
            <a:r>
              <a:rPr lang="en-GB" altLang="ja-JP" dirty="0"/>
              <a:t> for MIMO or </a:t>
            </a:r>
            <a:r>
              <a:rPr lang="en-GB" altLang="ja-JP" dirty="0" err="1"/>
              <a:t>Tx</a:t>
            </a:r>
            <a:r>
              <a:rPr lang="en-GB" altLang="ja-JP" dirty="0"/>
              <a:t> diversity, intra-band contiguous CA</a:t>
            </a:r>
            <a:r>
              <a:rPr lang="en-GB" altLang="ja-JP" dirty="0" smtClean="0"/>
              <a:t> </a:t>
            </a:r>
            <a:r>
              <a:rPr lang="en-GB" altLang="ja-JP" dirty="0"/>
              <a:t>is applied </a:t>
            </a:r>
            <a:r>
              <a:rPr lang="en-GB" altLang="ja-JP" dirty="0" smtClean="0"/>
              <a:t>for </a:t>
            </a:r>
            <a:r>
              <a:rPr lang="en-GB" altLang="ja-JP" dirty="0"/>
              <a:t>intra-BS </a:t>
            </a:r>
            <a:endParaRPr lang="ja-JP" altLang="ja-JP" dirty="0"/>
          </a:p>
          <a:p>
            <a:pPr lvl="1" hangingPunct="0"/>
            <a:r>
              <a:rPr lang="en-GB" altLang="ja-JP" dirty="0"/>
              <a:t>Existing TAE </a:t>
            </a:r>
            <a:r>
              <a:rPr lang="en-GB" altLang="ja-JP" dirty="0" smtClean="0"/>
              <a:t>requirement</a:t>
            </a:r>
            <a:r>
              <a:rPr lang="en-GB" altLang="ja-JP" dirty="0"/>
              <a:t> for intra-band non-contiguous CA and inter-band CA</a:t>
            </a:r>
            <a:r>
              <a:rPr lang="en-GB" altLang="ja-JP" dirty="0" smtClean="0"/>
              <a:t> </a:t>
            </a:r>
            <a:r>
              <a:rPr lang="en-GB" altLang="ja-JP" dirty="0"/>
              <a:t>is applied </a:t>
            </a:r>
            <a:r>
              <a:rPr lang="en-GB" altLang="ja-JP" dirty="0" smtClean="0"/>
              <a:t>for </a:t>
            </a:r>
            <a:r>
              <a:rPr lang="en-GB" altLang="ja-JP" dirty="0"/>
              <a:t>intra-BS and inter-BS</a:t>
            </a:r>
            <a:endParaRPr lang="ja-JP" altLang="ja-JP" dirty="0"/>
          </a:p>
          <a:p>
            <a:pPr lvl="1" hangingPunct="0"/>
            <a:r>
              <a:rPr lang="en-GB" altLang="ja-JP" dirty="0"/>
              <a:t>Inter-BS TAE requirements for MIMO or </a:t>
            </a:r>
            <a:r>
              <a:rPr lang="en-GB" altLang="ja-JP" dirty="0" err="1"/>
              <a:t>Tx</a:t>
            </a:r>
            <a:r>
              <a:rPr lang="en-GB" altLang="ja-JP" dirty="0"/>
              <a:t> diversity, intra-band contiguous CA </a:t>
            </a:r>
            <a:r>
              <a:rPr lang="en-GB" altLang="ja-JP" dirty="0" smtClean="0"/>
              <a:t>will </a:t>
            </a:r>
            <a:r>
              <a:rPr lang="en-GB" altLang="ja-JP" dirty="0"/>
              <a:t>be discussed in Rel-16</a:t>
            </a:r>
            <a:r>
              <a:rPr lang="en-GB" altLang="ja-JP" dirty="0" smtClean="0"/>
              <a:t>.</a:t>
            </a:r>
          </a:p>
          <a:p>
            <a:pPr hangingPunct="0"/>
            <a:endParaRPr lang="en-GB" altLang="ja-JP" dirty="0" smtClean="0"/>
          </a:p>
          <a:p>
            <a:pPr hangingPunct="0"/>
            <a:r>
              <a:rPr lang="en-GB" altLang="ja-JP" dirty="0" smtClean="0"/>
              <a:t>The definition of “intra-BS” </a:t>
            </a:r>
          </a:p>
          <a:p>
            <a:pPr marL="457200" lvl="1" indent="0" hangingPunct="0">
              <a:buNone/>
            </a:pPr>
            <a:r>
              <a:rPr lang="en-GB" altLang="ja-JP" dirty="0" smtClean="0"/>
              <a:t>Intra-BS: Intra-site and co-location scenario</a:t>
            </a:r>
          </a:p>
          <a:p>
            <a:pPr hangingPunct="0"/>
            <a:endParaRPr lang="ja-JP" altLang="ja-JP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778694"/>
              </p:ext>
            </p:extLst>
          </p:nvPr>
        </p:nvGraphicFramePr>
        <p:xfrm>
          <a:off x="395536" y="5157192"/>
          <a:ext cx="8280920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1512168"/>
                <a:gridCol w="3168352"/>
                <a:gridCol w="3600400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Configurations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TAE requirement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Intra-BS</a:t>
                      </a: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Inter-BS</a:t>
                      </a:r>
                      <a:endParaRPr lang="ja-JP" alt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MIMO or </a:t>
                      </a:r>
                      <a:r>
                        <a:rPr lang="en-GB" sz="1200" dirty="0" err="1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Tx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div.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65ns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FFS in Rel-16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intra-band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C CA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260ns (FR1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), 130ns </a:t>
                      </a: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(FR2)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ja-JP" sz="1200" dirty="0">
                        <a:effectLst/>
                        <a:latin typeface="Calibri 本文"/>
                        <a:ea typeface="ＭＳ 明朝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intra-band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NC CA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3us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ja-JP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3us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inter-band </a:t>
                      </a: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CA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3us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Times New Roman" panose="02020603050405020304" pitchFamily="18" charset="0"/>
                          <a:ea typeface="ＭＳ 明朝"/>
                          <a:cs typeface="Times New Roman" panose="02020603050405020304" pitchFamily="18" charset="0"/>
                        </a:rPr>
                        <a:t>3us</a:t>
                      </a:r>
                      <a:endParaRPr lang="ja-JP" sz="1200" dirty="0">
                        <a:effectLst/>
                        <a:latin typeface="Times New Roman" panose="02020603050405020304" pitchFamily="18" charset="0"/>
                        <a:ea typeface="ＭＳ 明朝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81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4574</TotalTime>
  <Words>288</Words>
  <Application>Microsoft Office PowerPoint</Application>
  <PresentationFormat>画面に合わせる (4:3)</PresentationFormat>
  <Paragraphs>47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Naoto Iizasa(NTT DOCOMO)</cp:lastModifiedBy>
  <cp:revision>165</cp:revision>
  <dcterms:created xsi:type="dcterms:W3CDTF">2016-11-16T01:21:36Z</dcterms:created>
  <dcterms:modified xsi:type="dcterms:W3CDTF">2018-05-25T01:38:02Z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