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9"/>
  </p:notesMasterIdLst>
  <p:sldIdLst>
    <p:sldId id="256" r:id="rId5"/>
    <p:sldId id="389" r:id="rId6"/>
    <p:sldId id="396" r:id="rId7"/>
    <p:sldId id="397" r:id="rId8"/>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meng (WN)" initials="Z(" lastIdx="5" clrIdx="0">
    <p:extLst>
      <p:ext uri="{19B8F6BF-5375-455C-9EA6-DF929625EA0E}">
        <p15:presenceInfo xmlns:p15="http://schemas.microsoft.com/office/powerpoint/2012/main" userId="S-1-5-21-147214757-305610072-1517763936-51239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250" autoAdjust="0"/>
    <p:restoredTop sz="87234" autoAdjust="0"/>
  </p:normalViewPr>
  <p:slideViewPr>
    <p:cSldViewPr>
      <p:cViewPr>
        <p:scale>
          <a:sx n="100" d="100"/>
          <a:sy n="100" d="100"/>
        </p:scale>
        <p:origin x="72" y="-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17"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25.05.2018</a:t>
            </a:fld>
            <a:endParaRPr lang="ru-RU"/>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5/25/2018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5/25/2018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5/25/2018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5/25/2018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5/25/2018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5/25/2018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5/25/2018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5/25/2018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5/25/2018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5/25/2018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5/25/2018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219201"/>
            <a:ext cx="109728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5/25/2018</a:t>
            </a:fld>
            <a:endParaRPr lang="en-US" altLang="zh-CN"/>
          </a:p>
        </p:txBody>
      </p:sp>
      <p:sp>
        <p:nvSpPr>
          <p:cNvPr id="5" name="Footer Placeholder 4"/>
          <p:cNvSpPr>
            <a:spLocks noGrp="1"/>
          </p:cNvSpPr>
          <p:nvPr>
            <p:ph type="ftr" sz="quarter" idx="3"/>
          </p:nvPr>
        </p:nvSpPr>
        <p:spPr>
          <a:xfrm>
            <a:off x="4165600" y="6356351"/>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2209800" y="2130425"/>
            <a:ext cx="7772400" cy="1963738"/>
          </a:xfrm>
        </p:spPr>
        <p:txBody>
          <a:bodyPr/>
          <a:lstStyle/>
          <a:p>
            <a:pPr eaLnBrk="1" hangingPunct="1"/>
            <a:r>
              <a:rPr lang="sv-SE" altLang="zh-CN" sz="4000" dirty="0"/>
              <a:t>Way forward </a:t>
            </a:r>
            <a:r>
              <a:rPr lang="en-US" altLang="zh-CN" sz="4000" dirty="0" smtClean="0"/>
              <a:t>on </a:t>
            </a:r>
            <a:r>
              <a:rPr lang="en-US" altLang="zh-CN" sz="4000" dirty="0"/>
              <a:t>Beam management requirements in NR</a:t>
            </a:r>
            <a:endParaRPr lang="en-GB" altLang="en-US" sz="4000" dirty="0"/>
          </a:p>
        </p:txBody>
      </p:sp>
      <p:sp>
        <p:nvSpPr>
          <p:cNvPr id="3075" name="Subtitle 2"/>
          <p:cNvSpPr>
            <a:spLocks noGrp="1"/>
          </p:cNvSpPr>
          <p:nvPr>
            <p:ph type="subTitle" idx="1"/>
          </p:nvPr>
        </p:nvSpPr>
        <p:spPr>
          <a:xfrm>
            <a:off x="2057400" y="4654550"/>
            <a:ext cx="7924800" cy="1752600"/>
          </a:xfrm>
        </p:spPr>
        <p:txBody>
          <a:bodyPr/>
          <a:lstStyle/>
          <a:p>
            <a:pPr eaLnBrk="1" hangingPunct="1"/>
            <a:r>
              <a:rPr lang="en-US" altLang="zh-CN" sz="2800" dirty="0">
                <a:solidFill>
                  <a:srgbClr val="898989"/>
                </a:solidFill>
              </a:rPr>
              <a:t>Huawei, </a:t>
            </a:r>
            <a:r>
              <a:rPr lang="en-US" altLang="zh-CN" sz="2800" dirty="0" smtClean="0">
                <a:solidFill>
                  <a:srgbClr val="898989"/>
                </a:solidFill>
              </a:rPr>
              <a:t>HiSilicon</a:t>
            </a:r>
            <a:endParaRPr lang="en-US" altLang="en-US" sz="2800" dirty="0">
              <a:solidFill>
                <a:srgbClr val="898989"/>
              </a:solidFill>
            </a:endParaRPr>
          </a:p>
        </p:txBody>
      </p:sp>
      <p:sp>
        <p:nvSpPr>
          <p:cNvPr id="3076" name="TextBox 3"/>
          <p:cNvSpPr txBox="1">
            <a:spLocks noChangeArrowheads="1"/>
          </p:cNvSpPr>
          <p:nvPr/>
        </p:nvSpPr>
        <p:spPr bwMode="auto">
          <a:xfrm>
            <a:off x="304800" y="298076"/>
            <a:ext cx="3523209"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t>
            </a:r>
            <a:r>
              <a:rPr lang="ru-RU" altLang="zh-CN" sz="1800" b="1" dirty="0" smtClean="0"/>
              <a:t>8</a:t>
            </a:r>
            <a:r>
              <a:rPr lang="en-US" altLang="zh-CN" sz="1800" b="1" dirty="0" smtClean="0"/>
              <a:t>7</a:t>
            </a:r>
            <a:r>
              <a:rPr lang="en-US" altLang="zh-CN" sz="1800" b="1" dirty="0"/>
              <a:t/>
            </a:r>
            <a:br>
              <a:rPr lang="en-US" altLang="zh-CN" sz="1800" b="1" dirty="0"/>
            </a:br>
            <a:r>
              <a:rPr lang="en-US" sz="1800" b="1" dirty="0" smtClean="0"/>
              <a:t>Busan, Korea, 21</a:t>
            </a:r>
            <a:r>
              <a:rPr lang="en-US" sz="1800" b="1" baseline="30000" dirty="0" smtClean="0"/>
              <a:t>st</a:t>
            </a:r>
            <a:r>
              <a:rPr lang="en-US" sz="1800" b="1" dirty="0" smtClean="0"/>
              <a:t> – 25</a:t>
            </a:r>
            <a:r>
              <a:rPr lang="en-US" sz="1800" b="1" baseline="30000" dirty="0" smtClean="0"/>
              <a:t>th</a:t>
            </a:r>
            <a:r>
              <a:rPr lang="en-US" sz="1800" b="1" dirty="0" smtClean="0"/>
              <a:t> May, </a:t>
            </a:r>
            <a:r>
              <a:rPr lang="en-US" sz="1800" b="1" dirty="0"/>
              <a:t>2018</a:t>
            </a:r>
          </a:p>
          <a:p>
            <a:pPr>
              <a:buNone/>
            </a:pPr>
            <a:r>
              <a:rPr lang="en-US" sz="1800" b="1" dirty="0"/>
              <a:t>Agenda item</a:t>
            </a:r>
            <a:r>
              <a:rPr lang="en-US" sz="1800" b="1" dirty="0" smtClean="0"/>
              <a:t>: 7.10.4.4</a:t>
            </a:r>
            <a:endParaRPr lang="en-GB" sz="1800" b="1" dirty="0"/>
          </a:p>
        </p:txBody>
      </p:sp>
      <p:sp>
        <p:nvSpPr>
          <p:cNvPr id="3077" name="TextBox 4"/>
          <p:cNvSpPr txBox="1">
            <a:spLocks noChangeArrowheads="1"/>
          </p:cNvSpPr>
          <p:nvPr/>
        </p:nvSpPr>
        <p:spPr bwMode="auto">
          <a:xfrm>
            <a:off x="10667999" y="298076"/>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smtClean="0"/>
              <a:t>R4-1808444</a:t>
            </a:r>
            <a:endParaRPr lang="zh-CN" altLang="en-US" sz="1800" b="1"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125A4C6-85EB-4151-B27F-C85BDE8B3B45}"/>
              </a:ext>
            </a:extLst>
          </p:cNvPr>
          <p:cNvSpPr>
            <a:spLocks noGrp="1"/>
          </p:cNvSpPr>
          <p:nvPr>
            <p:ph type="title"/>
          </p:nvPr>
        </p:nvSpPr>
        <p:spPr>
          <a:xfrm>
            <a:off x="609600" y="96258"/>
            <a:ext cx="10972800" cy="792162"/>
          </a:xfrm>
        </p:spPr>
        <p:txBody>
          <a:bodyPr/>
          <a:lstStyle/>
          <a:p>
            <a:r>
              <a:rPr lang="en-US" dirty="0" smtClean="0"/>
              <a:t>Agreements on Beam failure detection</a:t>
            </a:r>
            <a:endParaRPr lang="en-US" dirty="0"/>
          </a:p>
        </p:txBody>
      </p:sp>
      <p:sp>
        <p:nvSpPr>
          <p:cNvPr id="4" name="Slide Number Placeholder 3">
            <a:extLst>
              <a:ext uri="{FF2B5EF4-FFF2-40B4-BE49-F238E27FC236}">
                <a16:creationId xmlns="" xmlns:a16="http://schemas.microsoft.com/office/drawing/2014/main" id="{1C6C1391-3214-495D-89DC-F801A095E9D5}"/>
              </a:ext>
            </a:extLst>
          </p:cNvPr>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dirty="0"/>
          </a:p>
        </p:txBody>
      </p:sp>
      <p:sp>
        <p:nvSpPr>
          <p:cNvPr id="3" name="内容占位符 2"/>
          <p:cNvSpPr>
            <a:spLocks noGrp="1"/>
          </p:cNvSpPr>
          <p:nvPr>
            <p:ph idx="1"/>
          </p:nvPr>
        </p:nvSpPr>
        <p:spPr>
          <a:xfrm>
            <a:off x="609600" y="838200"/>
            <a:ext cx="10972800" cy="5502275"/>
          </a:xfrm>
        </p:spPr>
        <p:txBody>
          <a:bodyPr>
            <a:normAutofit lnSpcReduction="10000"/>
          </a:bodyPr>
          <a:lstStyle/>
          <a:p>
            <a:r>
              <a:rPr lang="en-US" altLang="zh-CN" sz="2000" dirty="0" smtClean="0"/>
              <a:t>The requirements on both CSI-RS </a:t>
            </a:r>
            <a:r>
              <a:rPr lang="en-US" altLang="zh-CN" sz="2000" dirty="0"/>
              <a:t>based </a:t>
            </a:r>
            <a:r>
              <a:rPr lang="en-US" altLang="zh-CN" sz="2000" dirty="0" smtClean="0"/>
              <a:t>beam failure detection and SSB based beam failure detection will be introduced, and the following aspects will be specified:</a:t>
            </a:r>
            <a:endParaRPr lang="en-US" altLang="zh-CN" sz="2000" dirty="0"/>
          </a:p>
          <a:p>
            <a:pPr lvl="1"/>
            <a:r>
              <a:rPr lang="en-US" altLang="zh-CN" dirty="0" smtClean="0"/>
              <a:t>BLER </a:t>
            </a:r>
            <a:r>
              <a:rPr lang="en-US" altLang="zh-CN" dirty="0"/>
              <a:t>value for the threshold </a:t>
            </a:r>
            <a:r>
              <a:rPr lang="en-US" altLang="zh-CN" dirty="0" err="1" smtClean="0"/>
              <a:t>Q</a:t>
            </a:r>
            <a:r>
              <a:rPr lang="en-US" altLang="zh-CN" baseline="-25000" dirty="0" err="1" smtClean="0"/>
              <a:t>out_LR</a:t>
            </a:r>
            <a:r>
              <a:rPr lang="en-US" altLang="zh-CN" dirty="0" smtClean="0"/>
              <a:t>.</a:t>
            </a:r>
          </a:p>
          <a:p>
            <a:pPr lvl="1"/>
            <a:r>
              <a:rPr lang="en-US" altLang="zh-CN" dirty="0"/>
              <a:t>Maximum number of beam failure detection RS </a:t>
            </a:r>
            <a:r>
              <a:rPr lang="en-US" altLang="zh-CN" dirty="0" smtClean="0"/>
              <a:t>resources, which </a:t>
            </a:r>
            <a:r>
              <a:rPr lang="en-US" altLang="zh-CN" dirty="0"/>
              <a:t>is defined </a:t>
            </a:r>
            <a:r>
              <a:rPr lang="en-US" altLang="zh-CN" dirty="0" smtClean="0"/>
              <a:t>as 2.</a:t>
            </a:r>
            <a:endParaRPr lang="en-US" altLang="zh-CN" dirty="0"/>
          </a:p>
          <a:p>
            <a:pPr lvl="1"/>
            <a:r>
              <a:rPr lang="en-US" altLang="zh-CN" dirty="0" smtClean="0"/>
              <a:t>Hypothetic </a:t>
            </a:r>
            <a:r>
              <a:rPr lang="en-US" altLang="zh-CN" dirty="0"/>
              <a:t>PDCCH parameters for </a:t>
            </a:r>
            <a:r>
              <a:rPr lang="en-US" altLang="zh-CN" dirty="0" smtClean="0"/>
              <a:t>beam </a:t>
            </a:r>
            <a:r>
              <a:rPr lang="en-US" altLang="zh-CN" dirty="0"/>
              <a:t>failure </a:t>
            </a:r>
            <a:r>
              <a:rPr lang="en-US" altLang="zh-CN" dirty="0" smtClean="0"/>
              <a:t>instance</a:t>
            </a:r>
          </a:p>
          <a:p>
            <a:pPr lvl="2"/>
            <a:r>
              <a:rPr lang="en-GB" altLang="zh-CN" dirty="0" smtClean="0"/>
              <a:t>Reuse the parameters for RLM out-of-sync without power boosting for PDCCH/PDCCH-DMRS, which means that the corresponding SINR level of </a:t>
            </a:r>
            <a:r>
              <a:rPr lang="en-US" altLang="zh-CN" dirty="0" err="1"/>
              <a:t>Q</a:t>
            </a:r>
            <a:r>
              <a:rPr lang="en-US" altLang="zh-CN" baseline="-25000" dirty="0" err="1"/>
              <a:t>out_LR</a:t>
            </a:r>
            <a:r>
              <a:rPr lang="en-GB" altLang="zh-CN" dirty="0" smtClean="0"/>
              <a:t> will be 4dB higher than </a:t>
            </a:r>
            <a:r>
              <a:rPr lang="en-GB" altLang="zh-CN" dirty="0"/>
              <a:t>the corresponding SINR level of </a:t>
            </a:r>
            <a:r>
              <a:rPr lang="en-US" altLang="zh-CN" dirty="0" err="1" smtClean="0"/>
              <a:t>Q</a:t>
            </a:r>
            <a:r>
              <a:rPr lang="en-US" altLang="zh-CN" baseline="-25000" dirty="0" err="1" smtClean="0"/>
              <a:t>out</a:t>
            </a:r>
            <a:r>
              <a:rPr lang="en-GB" altLang="zh-CN" dirty="0"/>
              <a:t> </a:t>
            </a:r>
            <a:r>
              <a:rPr lang="en-GB" altLang="zh-CN" dirty="0" smtClean="0"/>
              <a:t>and slightly lower than the </a:t>
            </a:r>
            <a:r>
              <a:rPr lang="en-GB" altLang="zh-CN" dirty="0"/>
              <a:t>corresponding SINR level of </a:t>
            </a:r>
            <a:r>
              <a:rPr lang="en-US" altLang="zh-CN" dirty="0" smtClean="0"/>
              <a:t>Q</a:t>
            </a:r>
            <a:r>
              <a:rPr lang="en-US" altLang="zh-CN" baseline="-25000" dirty="0" smtClean="0"/>
              <a:t>in</a:t>
            </a:r>
            <a:r>
              <a:rPr lang="en-GB" altLang="zh-CN" dirty="0" smtClean="0"/>
              <a:t> .</a:t>
            </a:r>
            <a:endParaRPr lang="en-US" altLang="zh-CN" dirty="0" smtClean="0"/>
          </a:p>
          <a:p>
            <a:pPr lvl="1"/>
            <a:r>
              <a:rPr lang="en-US" altLang="zh-CN" dirty="0"/>
              <a:t>L1 indication interval of two successive beam failure instance, which can be defined as the maximum values between the shortest periodicity of BFD-RS resources and 2ms</a:t>
            </a:r>
          </a:p>
          <a:p>
            <a:pPr lvl="1"/>
            <a:r>
              <a:rPr lang="en-US" altLang="zh-CN" dirty="0" smtClean="0"/>
              <a:t>L1 </a:t>
            </a:r>
            <a:r>
              <a:rPr lang="en-US" altLang="zh-CN" dirty="0"/>
              <a:t>evaluation period for beam failure instance </a:t>
            </a:r>
            <a:r>
              <a:rPr lang="en-US" altLang="zh-CN" dirty="0" smtClean="0"/>
              <a:t>evaluation</a:t>
            </a:r>
          </a:p>
          <a:p>
            <a:pPr lvl="2"/>
            <a:r>
              <a:rPr lang="en-US" altLang="zh-CN" dirty="0" smtClean="0"/>
              <a:t>Reuse the requirements for RLM in-sync evaluation, since the </a:t>
            </a:r>
            <a:r>
              <a:rPr lang="en-GB" altLang="zh-CN" dirty="0"/>
              <a:t>corresponding SINR level of </a:t>
            </a:r>
            <a:r>
              <a:rPr lang="en-US" altLang="zh-CN" dirty="0" err="1"/>
              <a:t>Q</a:t>
            </a:r>
            <a:r>
              <a:rPr lang="en-US" altLang="zh-CN" baseline="-25000" dirty="0" err="1"/>
              <a:t>out_LR</a:t>
            </a:r>
            <a:r>
              <a:rPr lang="en-US" altLang="zh-CN" baseline="-25000" dirty="0"/>
              <a:t> </a:t>
            </a:r>
            <a:r>
              <a:rPr lang="en-GB" altLang="zh-CN" dirty="0" smtClean="0"/>
              <a:t>and </a:t>
            </a:r>
            <a:r>
              <a:rPr lang="en-US" altLang="zh-CN" dirty="0"/>
              <a:t>Q</a:t>
            </a:r>
            <a:r>
              <a:rPr lang="en-US" altLang="zh-CN" baseline="-25000" dirty="0"/>
              <a:t>in </a:t>
            </a:r>
            <a:r>
              <a:rPr lang="en-US" altLang="zh-CN" dirty="0" smtClean="0"/>
              <a:t>are quite close.</a:t>
            </a:r>
          </a:p>
          <a:p>
            <a:pPr lvl="2"/>
            <a:r>
              <a:rPr lang="en-US" altLang="zh-CN" dirty="0" smtClean="0"/>
              <a:t>Low boundary is not applied for BFD evaluation period, since the low boundary for L1 indication interval is defined as 2ms and will be always shorter than the shortest periodicity of BFD RS resource (i.e. 5ms)</a:t>
            </a:r>
          </a:p>
          <a:p>
            <a:pPr lvl="3"/>
            <a:r>
              <a:rPr lang="en-US" altLang="zh-CN" dirty="0" smtClean="0"/>
              <a:t>When CSI-RS</a:t>
            </a:r>
          </a:p>
          <a:p>
            <a:pPr lvl="2"/>
            <a:r>
              <a:rPr lang="en-US" altLang="zh-CN" dirty="0" smtClean="0"/>
              <a:t>The conditions on Rx beam sweeping operation </a:t>
            </a:r>
            <a:r>
              <a:rPr lang="en-US" altLang="zh-CN" dirty="0" smtClean="0">
                <a:solidFill>
                  <a:srgbClr val="FF0000"/>
                </a:solidFill>
              </a:rPr>
              <a:t>for RLM </a:t>
            </a:r>
            <a:r>
              <a:rPr lang="en-US" altLang="zh-CN" dirty="0" smtClean="0"/>
              <a:t>are reused for beam failure detection.</a:t>
            </a:r>
          </a:p>
          <a:p>
            <a:pPr lvl="1"/>
            <a:endParaRPr lang="en-US" altLang="zh-CN" dirty="0">
              <a:solidFill>
                <a:prstClr val="black"/>
              </a:solidFill>
            </a:endParaRPr>
          </a:p>
          <a:p>
            <a:pPr lvl="2"/>
            <a:endParaRPr lang="en-US" altLang="zh-CN" dirty="0" smtClean="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435679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25A4C6-85EB-4151-B27F-C85BDE8B3B45}"/>
              </a:ext>
            </a:extLst>
          </p:cNvPr>
          <p:cNvSpPr>
            <a:spLocks noGrp="1"/>
          </p:cNvSpPr>
          <p:nvPr>
            <p:ph type="title"/>
          </p:nvPr>
        </p:nvSpPr>
        <p:spPr>
          <a:xfrm>
            <a:off x="609600" y="96258"/>
            <a:ext cx="10972800" cy="792162"/>
          </a:xfrm>
        </p:spPr>
        <p:txBody>
          <a:bodyPr/>
          <a:lstStyle/>
          <a:p>
            <a:r>
              <a:rPr lang="en-US" altLang="zh-CN" dirty="0"/>
              <a:t>Agreements on Candidate Beam detection</a:t>
            </a:r>
            <a:endParaRPr lang="en-US" dirty="0"/>
          </a:p>
        </p:txBody>
      </p:sp>
      <p:sp>
        <p:nvSpPr>
          <p:cNvPr id="4" name="Slide Number Placeholder 3">
            <a:extLst>
              <a:ext uri="{FF2B5EF4-FFF2-40B4-BE49-F238E27FC236}">
                <a16:creationId xmlns:a16="http://schemas.microsoft.com/office/drawing/2014/main" xmlns="" id="{1C6C1391-3214-495D-89DC-F801A095E9D5}"/>
              </a:ext>
            </a:extLst>
          </p:cNvPr>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dirty="0"/>
          </a:p>
        </p:txBody>
      </p:sp>
      <p:sp>
        <p:nvSpPr>
          <p:cNvPr id="3" name="内容占位符 2"/>
          <p:cNvSpPr>
            <a:spLocks noGrp="1"/>
          </p:cNvSpPr>
          <p:nvPr>
            <p:ph idx="1"/>
          </p:nvPr>
        </p:nvSpPr>
        <p:spPr>
          <a:xfrm>
            <a:off x="609600" y="1127125"/>
            <a:ext cx="10972800" cy="5502275"/>
          </a:xfrm>
        </p:spPr>
        <p:txBody>
          <a:bodyPr>
            <a:normAutofit/>
          </a:bodyPr>
          <a:lstStyle/>
          <a:p>
            <a:r>
              <a:rPr lang="en-US" altLang="zh-CN" sz="2000" dirty="0"/>
              <a:t>The requirements on both CSI-RS based candidate beam detection and SSB based candidate beam detection will be introduced, and the following aspects will be specified:</a:t>
            </a:r>
          </a:p>
          <a:p>
            <a:pPr lvl="1"/>
            <a:r>
              <a:rPr lang="en-US" altLang="zh-CN" dirty="0"/>
              <a:t>The </a:t>
            </a:r>
            <a:r>
              <a:rPr lang="en-US" altLang="zh-CN" dirty="0" smtClean="0"/>
              <a:t>L1-RSRP </a:t>
            </a:r>
            <a:r>
              <a:rPr lang="en-US" altLang="zh-CN" dirty="0" smtClean="0"/>
              <a:t>measurement period  </a:t>
            </a:r>
            <a:r>
              <a:rPr lang="en-US" altLang="zh-CN" dirty="0"/>
              <a:t>for each configured RS resource in set q1, which will be specified in core requirements.</a:t>
            </a:r>
          </a:p>
          <a:p>
            <a:pPr lvl="2"/>
            <a:r>
              <a:rPr lang="en-US" altLang="zh-CN" dirty="0"/>
              <a:t>FFS how many samples are assumed. </a:t>
            </a:r>
          </a:p>
          <a:p>
            <a:pPr lvl="2"/>
            <a:r>
              <a:rPr lang="en-US" altLang="zh-CN" dirty="0"/>
              <a:t>FFS whether to reflect Rx beam sweeping in FR2</a:t>
            </a:r>
          </a:p>
          <a:p>
            <a:pPr marL="342900" lvl="1" indent="-342900">
              <a:buFont typeface="Arial" panose="020B0604020202020204" pitchFamily="34" charset="0"/>
              <a:buChar char="•"/>
            </a:pPr>
            <a:r>
              <a:rPr lang="en-US" altLang="zh-CN" dirty="0"/>
              <a:t>The measurement accuracy of L1-RSRP for candidate beam detection will be studied in performance part.</a:t>
            </a:r>
          </a:p>
          <a:p>
            <a:pPr lvl="1"/>
            <a:r>
              <a:rPr lang="en-US" altLang="zh-CN" dirty="0" smtClean="0"/>
              <a:t>Requirements </a:t>
            </a:r>
            <a:r>
              <a:rPr lang="en-US" altLang="zh-CN" dirty="0"/>
              <a:t>on accuracy and its side condition for L1-RSRP should be specified as a package.</a:t>
            </a:r>
          </a:p>
          <a:p>
            <a:pPr lvl="1"/>
            <a:r>
              <a:rPr lang="en-US" altLang="zh-CN" dirty="0"/>
              <a:t>FFS whether to use the same L1-RSRP accuracy requirements of for both candidate beam detection and beam reporting.</a:t>
            </a:r>
          </a:p>
          <a:p>
            <a:pPr lvl="1"/>
            <a:endParaRPr lang="en-US" altLang="zh-CN" dirty="0"/>
          </a:p>
          <a:p>
            <a:pPr lvl="1"/>
            <a:endParaRPr lang="en-US" altLang="zh-CN" dirty="0"/>
          </a:p>
          <a:p>
            <a:pPr lvl="2"/>
            <a:endParaRPr lang="en-US" altLang="zh-CN"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1828690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F1DD994-2502-4F13-9F8F-23BD6850DD36}"/>
              </a:ext>
            </a:extLst>
          </p:cNvPr>
          <p:cNvSpPr>
            <a:spLocks noGrp="1"/>
          </p:cNvSpPr>
          <p:nvPr>
            <p:ph type="title"/>
          </p:nvPr>
        </p:nvSpPr>
        <p:spPr/>
        <p:txBody>
          <a:bodyPr/>
          <a:lstStyle/>
          <a:p>
            <a:r>
              <a:rPr lang="en-US" altLang="zh-CN" dirty="0"/>
              <a:t>Agreements on Beam Reporting </a:t>
            </a:r>
            <a:endParaRPr lang="en-US" dirty="0"/>
          </a:p>
        </p:txBody>
      </p:sp>
      <p:sp>
        <p:nvSpPr>
          <p:cNvPr id="3" name="Content Placeholder 2">
            <a:extLst>
              <a:ext uri="{FF2B5EF4-FFF2-40B4-BE49-F238E27FC236}">
                <a16:creationId xmlns:a16="http://schemas.microsoft.com/office/drawing/2014/main" xmlns="" id="{603B03B4-9F33-4B30-BE23-6C0153FD564A}"/>
              </a:ext>
            </a:extLst>
          </p:cNvPr>
          <p:cNvSpPr>
            <a:spLocks noGrp="1"/>
          </p:cNvSpPr>
          <p:nvPr>
            <p:ph idx="1"/>
          </p:nvPr>
        </p:nvSpPr>
        <p:spPr/>
        <p:txBody>
          <a:bodyPr/>
          <a:lstStyle/>
          <a:p>
            <a:pPr marL="342900" lvl="1" indent="-342900">
              <a:buFont typeface="Arial" panose="020B0604020202020204" pitchFamily="34" charset="0"/>
              <a:buChar char="•"/>
            </a:pPr>
            <a:r>
              <a:rPr lang="en-US" altLang="zh-CN" dirty="0">
                <a:solidFill>
                  <a:schemeClr val="tx2"/>
                </a:solidFill>
              </a:rPr>
              <a:t>Both CSI-RS based and SSB based </a:t>
            </a:r>
            <a:r>
              <a:rPr lang="en-US" altLang="zh-CN" dirty="0"/>
              <a:t>L1-RSRP measurement period for beam reporting will </a:t>
            </a:r>
            <a:r>
              <a:rPr lang="en-US" altLang="zh-CN" dirty="0" smtClean="0"/>
              <a:t>be specified.</a:t>
            </a:r>
          </a:p>
          <a:p>
            <a:pPr marL="742950" lvl="2" indent="-342900"/>
            <a:r>
              <a:rPr lang="en-US" altLang="zh-CN" dirty="0" smtClean="0"/>
              <a:t>FFS how to capture the requirements</a:t>
            </a:r>
            <a:endParaRPr lang="en-US" altLang="zh-CN" dirty="0"/>
          </a:p>
          <a:p>
            <a:pPr marL="342900" lvl="1" indent="-342900">
              <a:buFont typeface="Arial" panose="020B0604020202020204" pitchFamily="34" charset="0"/>
              <a:buChar char="•"/>
            </a:pPr>
            <a:r>
              <a:rPr lang="en-US" altLang="zh-CN" dirty="0" smtClean="0"/>
              <a:t>The </a:t>
            </a:r>
            <a:r>
              <a:rPr lang="en-US" altLang="zh-CN" dirty="0"/>
              <a:t>measurement accuracy of L1-RSRP for beam reporting will be studied in performance part.</a:t>
            </a:r>
          </a:p>
          <a:p>
            <a:pPr lvl="1"/>
            <a:r>
              <a:rPr lang="en-US" altLang="zh-CN" dirty="0">
                <a:solidFill>
                  <a:srgbClr val="FF0000"/>
                </a:solidFill>
              </a:rPr>
              <a:t>It is FFS, </a:t>
            </a:r>
            <a:r>
              <a:rPr lang="en-US" altLang="zh-CN" dirty="0"/>
              <a:t>for beam reporting, the requirements on L1-RSRP measurement accuracy can be based on single-shot </a:t>
            </a:r>
            <a:r>
              <a:rPr lang="en-US" altLang="zh-CN" dirty="0">
                <a:solidFill>
                  <a:srgbClr val="FF0000"/>
                </a:solidFill>
              </a:rPr>
              <a:t>or multi-shot </a:t>
            </a:r>
            <a:r>
              <a:rPr lang="en-US" altLang="zh-CN" dirty="0"/>
              <a:t>measurement.</a:t>
            </a:r>
          </a:p>
          <a:p>
            <a:pPr lvl="1"/>
            <a:r>
              <a:rPr lang="en-US" altLang="zh-CN" dirty="0"/>
              <a:t>Requirements on accuracy and its side condition for L1-RSRP should be specified as a package.</a:t>
            </a:r>
          </a:p>
          <a:p>
            <a:pPr lvl="1"/>
            <a:r>
              <a:rPr lang="en-US" altLang="zh-CN" dirty="0"/>
              <a:t>FFS whether to use the same L1-RSRP accuracy requirements of for both candidate beam detection and beam reporting.</a:t>
            </a:r>
          </a:p>
          <a:p>
            <a:pPr lvl="1"/>
            <a:endParaRPr lang="en-US" altLang="zh-CN" dirty="0"/>
          </a:p>
          <a:p>
            <a:endParaRPr lang="en-US" dirty="0"/>
          </a:p>
        </p:txBody>
      </p:sp>
      <p:sp>
        <p:nvSpPr>
          <p:cNvPr id="4" name="Slide Number Placeholder 3">
            <a:extLst>
              <a:ext uri="{FF2B5EF4-FFF2-40B4-BE49-F238E27FC236}">
                <a16:creationId xmlns:a16="http://schemas.microsoft.com/office/drawing/2014/main" xmlns="" id="{0C8888B3-2A70-4E69-BD9E-AFD2796E249C}"/>
              </a:ext>
            </a:extLst>
          </p:cNvPr>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8720240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2.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Props1.xml><?xml version="1.0" encoding="utf-8"?>
<ds:datastoreItem xmlns:ds="http://schemas.openxmlformats.org/officeDocument/2006/customXml" ds:itemID="{200F65EB-5730-43A8-9AFA-15BFC5DC8F7F}">
  <ds:schemaRefs>
    <ds:schemaRef ds:uri="http://schemas.openxmlformats.org/package/2006/metadata/core-properties"/>
    <ds:schemaRef ds:uri="http://schemas.microsoft.com/office/2006/documentManagement/types"/>
    <ds:schemaRef ds:uri="66EEDB98-F073-460B-B9B0-9643F9FE785E"/>
    <ds:schemaRef ds:uri="http://www.w3.org/XML/1998/namespace"/>
    <ds:schemaRef ds:uri="http://purl.org/dc/elements/1.1/"/>
    <ds:schemaRef ds:uri="http://purl.org/dc/terms/"/>
    <ds:schemaRef ds:uri="http://schemas.microsoft.com/office/infopath/2007/PartnerControls"/>
    <ds:schemaRef ds:uri="17c5c574-4f42-45b3-8a7f-77d8e859d074"/>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docProps/app.xml><?xml version="1.0" encoding="utf-8"?>
<Properties xmlns="http://schemas.openxmlformats.org/officeDocument/2006/extended-properties" xmlns:vt="http://schemas.openxmlformats.org/officeDocument/2006/docPropsVTypes">
  <Template/>
  <TotalTime>22366</TotalTime>
  <Words>459</Words>
  <Application>Microsoft Office PowerPoint</Application>
  <PresentationFormat>宽屏</PresentationFormat>
  <Paragraphs>36</Paragraphs>
  <Slides>4</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4</vt:i4>
      </vt:variant>
    </vt:vector>
  </HeadingPairs>
  <TitlesOfParts>
    <vt:vector size="8" baseType="lpstr">
      <vt:lpstr>宋体</vt:lpstr>
      <vt:lpstr>Arial</vt:lpstr>
      <vt:lpstr>Calibri</vt:lpstr>
      <vt:lpstr>Office Theme</vt:lpstr>
      <vt:lpstr>Way forward on Beam management requirements in NR</vt:lpstr>
      <vt:lpstr>Agreements on Beam failure detection</vt:lpstr>
      <vt:lpstr>Agreements on Candidate Beam detection</vt:lpstr>
      <vt:lpstr>Agreements on Beam Reporting </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keywords>CTPClassification=:VisualMarkings=, CTPClassification=CTP_PUBLIC:VisualMarkings=</cp:keywords>
  <cp:lastModifiedBy>Huawei</cp:lastModifiedBy>
  <cp:revision>1218</cp:revision>
  <dcterms:created xsi:type="dcterms:W3CDTF">2013-05-13T16:02:00Z</dcterms:created>
  <dcterms:modified xsi:type="dcterms:W3CDTF">2018-05-25T04:07:26Z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2017-02-16 07:48:43Z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CTPClassification">
    <vt:lpwstr>CTP_PUBLIC</vt:lpwstr>
  </property>
  <property fmtid="{D5CDD505-2E9C-101B-9397-08002B2CF9AE}" pid="13" name="_2015_ms_pID_725343">
    <vt:lpwstr>(3)yDf0JA993Db1FbheF2BJ8ip5CVg3MGvbYJmyp7Qx+AsjkVhU+cTiFBRXSycUUnJ7T/j9qdkp
z5SjcEraI1FDOsn2iOrn7bwyCyJrGff0RMU/LqOQerKH3UTM2zxETKZcf5lKzJGidO2168yG
v2dw2MwuNJfsj7ZSq1BkNBrgBXMI5SYsfcv9reXxZUGJTS0mYel0hjW8jwuxdK9xw6qf5d4E
H4siC7sAj455vC1RUX</vt:lpwstr>
  </property>
  <property fmtid="{D5CDD505-2E9C-101B-9397-08002B2CF9AE}" pid="14" name="_2015_ms_pID_7253431">
    <vt:lpwstr>D/G8jtXlecB90lO0b9ZpR/eMORyKYE8xAVvbexYsn53xg8aLC1YtVD
FeFviclDVT643UqFvtirvQmkLfJC59OWlCxhbtI+CbYlhzz/3x6uEluZz79sjQSmoJqEbjUZ
kecnhMgUIHrcqBxP4Yg2wUlU0pM0i89SVv0fFkiAGcMn/luczVjXm37Mu41MqcodUD3U1W5F
CqrcqXSSkg4ogxL61DrgF45NP2FfwoB6dJVs</vt:lpwstr>
  </property>
  <property fmtid="{D5CDD505-2E9C-101B-9397-08002B2CF9AE}" pid="15" name="_2015_ms_pID_7253432">
    <vt:lpwstr>71qJpqWaxf2FHjtuYksOAFc=</vt:lpwstr>
  </property>
  <property fmtid="{D5CDD505-2E9C-101B-9397-08002B2CF9AE}" pid="16" name="_readonly">
    <vt:lpwstr/>
  </property>
  <property fmtid="{D5CDD505-2E9C-101B-9397-08002B2CF9AE}" pid="17" name="_change">
    <vt:lpwstr/>
  </property>
  <property fmtid="{D5CDD505-2E9C-101B-9397-08002B2CF9AE}" pid="18" name="_full-control">
    <vt:lpwstr/>
  </property>
  <property fmtid="{D5CDD505-2E9C-101B-9397-08002B2CF9AE}" pid="19" name="sflag">
    <vt:lpwstr>1526177098</vt:lpwstr>
  </property>
</Properties>
</file>