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3"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68" d="100"/>
          <a:sy n="68" d="100"/>
        </p:scale>
        <p:origin x="81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E354DF9-FBB4-4DB4-975A-B9D0E1F7617A}" type="datetimeFigureOut">
              <a:rPr lang="en-US" smtClean="0"/>
              <a:t>5/23/2018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949563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5/23/2018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41321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5/23/2018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5102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5/23/2018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88724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354DF9-FBB4-4DB4-975A-B9D0E1F7617A}" type="datetimeFigureOut">
              <a:rPr lang="en-US" smtClean="0"/>
              <a:t>5/23/2018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02035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354DF9-FBB4-4DB4-975A-B9D0E1F7617A}" type="datetimeFigureOut">
              <a:rPr lang="en-US" smtClean="0"/>
              <a:t>5/23/2018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60628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354DF9-FBB4-4DB4-975A-B9D0E1F7617A}" type="datetimeFigureOut">
              <a:rPr lang="en-US" smtClean="0"/>
              <a:t>5/23/2018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19821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354DF9-FBB4-4DB4-975A-B9D0E1F7617A}" type="datetimeFigureOut">
              <a:rPr lang="en-US" smtClean="0"/>
              <a:t>5/23/2018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733930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54DF9-FBB4-4DB4-975A-B9D0E1F7617A}" type="datetimeFigureOut">
              <a:rPr lang="en-US" smtClean="0"/>
              <a:t>5/23/2018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285152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5/23/2018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25655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5/23/2018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5297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54DF9-FBB4-4DB4-975A-B9D0E1F7617A}" type="datetimeFigureOut">
              <a:rPr lang="en-US" smtClean="0"/>
              <a:t>5/23/2018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1FE18-20E5-41E8-BBEA-5CFE005EBAEB}" type="slidenum">
              <a:rPr lang="en-US" smtClean="0"/>
              <a:t>‹#›</a:t>
            </a:fld>
            <a:endParaRPr lang="en-US"/>
          </a:p>
        </p:txBody>
      </p:sp>
    </p:spTree>
    <p:extLst>
      <p:ext uri="{BB962C8B-B14F-4D97-AF65-F5344CB8AC3E}">
        <p14:creationId xmlns:p14="http://schemas.microsoft.com/office/powerpoint/2010/main" val="3287243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030819"/>
            <a:ext cx="9144000" cy="1479144"/>
          </a:xfrm>
        </p:spPr>
        <p:txBody>
          <a:bodyPr>
            <a:normAutofit fontScale="90000"/>
          </a:bodyPr>
          <a:lstStyle/>
          <a:p>
            <a:r>
              <a:rPr lang="en-GB" dirty="0"/>
              <a:t>WF on NR BS out-of-band blocking measurement step size</a:t>
            </a:r>
            <a:endParaRPr lang="en-US" dirty="0"/>
          </a:p>
        </p:txBody>
      </p:sp>
      <p:sp>
        <p:nvSpPr>
          <p:cNvPr id="3" name="Subtitle 2"/>
          <p:cNvSpPr>
            <a:spLocks noGrp="1"/>
          </p:cNvSpPr>
          <p:nvPr>
            <p:ph type="subTitle" idx="1"/>
          </p:nvPr>
        </p:nvSpPr>
        <p:spPr>
          <a:xfrm>
            <a:off x="1524000" y="4086984"/>
            <a:ext cx="9144000" cy="1655762"/>
          </a:xfrm>
        </p:spPr>
        <p:txBody>
          <a:bodyPr/>
          <a:lstStyle/>
          <a:p>
            <a:r>
              <a:rPr lang="en-GB" dirty="0"/>
              <a:t>Nokia, Nokia Shanghai Bell</a:t>
            </a:r>
            <a:endParaRPr lang="en-US" dirty="0"/>
          </a:p>
        </p:txBody>
      </p:sp>
      <p:sp>
        <p:nvSpPr>
          <p:cNvPr id="4" name="Rectangle 3"/>
          <p:cNvSpPr/>
          <p:nvPr/>
        </p:nvSpPr>
        <p:spPr>
          <a:xfrm>
            <a:off x="198474" y="128166"/>
            <a:ext cx="6096000" cy="923330"/>
          </a:xfrm>
          <a:prstGeom prst="rect">
            <a:avLst/>
          </a:prstGeom>
        </p:spPr>
        <p:txBody>
          <a:bodyPr>
            <a:spAutoFit/>
          </a:bodyPr>
          <a:lstStyle/>
          <a:p>
            <a:pPr>
              <a:spcBef>
                <a:spcPct val="0"/>
              </a:spcBef>
            </a:pPr>
            <a:r>
              <a:rPr lang="en-GB" altLang="sv-SE" b="1" dirty="0">
                <a:cs typeface="Arial" panose="020B0604020202020204" pitchFamily="34" charset="0"/>
              </a:rPr>
              <a:t>3GPP TSG-RAN WG4 Meeting#87</a:t>
            </a:r>
          </a:p>
          <a:p>
            <a:pPr>
              <a:spcBef>
                <a:spcPct val="0"/>
              </a:spcBef>
            </a:pPr>
            <a:r>
              <a:rPr lang="it-IT" altLang="sv-SE" b="1" dirty="0">
                <a:cs typeface="Arial" panose="020B0604020202020204" pitchFamily="34" charset="0"/>
              </a:rPr>
              <a:t>Busan, Korea, 21 – 25 </a:t>
            </a:r>
            <a:r>
              <a:rPr lang="it-IT" altLang="sv-SE" b="1" dirty="0" err="1">
                <a:cs typeface="Arial" panose="020B0604020202020204" pitchFamily="34" charset="0"/>
              </a:rPr>
              <a:t>May</a:t>
            </a:r>
            <a:r>
              <a:rPr lang="it-IT" altLang="sv-SE" b="1" dirty="0">
                <a:cs typeface="Arial" panose="020B0604020202020204" pitchFamily="34" charset="0"/>
              </a:rPr>
              <a:t> 2018</a:t>
            </a:r>
          </a:p>
          <a:p>
            <a:pPr>
              <a:spcBef>
                <a:spcPct val="0"/>
              </a:spcBef>
            </a:pPr>
            <a:r>
              <a:rPr lang="en-US" b="1" dirty="0"/>
              <a:t>Agenda Item:	7.8.4.1</a:t>
            </a:r>
          </a:p>
        </p:txBody>
      </p:sp>
      <p:sp>
        <p:nvSpPr>
          <p:cNvPr id="5" name="Rectangle 4"/>
          <p:cNvSpPr/>
          <p:nvPr/>
        </p:nvSpPr>
        <p:spPr>
          <a:xfrm>
            <a:off x="10230686" y="256585"/>
            <a:ext cx="1321196" cy="369332"/>
          </a:xfrm>
          <a:prstGeom prst="rect">
            <a:avLst/>
          </a:prstGeom>
        </p:spPr>
        <p:txBody>
          <a:bodyPr wrap="none">
            <a:spAutoFit/>
          </a:bodyPr>
          <a:lstStyle/>
          <a:p>
            <a:r>
              <a:rPr lang="en-US" altLang="sv-SE" b="1" dirty="0">
                <a:cs typeface="Arial" panose="020B0604020202020204" pitchFamily="34" charset="0"/>
              </a:rPr>
              <a:t>R4-1808330</a:t>
            </a:r>
            <a:endParaRPr lang="en-US" dirty="0"/>
          </a:p>
        </p:txBody>
      </p:sp>
    </p:spTree>
    <p:extLst>
      <p:ext uri="{BB962C8B-B14F-4D97-AF65-F5344CB8AC3E}">
        <p14:creationId xmlns:p14="http://schemas.microsoft.com/office/powerpoint/2010/main" val="2726824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a:xfrm>
            <a:off x="838200" y="1371600"/>
            <a:ext cx="10515600" cy="4805363"/>
          </a:xfrm>
        </p:spPr>
        <p:txBody>
          <a:bodyPr>
            <a:normAutofit lnSpcReduction="10000"/>
          </a:bodyPr>
          <a:lstStyle/>
          <a:p>
            <a:r>
              <a:rPr lang="en-GB" dirty="0"/>
              <a:t>Contributions on NR BS out-of-band blocking measurement step size have been discussed in RAN4:</a:t>
            </a:r>
          </a:p>
          <a:p>
            <a:pPr lvl="1"/>
            <a:r>
              <a:rPr lang="en-GB" dirty="0"/>
              <a:t>[1]	R4-1800027, “TP to TR 38.817-02: NR BS out-of-band blocking step size for FR1 (7.5.1, 10.6)”, Nokia, Nokia Shanghai Bell.</a:t>
            </a:r>
          </a:p>
          <a:p>
            <a:pPr lvl="1"/>
            <a:r>
              <a:rPr lang="en-GB" dirty="0"/>
              <a:t>[2]	R4-1800028, “TP to TR 38.817-02: NR BS out-of-band blocking requirements for FR2 (10.6)”, Nokia, Nokia Shanghai Bell.</a:t>
            </a:r>
          </a:p>
          <a:p>
            <a:pPr lvl="1"/>
            <a:r>
              <a:rPr lang="en-GB" dirty="0"/>
              <a:t>[3]	R4-1802740, “TP to TR 38.817-02: NR BS out-of-band blocking requirements for FR2 (10.6)”, Nokia, Nokia Shanghai Bell.</a:t>
            </a:r>
          </a:p>
          <a:p>
            <a:pPr lvl="1"/>
            <a:r>
              <a:rPr lang="en-GB" dirty="0"/>
              <a:t>[4]	R4-1804248, “TP to TR 38.817-02: NR BS out-of-band blocking requirements for FR2 (10.6)”, Nokia, Nokia Shanghai Bell.</a:t>
            </a:r>
          </a:p>
          <a:p>
            <a:pPr lvl="1"/>
            <a:r>
              <a:rPr lang="en-GB" dirty="0"/>
              <a:t>[5]	R4-1804498, “On OTA OOB RX blocking requirement for FR2”, Ericsson.</a:t>
            </a:r>
          </a:p>
          <a:p>
            <a:pPr lvl="1"/>
            <a:r>
              <a:rPr lang="en-GB" dirty="0"/>
              <a:t>[6]	R4-1806601, “TP to TR 38.817-02: NR BS out-of-band blocking requirements for FR2 (10.6)”, Nokia, Nokia Shanghai Bell.</a:t>
            </a:r>
          </a:p>
        </p:txBody>
      </p:sp>
    </p:spTree>
    <p:extLst>
      <p:ext uri="{BB962C8B-B14F-4D97-AF65-F5344CB8AC3E}">
        <p14:creationId xmlns:p14="http://schemas.microsoft.com/office/powerpoint/2010/main" val="2040404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 forward on </a:t>
            </a:r>
            <a:r>
              <a:rPr lang="en-GB" dirty="0"/>
              <a:t>BS type 2-O</a:t>
            </a:r>
            <a:endParaRPr lang="en-US" dirty="0"/>
          </a:p>
        </p:txBody>
      </p:sp>
      <p:sp>
        <p:nvSpPr>
          <p:cNvPr id="3" name="Content Placeholder 2"/>
          <p:cNvSpPr>
            <a:spLocks noGrp="1"/>
          </p:cNvSpPr>
          <p:nvPr>
            <p:ph idx="1"/>
          </p:nvPr>
        </p:nvSpPr>
        <p:spPr>
          <a:xfrm>
            <a:off x="838200" y="1318599"/>
            <a:ext cx="10515600" cy="4805363"/>
          </a:xfrm>
        </p:spPr>
        <p:txBody>
          <a:bodyPr>
            <a:noAutofit/>
          </a:bodyPr>
          <a:lstStyle/>
          <a:p>
            <a:pPr fontAlgn="base" hangingPunct="0"/>
            <a:r>
              <a:rPr lang="en-GB" sz="2400" dirty="0"/>
              <a:t>Objective: To reduce the amount of time used for unnecessary measurement especially for the time consuming OTA conformance testing, while continue to ensure that any spurious response falls within the receive bandwidth will still be limited so that the receiver filter selectivity is verified with sufficient granularity.</a:t>
            </a:r>
          </a:p>
          <a:p>
            <a:pPr fontAlgn="base" hangingPunct="0"/>
            <a:r>
              <a:rPr lang="en-GB" sz="2400" dirty="0"/>
              <a:t>Agreement: The measurement step size of the NR BS type 2-O OTA out-of-band blocking conformance testing for interfering signal at frequency above 6 GHz should be set as follows:</a:t>
            </a:r>
            <a:endParaRPr lang="en-GB" sz="1600" b="1" dirty="0"/>
          </a:p>
        </p:txBody>
      </p:sp>
      <p:graphicFrame>
        <p:nvGraphicFramePr>
          <p:cNvPr id="10" name="Table 9">
            <a:extLst>
              <a:ext uri="{FF2B5EF4-FFF2-40B4-BE49-F238E27FC236}">
                <a16:creationId xmlns:a16="http://schemas.microsoft.com/office/drawing/2014/main" id="{0A9E99A1-0DFE-463D-8E06-85036C7C1BEE}"/>
              </a:ext>
            </a:extLst>
          </p:cNvPr>
          <p:cNvGraphicFramePr>
            <a:graphicFrameLocks noGrp="1"/>
          </p:cNvGraphicFramePr>
          <p:nvPr>
            <p:extLst>
              <p:ext uri="{D42A27DB-BD31-4B8C-83A1-F6EECF244321}">
                <p14:modId xmlns:p14="http://schemas.microsoft.com/office/powerpoint/2010/main" val="989087630"/>
              </p:ext>
            </p:extLst>
          </p:nvPr>
        </p:nvGraphicFramePr>
        <p:xfrm>
          <a:off x="1147692" y="3875177"/>
          <a:ext cx="9922565" cy="1463040"/>
        </p:xfrm>
        <a:graphic>
          <a:graphicData uri="http://schemas.openxmlformats.org/drawingml/2006/table">
            <a:tbl>
              <a:tblPr firstRow="1" firstCol="1" bandRow="1">
                <a:tableStyleId>{5C22544A-7EE6-4342-B048-85BDC9FD1C3A}</a:tableStyleId>
              </a:tblPr>
              <a:tblGrid>
                <a:gridCol w="5801748">
                  <a:extLst>
                    <a:ext uri="{9D8B030D-6E8A-4147-A177-3AD203B41FA5}">
                      <a16:colId xmlns:a16="http://schemas.microsoft.com/office/drawing/2014/main" val="1943254236"/>
                    </a:ext>
                  </a:extLst>
                </a:gridCol>
                <a:gridCol w="1041009">
                  <a:extLst>
                    <a:ext uri="{9D8B030D-6E8A-4147-A177-3AD203B41FA5}">
                      <a16:colId xmlns:a16="http://schemas.microsoft.com/office/drawing/2014/main" val="2261872538"/>
                    </a:ext>
                  </a:extLst>
                </a:gridCol>
                <a:gridCol w="1026942">
                  <a:extLst>
                    <a:ext uri="{9D8B030D-6E8A-4147-A177-3AD203B41FA5}">
                      <a16:colId xmlns:a16="http://schemas.microsoft.com/office/drawing/2014/main" val="2126533441"/>
                    </a:ext>
                  </a:extLst>
                </a:gridCol>
                <a:gridCol w="1026941">
                  <a:extLst>
                    <a:ext uri="{9D8B030D-6E8A-4147-A177-3AD203B41FA5}">
                      <a16:colId xmlns:a16="http://schemas.microsoft.com/office/drawing/2014/main" val="468350654"/>
                    </a:ext>
                  </a:extLst>
                </a:gridCol>
                <a:gridCol w="1025925">
                  <a:extLst>
                    <a:ext uri="{9D8B030D-6E8A-4147-A177-3AD203B41FA5}">
                      <a16:colId xmlns:a16="http://schemas.microsoft.com/office/drawing/2014/main" val="1930177693"/>
                    </a:ext>
                  </a:extLst>
                </a:gridCol>
              </a:tblGrid>
              <a:tr h="0">
                <a:tc>
                  <a:txBody>
                    <a:bodyPr/>
                    <a:lstStyle/>
                    <a:p>
                      <a:pPr algn="ctr">
                        <a:spcAft>
                          <a:spcPts val="0"/>
                        </a:spcAft>
                      </a:pPr>
                      <a:r>
                        <a:rPr lang="en-GB" sz="2400" dirty="0">
                          <a:effectLst/>
                        </a:rPr>
                        <a:t>BS Channel bandwidth of wanted signal [MHz] </a:t>
                      </a:r>
                      <a:endParaRPr lang="en-GB" sz="2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2400" dirty="0">
                          <a:effectLst/>
                        </a:rPr>
                        <a:t>50</a:t>
                      </a:r>
                      <a:endParaRPr lang="en-GB" sz="2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2400" dirty="0">
                          <a:effectLst/>
                        </a:rPr>
                        <a:t>100</a:t>
                      </a:r>
                      <a:endParaRPr lang="en-GB" sz="2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2400" dirty="0">
                          <a:effectLst/>
                        </a:rPr>
                        <a:t>200</a:t>
                      </a:r>
                      <a:endParaRPr lang="en-GB" sz="2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2400" dirty="0">
                          <a:effectLst/>
                        </a:rPr>
                        <a:t>400</a:t>
                      </a:r>
                      <a:endParaRPr lang="en-GB" sz="2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97789391"/>
                  </a:ext>
                </a:extLst>
              </a:tr>
              <a:tr h="0">
                <a:tc>
                  <a:txBody>
                    <a:bodyPr/>
                    <a:lstStyle/>
                    <a:p>
                      <a:pPr algn="ctr">
                        <a:spcAft>
                          <a:spcPts val="0"/>
                        </a:spcAft>
                      </a:pPr>
                      <a:r>
                        <a:rPr lang="en-GB" sz="2400" dirty="0"/>
                        <a:t>Measurement step size for interfering signal [MHz]</a:t>
                      </a:r>
                      <a:endParaRPr lang="en-GB"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2400" kern="1200" dirty="0">
                          <a:solidFill>
                            <a:schemeClr val="dk1"/>
                          </a:solidFill>
                          <a:effectLst/>
                          <a:latin typeface="+mn-lt"/>
                          <a:ea typeface="+mn-ea"/>
                          <a:cs typeface="+mn-cs"/>
                        </a:rPr>
                        <a:t>15</a:t>
                      </a:r>
                      <a:endParaRPr lang="en-GB"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2400" dirty="0">
                          <a:effectLst/>
                        </a:rPr>
                        <a:t>30</a:t>
                      </a:r>
                      <a:endParaRPr lang="en-GB"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2400" dirty="0">
                          <a:effectLst/>
                        </a:rPr>
                        <a:t>60</a:t>
                      </a:r>
                      <a:endParaRPr lang="en-GB"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2400" dirty="0">
                          <a:effectLst/>
                        </a:rPr>
                        <a:t>130</a:t>
                      </a:r>
                      <a:endParaRPr lang="en-GB"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62554846"/>
                  </a:ext>
                </a:extLst>
              </a:tr>
            </a:tbl>
          </a:graphicData>
        </a:graphic>
      </p:graphicFrame>
    </p:spTree>
    <p:extLst>
      <p:ext uri="{BB962C8B-B14F-4D97-AF65-F5344CB8AC3E}">
        <p14:creationId xmlns:p14="http://schemas.microsoft.com/office/powerpoint/2010/main" val="12858980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TotalTime>
  <Words>165</Words>
  <Application>Microsoft Office PowerPoint</Application>
  <PresentationFormat>Widescreen</PresentationFormat>
  <Paragraphs>27</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WF on NR BS out-of-band blocking measurement step size</vt:lpstr>
      <vt:lpstr>Background</vt:lpstr>
      <vt:lpstr>Way forward on BS type 2-O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 Ren (Nokia - US)</dc:creator>
  <cp:lastModifiedBy>Ng, Man Hung (Nokia - GB)</cp:lastModifiedBy>
  <cp:revision>171</cp:revision>
  <dcterms:created xsi:type="dcterms:W3CDTF">2016-11-16T01:29:09Z</dcterms:created>
  <dcterms:modified xsi:type="dcterms:W3CDTF">2018-05-23T08:43:11Z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-2141145419</vt:i4>
  </property>
  <property fmtid="{D5CDD505-2E9C-101B-9397-08002B2CF9AE}" pid="3" name="_NewReviewCycle">
    <vt:lpwstr/>
  </property>
  <property fmtid="{D5CDD505-2E9C-101B-9397-08002B2CF9AE}" pid="4" name="_EmailSubject">
    <vt:lpwstr>WF on sub6-GHz  ACLR and ACS</vt:lpwstr>
  </property>
  <property fmtid="{D5CDD505-2E9C-101B-9397-08002B2CF9AE}" pid="5" name="_AuthorEmail">
    <vt:lpwstr>man_hung.ng@nokia.com</vt:lpwstr>
  </property>
  <property fmtid="{D5CDD505-2E9C-101B-9397-08002B2CF9AE}" pid="6" name="_AuthorEmailDisplayName">
    <vt:lpwstr>Ng, Man Hung (Nokia - GB)</vt:lpwstr>
  </property>
</Properties>
</file>