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2" r:id="rId2"/>
    <p:sldId id="263" r:id="rId3"/>
    <p:sldId id="268" r:id="rId4"/>
    <p:sldId id="265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86" d="100"/>
          <a:sy n="86" d="100"/>
        </p:scale>
        <p:origin x="18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FR2 EVM </a:t>
            </a:r>
            <a:r>
              <a:rPr lang="en-US" altLang="ja-JP" sz="4000" dirty="0"/>
              <a:t>related requirements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[Huawei, Ericsson, ZTE, …]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 dirty="0">
                <a:solidFill>
                  <a:srgbClr val="000000"/>
                </a:solidFill>
                <a:ea typeface="MS PGothic" pitchFamily="34" charset="-128"/>
              </a:rPr>
              <a:t>8284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</a:t>
            </a:r>
            <a:r>
              <a:rPr lang="pl-PL" altLang="ja-JP" b="1" dirty="0"/>
              <a:t>7</a:t>
            </a:r>
            <a:endParaRPr lang="en-US" altLang="ja-JP" b="1" dirty="0"/>
          </a:p>
          <a:p>
            <a:r>
              <a:rPr lang="en-US" altLang="ja-JP" b="1" dirty="0"/>
              <a:t>Busan</a:t>
            </a:r>
            <a:r>
              <a:rPr lang="pl-PL" altLang="ja-JP" b="1" dirty="0"/>
              <a:t>, Korea</a:t>
            </a:r>
            <a:r>
              <a:rPr lang="en-GB" altLang="ja-JP" b="1" dirty="0"/>
              <a:t>, </a:t>
            </a:r>
            <a:r>
              <a:rPr lang="pl-PL" altLang="ja-JP" b="1" dirty="0"/>
              <a:t>21 - 25 May</a:t>
            </a:r>
            <a:r>
              <a:rPr lang="en-GB" altLang="ja-JP" b="1" dirty="0"/>
              <a:t>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 </a:t>
            </a:r>
            <a:r>
              <a:rPr lang="en-GB" dirty="0"/>
              <a:t>7.7.2.4.1.1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sz="2400" dirty="0"/>
              <a:t>During RAN4#87 meeting </a:t>
            </a:r>
            <a:r>
              <a:rPr lang="en-US" altLang="ja-JP" sz="2400" dirty="0"/>
              <a:t>FR2 </a:t>
            </a:r>
            <a:r>
              <a:rPr lang="pl-PL" altLang="ja-JP" sz="2400" dirty="0"/>
              <a:t>BS </a:t>
            </a:r>
            <a:r>
              <a:rPr lang="en-US" altLang="ja-JP" sz="2400" dirty="0"/>
              <a:t>EVM related requirements was discussed and proposed in the following contributions</a:t>
            </a:r>
            <a:r>
              <a:rPr lang="pl-PL" altLang="ja-JP" sz="2400" dirty="0"/>
              <a:t>:</a:t>
            </a:r>
            <a:endParaRPr lang="en-US" altLang="ja-JP" sz="2400" dirty="0"/>
          </a:p>
          <a:p>
            <a:endParaRPr lang="pl-PL" altLang="ja-JP" sz="2400" dirty="0"/>
          </a:p>
          <a:p>
            <a:pPr marL="0" indent="0">
              <a:buNone/>
            </a:pPr>
            <a:r>
              <a:rPr lang="en-US" sz="1900" dirty="0"/>
              <a:t>[1] </a:t>
            </a:r>
            <a:r>
              <a:rPr lang="en-US" sz="1900" b="1" dirty="0"/>
              <a:t>R4-1806904</a:t>
            </a:r>
            <a:r>
              <a:rPr lang="en-US" sz="1900" dirty="0"/>
              <a:t> Further discussion on EVM window length, ZTE</a:t>
            </a:r>
          </a:p>
          <a:p>
            <a:pPr marL="0" indent="0">
              <a:buNone/>
            </a:pPr>
            <a:r>
              <a:rPr lang="en-US" sz="1900" dirty="0"/>
              <a:t>[2] </a:t>
            </a:r>
            <a:r>
              <a:rPr lang="en-US" sz="1900" b="1" dirty="0"/>
              <a:t>R4-1807868</a:t>
            </a:r>
            <a:r>
              <a:rPr lang="en-US" sz="1900" dirty="0"/>
              <a:t> NR EVM window length, Nokia, Nokia Shanghai Bell</a:t>
            </a:r>
          </a:p>
          <a:p>
            <a:pPr marL="0" indent="0">
              <a:buNone/>
            </a:pPr>
            <a:r>
              <a:rPr lang="en-US" sz="1900" dirty="0"/>
              <a:t>[3] </a:t>
            </a:r>
            <a:r>
              <a:rPr lang="en-US" sz="1900" b="1" dirty="0"/>
              <a:t>R4-1807870</a:t>
            </a:r>
            <a:r>
              <a:rPr lang="en-US" sz="1900" dirty="0"/>
              <a:t> Draft CR to TS 38.104 Annex C.5.2 EVM window length, Nokia, Nokia Shanghai Bell</a:t>
            </a:r>
          </a:p>
          <a:p>
            <a:pPr marL="0" indent="0">
              <a:buNone/>
            </a:pPr>
            <a:r>
              <a:rPr lang="en-US" sz="1900" dirty="0"/>
              <a:t>[4] </a:t>
            </a:r>
            <a:r>
              <a:rPr lang="en-US" sz="1900" b="1" dirty="0"/>
              <a:t>R4-1807443</a:t>
            </a:r>
            <a:r>
              <a:rPr lang="en-US" sz="1900" dirty="0"/>
              <a:t> Draft CR to TS 38.104: Update to Annex C.6 Estimation of TX chain amplitude and frequency response parameters, Ericsson</a:t>
            </a:r>
          </a:p>
          <a:p>
            <a:pPr marL="0" indent="0">
              <a:buNone/>
            </a:pPr>
            <a:r>
              <a:rPr lang="en-US" sz="1900" dirty="0"/>
              <a:t>[5] </a:t>
            </a:r>
            <a:r>
              <a:rPr lang="en-US" sz="1900" b="1" dirty="0"/>
              <a:t>R4-1807446</a:t>
            </a:r>
            <a:r>
              <a:rPr lang="en-US" sz="1900" dirty="0"/>
              <a:t> EVM Equalizer Requirements for FR2, Ericsson</a:t>
            </a:r>
          </a:p>
          <a:p>
            <a:pPr marL="0" indent="0">
              <a:buNone/>
            </a:pPr>
            <a:r>
              <a:rPr lang="en-US" sz="1900" dirty="0"/>
              <a:t>[6] </a:t>
            </a:r>
            <a:r>
              <a:rPr lang="en-US" sz="1900" b="1" dirty="0"/>
              <a:t>R4-1807445 </a:t>
            </a:r>
            <a:r>
              <a:rPr lang="en-US" sz="1900" dirty="0"/>
              <a:t>EVM Requirements for BS FR2, Ericsson</a:t>
            </a:r>
          </a:p>
          <a:p>
            <a:pPr marL="0" indent="0">
              <a:buNone/>
            </a:pPr>
            <a:r>
              <a:rPr lang="en-US" sz="1900" dirty="0"/>
              <a:t>[7] </a:t>
            </a:r>
            <a:r>
              <a:rPr lang="en-US" sz="1900" b="1" dirty="0"/>
              <a:t>R4-1807521</a:t>
            </a:r>
            <a:r>
              <a:rPr lang="en-US" sz="1900" dirty="0"/>
              <a:t> Draft CR for 38.104: EVM requirements for FR2, Huawei</a:t>
            </a:r>
          </a:p>
          <a:p>
            <a:pPr marL="0" indent="0">
              <a:buNone/>
            </a:pPr>
            <a:r>
              <a:rPr lang="en-US" sz="1900" dirty="0"/>
              <a:t>[8] </a:t>
            </a:r>
            <a:r>
              <a:rPr lang="en-US" sz="1900" b="1" dirty="0"/>
              <a:t>R4-1807876</a:t>
            </a:r>
            <a:r>
              <a:rPr lang="en-US" sz="1900" dirty="0"/>
              <a:t> EVM requirements for BS type 2-O, Nokia, Nokia Shanghai Bell</a:t>
            </a:r>
          </a:p>
          <a:p>
            <a:pPr marL="0" indent="0">
              <a:buNone/>
            </a:pPr>
            <a:r>
              <a:rPr lang="en-US" sz="1900" dirty="0"/>
              <a:t>[9] </a:t>
            </a:r>
            <a:r>
              <a:rPr lang="en-US" sz="1900" b="1" dirty="0"/>
              <a:t>R4-1807875</a:t>
            </a:r>
            <a:r>
              <a:rPr lang="en-US" sz="1900" dirty="0"/>
              <a:t> Draft CR to TS 38.104 clause 9.6.2.3 – EVM requirements for BS type 2-O, Nokia, Nokia Shanghai Bell</a:t>
            </a:r>
          </a:p>
          <a:p>
            <a:pPr marL="0" indent="0">
              <a:buNone/>
            </a:pPr>
            <a:endParaRPr lang="en-US" sz="19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on</a:t>
            </a:r>
            <a:r>
              <a:rPr kumimoji="1" lang="pl-PL" altLang="ja-JP" sz="2600" dirty="0"/>
              <a:t> BS </a:t>
            </a:r>
            <a:r>
              <a:rPr kumimoji="1" lang="en-US" altLang="ja-JP" sz="2600" dirty="0"/>
              <a:t>FR2 </a:t>
            </a:r>
            <a:r>
              <a:rPr kumimoji="1" lang="pl-PL" altLang="ja-JP" sz="2600" dirty="0"/>
              <a:t>EVM</a:t>
            </a:r>
            <a:r>
              <a:rPr kumimoji="1" lang="en-US" altLang="ja-JP" sz="2600" dirty="0"/>
              <a:t> related requirements, excluding 256QAM discussion for FR2 which is cover by separate WF.</a:t>
            </a:r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pl-PL" altLang="ja-JP" sz="3200" dirty="0" err="1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window length (1/2)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window length:</a:t>
            </a:r>
          </a:p>
          <a:p>
            <a:pPr lvl="1"/>
            <a:r>
              <a:rPr kumimoji="0" lang="en-US" altLang="pl-PL" sz="2000" dirty="0"/>
              <a:t>In [1]:</a:t>
            </a:r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E0BDBD-C873-4FBB-B081-C75FA6C06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816" y="2564904"/>
            <a:ext cx="6190367" cy="333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1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pl-PL" altLang="ja-JP" sz="3200" dirty="0" err="1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window length (2/2)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window length:</a:t>
            </a:r>
          </a:p>
          <a:p>
            <a:pPr lvl="1"/>
            <a:r>
              <a:rPr kumimoji="0" lang="en-US" altLang="pl-PL" sz="2000" dirty="0"/>
              <a:t>In [2 , 3]:</a:t>
            </a:r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B061C54-9174-4B5B-94C1-C708205AF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2575" y="3212976"/>
            <a:ext cx="5872702" cy="33977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ECCB42-15A4-470F-B7FE-A075BD161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230054"/>
            <a:ext cx="5656056" cy="1567098"/>
          </a:xfrm>
          <a:prstGeom prst="rect">
            <a:avLst/>
          </a:prstGeom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E775CF63-ADFE-4D2C-B475-0ADFD0265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812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483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Agreement</a:t>
            </a:r>
            <a:r>
              <a:rPr kumimoji="1" lang="pl-PL" altLang="ja-JP" sz="3200" dirty="0"/>
              <a:t> </a:t>
            </a:r>
            <a:r>
              <a:rPr kumimoji="1" lang="en-US" altLang="ja-JP" sz="3200" dirty="0"/>
              <a:t>on</a:t>
            </a:r>
            <a:r>
              <a:rPr lang="en-US" altLang="ja-JP" sz="3200" dirty="0"/>
              <a:t> FR2</a:t>
            </a:r>
            <a:r>
              <a:rPr lang="pl-PL" altLang="ja-JP" sz="3200" dirty="0"/>
              <a:t> BS</a:t>
            </a:r>
            <a:r>
              <a:rPr lang="en-US" altLang="ja-JP" sz="3200" dirty="0"/>
              <a:t> EVM window length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FR2 EVM window length is agreed:</a:t>
            </a:r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  <a:p>
            <a:pPr marL="457200" lvl="1" indent="0">
              <a:buNone/>
            </a:pPr>
            <a:r>
              <a:rPr kumimoji="0" lang="en-US" altLang="pl-PL" sz="2400" dirty="0"/>
              <a:t>For normal CP:				For extended CP: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4057CD-6523-4AF8-930A-F0421F68A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2575" y="3212976"/>
            <a:ext cx="5872702" cy="33977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1BC5D7-7689-4734-B253-83E1D6C58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230054"/>
            <a:ext cx="5656056" cy="156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167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Background</a:t>
            </a:r>
            <a:r>
              <a:rPr kumimoji="1" lang="pl-PL" altLang="ja-JP" sz="3200" dirty="0"/>
              <a:t> </a:t>
            </a:r>
            <a:r>
              <a:rPr lang="en-US" altLang="ja-JP" sz="3200" dirty="0"/>
              <a:t>– FR2</a:t>
            </a:r>
            <a:r>
              <a:rPr lang="pl-PL" altLang="ja-JP" sz="3200" dirty="0"/>
              <a:t> BS</a:t>
            </a:r>
            <a:r>
              <a:rPr lang="en-US" altLang="ja-JP" sz="3200" dirty="0"/>
              <a:t> EVM requirements (up to 64QAM only)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proposals were submitted for FR2 EVM requirements:</a:t>
            </a:r>
          </a:p>
          <a:p>
            <a:pPr lvl="1"/>
            <a:r>
              <a:rPr kumimoji="0" lang="en-US" altLang="pl-PL" sz="2000" dirty="0"/>
              <a:t>In [7 and 8]:</a:t>
            </a:r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r>
              <a:rPr kumimoji="0" lang="en-US" altLang="pl-PL" sz="2000" dirty="0"/>
              <a:t>In [6]</a:t>
            </a:r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C12422-48F8-4551-95BA-0D1541B76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504215"/>
              </p:ext>
            </p:extLst>
          </p:nvPr>
        </p:nvGraphicFramePr>
        <p:xfrm>
          <a:off x="1043608" y="2852936"/>
          <a:ext cx="4608512" cy="1080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8%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2DFDF76-83FA-45E0-9BFD-2322344C8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01429"/>
              </p:ext>
            </p:extLst>
          </p:nvPr>
        </p:nvGraphicFramePr>
        <p:xfrm>
          <a:off x="1066262" y="4797152"/>
          <a:ext cx="4608512" cy="107638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14508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20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Agreement on</a:t>
            </a:r>
            <a:r>
              <a:rPr lang="en-US" altLang="ja-JP" sz="3200" dirty="0"/>
              <a:t> FR2 </a:t>
            </a:r>
            <a:r>
              <a:rPr lang="pl-PL" altLang="ja-JP" sz="3200" dirty="0"/>
              <a:t>BS </a:t>
            </a:r>
            <a:r>
              <a:rPr lang="en-US" altLang="ja-JP" sz="3200" dirty="0"/>
              <a:t>EVM requirements (up to 64QAM only)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Following FR2 EVM requirement is agreed:</a:t>
            </a:r>
          </a:p>
          <a:p>
            <a:pPr marL="457200" lvl="1" indent="0">
              <a:buNone/>
            </a:pPr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000" dirty="0"/>
          </a:p>
          <a:p>
            <a:pPr lvl="1"/>
            <a:endParaRPr kumimoji="0" lang="en-US" altLang="pl-PL" sz="2000" dirty="0"/>
          </a:p>
          <a:p>
            <a:pPr marL="457200" lvl="1" indent="0">
              <a:buNone/>
            </a:pPr>
            <a:endParaRPr kumimoji="0" lang="en-US" altLang="pl-PL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C12422-48F8-4551-95BA-0D1541B76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837212"/>
              </p:ext>
            </p:extLst>
          </p:nvPr>
        </p:nvGraphicFramePr>
        <p:xfrm>
          <a:off x="2267744" y="2636912"/>
          <a:ext cx="4608512" cy="1080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55073">
                  <a:extLst>
                    <a:ext uri="{9D8B030D-6E8A-4147-A177-3AD203B41FA5}">
                      <a16:colId xmlns:a16="http://schemas.microsoft.com/office/drawing/2014/main" val="827385150"/>
                    </a:ext>
                  </a:extLst>
                </a:gridCol>
                <a:gridCol w="2053439">
                  <a:extLst>
                    <a:ext uri="{9D8B030D-6E8A-4147-A177-3AD203B41FA5}">
                      <a16:colId xmlns:a16="http://schemas.microsoft.com/office/drawing/2014/main" val="1445592130"/>
                    </a:ext>
                  </a:extLst>
                </a:gridCol>
              </a:tblGrid>
              <a:tr h="42883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Modulation scheme for PDSCH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EVM [%]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6402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9594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12.5%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50058"/>
                  </a:ext>
                </a:extLst>
              </a:tr>
              <a:tr h="2170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64QAM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8%  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2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883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3650</TotalTime>
  <Words>404</Words>
  <Application>Microsoft Office PowerPoint</Application>
  <PresentationFormat>On-screen Show 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MS PGothic</vt:lpstr>
      <vt:lpstr>MS PGothic</vt:lpstr>
      <vt:lpstr>Arial</vt:lpstr>
      <vt:lpstr>Calibri</vt:lpstr>
      <vt:lpstr>Times New Roman</vt:lpstr>
      <vt:lpstr>Office テーマ</vt:lpstr>
      <vt:lpstr>WF on FR2 EVM related requirements</vt:lpstr>
      <vt:lpstr>Background</vt:lpstr>
      <vt:lpstr>Background – FR2 BS EVM window length (1/2)</vt:lpstr>
      <vt:lpstr>Background – FR2 BS EVM window length (2/2)</vt:lpstr>
      <vt:lpstr>Agreement on FR2 BS EVM window length</vt:lpstr>
      <vt:lpstr>Background – FR2 BS EVM requirements (up to 64QAM only)</vt:lpstr>
      <vt:lpstr>Agreement on FR2 BS EVM requirements (up to 64QAM only)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147</cp:revision>
  <dcterms:created xsi:type="dcterms:W3CDTF">2016-11-16T01:21:36Z</dcterms:created>
  <dcterms:modified xsi:type="dcterms:W3CDTF">2018-05-23T10:17:27Z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