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5"/>
  </p:notesMasterIdLst>
  <p:handoutMasterIdLst>
    <p:handoutMasterId r:id="rId6"/>
  </p:handoutMasterIdLst>
  <p:sldIdLst>
    <p:sldId id="257" r:id="rId2"/>
    <p:sldId id="258" r:id="rId3"/>
    <p:sldId id="260" r:id="rId4"/>
  </p:sldIdLst>
  <p:sldSz cx="12192000" cy="6858000"/>
  <p:notesSz cx="6858000" cy="9144000"/>
  <p:custDataLst>
    <p:tags r:id="rId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4545"/>
    <a:srgbClr val="E05050"/>
    <a:srgbClr val="190000"/>
    <a:srgbClr val="F816D8"/>
    <a:srgbClr val="DDDFE5"/>
    <a:srgbClr val="F2F2F2"/>
    <a:srgbClr val="6AB19B"/>
    <a:srgbClr val="E04F4F"/>
    <a:srgbClr val="294D4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0" autoAdjust="0"/>
    <p:restoredTop sz="95840" autoAdjust="0"/>
  </p:normalViewPr>
  <p:slideViewPr>
    <p:cSldViewPr snapToGrid="0">
      <p:cViewPr varScale="1">
        <p:scale>
          <a:sx n="80" d="100"/>
          <a:sy n="80" d="100"/>
        </p:scale>
        <p:origin x="60" y="48"/>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tags" Target="tags/tag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openxmlformats.org/officeDocument/2006/relationships/theme" Target="theme/theme1.xml"/><Relationship Id="rId5" Type="http://schemas.openxmlformats.org/officeDocument/2006/relationships/notesMaster" Target="notesMasters/notesMaster1.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1BD33E6-3690-4E61-BBE2-8D846AAA04D6}"/>
              </a:ext>
            </a:extLst>
          </p:cNvPr>
          <p:cNvSpPr>
            <a:spLocks noGrp="1"/>
          </p:cNvSpPr>
          <p:nvPr>
            <p:ph type="title"/>
          </p:nvPr>
        </p:nvSpPr>
        <p:spPr>
          <a:xfrm>
            <a:off x="490880" y="385010"/>
            <a:ext cx="11210239" cy="664143"/>
          </a:xfrm>
        </p:spPr>
        <p:txBody>
          <a:bodyPr/>
          <a:lstStyle/>
          <a:p>
            <a:r>
              <a:rPr lang="en-US" sz="2000" dirty="0"/>
              <a:t>3GPP TSG RAN WG4 Meeting #87						R4-1808198 </a:t>
            </a:r>
            <a:br>
              <a:rPr lang="en-US" sz="2000" dirty="0"/>
            </a:br>
            <a:r>
              <a:rPr lang="en-US" sz="2000" dirty="0"/>
              <a:t>Busan, Korea, May 21st – 25th, 2018</a:t>
            </a:r>
          </a:p>
        </p:txBody>
      </p:sp>
      <p:sp>
        <p:nvSpPr>
          <p:cNvPr id="8" name="Subtitle 7">
            <a:extLst>
              <a:ext uri="{FF2B5EF4-FFF2-40B4-BE49-F238E27FC236}">
                <a16:creationId xmlns:a16="http://schemas.microsoft.com/office/drawing/2014/main" id="{BD2A7623-66D4-4A80-867E-180C9C2968E7}"/>
              </a:ext>
            </a:extLst>
          </p:cNvPr>
          <p:cNvSpPr>
            <a:spLocks noGrp="1"/>
          </p:cNvSpPr>
          <p:nvPr>
            <p:ph type="subTitle" idx="1"/>
          </p:nvPr>
        </p:nvSpPr>
        <p:spPr>
          <a:xfrm>
            <a:off x="490880" y="2758902"/>
            <a:ext cx="11202619" cy="431657"/>
          </a:xfrm>
        </p:spPr>
        <p:txBody>
          <a:bodyPr/>
          <a:lstStyle/>
          <a:p>
            <a:pPr algn="ctr"/>
            <a:r>
              <a:rPr lang="en-US" dirty="0"/>
              <a:t>WF on spherical coverage requirement on FR2</a:t>
            </a:r>
          </a:p>
        </p:txBody>
      </p:sp>
      <p:sp>
        <p:nvSpPr>
          <p:cNvPr id="9" name="Subtitle 7">
            <a:extLst>
              <a:ext uri="{FF2B5EF4-FFF2-40B4-BE49-F238E27FC236}">
                <a16:creationId xmlns:a16="http://schemas.microsoft.com/office/drawing/2014/main" id="{4BF0389A-D188-4CB1-8A51-347F3D37DCD2}"/>
              </a:ext>
            </a:extLst>
          </p:cNvPr>
          <p:cNvSpPr txBox="1">
            <a:spLocks/>
          </p:cNvSpPr>
          <p:nvPr/>
        </p:nvSpPr>
        <p:spPr>
          <a:xfrm>
            <a:off x="498500" y="3962060"/>
            <a:ext cx="11126307" cy="1906003"/>
          </a:xfrm>
          <a:prstGeom prst="rect">
            <a:avLst/>
          </a:prstGeom>
        </p:spPr>
        <p:txBody>
          <a:bodyPr vert="horz" lIns="0" tIns="0" rIns="0" bIns="0" rtlCol="0">
            <a:noAutofit/>
          </a:bodyPr>
          <a:lstStyle>
            <a:lvl1pPr marL="0" indent="0" algn="l" defTabSz="914400" rtl="0" eaLnBrk="1" latinLnBrk="0" hangingPunct="1">
              <a:lnSpc>
                <a:spcPct val="83000"/>
              </a:lnSpc>
              <a:spcBef>
                <a:spcPts val="1800"/>
              </a:spcBef>
              <a:buClr>
                <a:srgbClr val="3253DC"/>
              </a:buClr>
              <a:buFont typeface="Arial" panose="020B0604020202020204" pitchFamily="34" charset="0"/>
              <a:buNone/>
              <a:defRPr sz="2400" kern="1200" baseline="0">
                <a:solidFill>
                  <a:schemeClr val="tx1">
                    <a:lumMod val="85000"/>
                    <a:lumOff val="15000"/>
                  </a:schemeClr>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sz="2000" kern="1200" baseline="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lang="en-US"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98000"/>
              </a:lnSpc>
              <a:spcBef>
                <a:spcPts val="1800"/>
              </a:spcBef>
              <a:buClr>
                <a:srgbClr val="595959"/>
              </a:buClr>
              <a:buFont typeface="Microsoft Sans Serif" panose="020B0604020202020204" pitchFamily="34" charset="0"/>
              <a:buNone/>
              <a:tabLst/>
              <a:defRPr sz="1600" kern="1200" baseline="0">
                <a:solidFill>
                  <a:schemeClr val="tx1">
                    <a:lumMod val="85000"/>
                    <a:lumOff val="15000"/>
                  </a:schemeClr>
                </a:solidFill>
                <a:latin typeface="+mn-lt"/>
                <a:ea typeface="+mn-ea"/>
                <a:cs typeface="+mn-cs"/>
              </a:defRPr>
            </a:lvl5pPr>
            <a:lvl6pPr marL="2286000" indent="0" algn="ctr" defTabSz="914400" rtl="0" eaLnBrk="1" latinLnBrk="0" hangingPunct="1">
              <a:lnSpc>
                <a:spcPct val="94000"/>
              </a:lnSpc>
              <a:spcBef>
                <a:spcPts val="0"/>
              </a:spcBef>
              <a:buFont typeface="Microsoft Sans Serif" panose="020B0604020202020204" pitchFamily="34" charset="0"/>
              <a:buNone/>
              <a:defRPr sz="1600" kern="1200">
                <a:solidFill>
                  <a:schemeClr val="tx1">
                    <a:lumMod val="85000"/>
                    <a:lumOff val="15000"/>
                  </a:schemeClr>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7pPr>
            <a:lvl8pPr marL="3200400" indent="0" algn="ctr" defTabSz="914400" rtl="0" eaLnBrk="1" latinLnBrk="0" hangingPunct="1">
              <a:lnSpc>
                <a:spcPct val="86000"/>
              </a:lnSpc>
              <a:spcBef>
                <a:spcPts val="1800"/>
              </a:spcBef>
              <a:buSzPct val="100000"/>
              <a:buFont typeface="Microsoft Sans Serif" panose="020B0604020202020204" pitchFamily="34" charset="0"/>
              <a:buNone/>
              <a:defRPr lang="en-US" sz="1600" kern="1200" baseline="0">
                <a:solidFill>
                  <a:schemeClr val="tx1">
                    <a:lumMod val="85000"/>
                    <a:lumOff val="15000"/>
                  </a:schemeClr>
                </a:solidFill>
                <a:latin typeface="+mn-lt"/>
                <a:ea typeface="+mn-ea"/>
                <a:cs typeface="+mn-cs"/>
              </a:defRPr>
            </a:lvl8pPr>
            <a:lvl9pPr marL="3657600" indent="0" algn="ctr" defTabSz="914400" rtl="0" eaLnBrk="1" latinLnBrk="0" hangingPunct="1">
              <a:lnSpc>
                <a:spcPct val="84000"/>
              </a:lnSpc>
              <a:spcBef>
                <a:spcPts val="18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9pPr>
          </a:lstStyle>
          <a:p>
            <a:pPr algn="ctr"/>
            <a:r>
              <a:rPr lang="en-US" dirty="0"/>
              <a:t>Qualcomm Incorporated, Verizon, Telstra, NTT Docomo, CMCC, Vodafone, Orange, Telecom Italia, Motorola Mobility, Nokia, Nokia Shanghai Bell, China Telecom, China Unicom, BT plc., Ericsson, Dish Networks, SKT, KT, Softbank, Deutsche Telekom, Interdigital, T-Mobile USA, NXP, US Cellular, Panasonic, SGS Wireless, Bureau Veritas, Sharp, Mitsubishi Electric </a:t>
            </a:r>
          </a:p>
        </p:txBody>
      </p:sp>
    </p:spTree>
    <p:extLst>
      <p:ext uri="{BB962C8B-B14F-4D97-AF65-F5344CB8AC3E}">
        <p14:creationId xmlns:p14="http://schemas.microsoft.com/office/powerpoint/2010/main" val="1575525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F4F69-7CA6-416F-BF16-430337B6C993}"/>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3D927019-943D-45BD-AD08-CF1A32AD6BAC}"/>
              </a:ext>
            </a:extLst>
          </p:cNvPr>
          <p:cNvSpPr>
            <a:spLocks noGrp="1"/>
          </p:cNvSpPr>
          <p:nvPr>
            <p:ph sz="quarter" idx="12"/>
          </p:nvPr>
        </p:nvSpPr>
        <p:spPr>
          <a:xfrm>
            <a:off x="255354" y="1249412"/>
            <a:ext cx="11936645" cy="2899255"/>
          </a:xfrm>
        </p:spPr>
        <p:txBody>
          <a:bodyPr/>
          <a:lstStyle/>
          <a:p>
            <a:pPr hangingPunct="0"/>
            <a:r>
              <a:rPr lang="en-US" dirty="0"/>
              <a:t>The impact of spherical coverage on the network performance shows that better spherical coverage leads to better system performance and network coverage as shown in R4-1807658</a:t>
            </a:r>
          </a:p>
          <a:p>
            <a:pPr hangingPunct="0"/>
            <a:endParaRPr lang="en-US" dirty="0"/>
          </a:p>
        </p:txBody>
      </p:sp>
      <p:sp>
        <p:nvSpPr>
          <p:cNvPr id="5" name="Footer Placeholder 4">
            <a:extLst>
              <a:ext uri="{FF2B5EF4-FFF2-40B4-BE49-F238E27FC236}">
                <a16:creationId xmlns:a16="http://schemas.microsoft.com/office/drawing/2014/main" id="{A6148AEF-D2DF-45F9-91C5-7275C4DEE86C}"/>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529807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0B77AD-D28B-44C5-89A9-A3B8577BD583}"/>
              </a:ext>
            </a:extLst>
          </p:cNvPr>
          <p:cNvSpPr>
            <a:spLocks noGrp="1"/>
          </p:cNvSpPr>
          <p:nvPr>
            <p:ph type="title"/>
          </p:nvPr>
        </p:nvSpPr>
        <p:spPr/>
        <p:txBody>
          <a:bodyPr/>
          <a:lstStyle/>
          <a:p>
            <a:r>
              <a:rPr lang="en-US" dirty="0"/>
              <a:t>Way forward on spherical coverage requirements</a:t>
            </a:r>
          </a:p>
        </p:txBody>
      </p:sp>
      <p:sp>
        <p:nvSpPr>
          <p:cNvPr id="3" name="Content Placeholder 2">
            <a:extLst>
              <a:ext uri="{FF2B5EF4-FFF2-40B4-BE49-F238E27FC236}">
                <a16:creationId xmlns:a16="http://schemas.microsoft.com/office/drawing/2014/main" id="{43F597C3-6789-4D78-8272-A654D05A0277}"/>
              </a:ext>
            </a:extLst>
          </p:cNvPr>
          <p:cNvSpPr>
            <a:spLocks noGrp="1"/>
          </p:cNvSpPr>
          <p:nvPr>
            <p:ph sz="quarter" idx="12"/>
          </p:nvPr>
        </p:nvSpPr>
        <p:spPr>
          <a:xfrm>
            <a:off x="475488" y="1529396"/>
            <a:ext cx="11210544" cy="4862937"/>
          </a:xfrm>
        </p:spPr>
        <p:txBody>
          <a:bodyPr/>
          <a:lstStyle/>
          <a:p>
            <a:r>
              <a:rPr lang="en-US" dirty="0"/>
              <a:t>24-28GHz bands</a:t>
            </a:r>
          </a:p>
          <a:p>
            <a:pPr lvl="1"/>
            <a:r>
              <a:rPr lang="en-US" dirty="0"/>
              <a:t>50%-</a:t>
            </a:r>
            <a:r>
              <a:rPr lang="en-US" dirty="0" err="1"/>
              <a:t>ile</a:t>
            </a:r>
            <a:r>
              <a:rPr lang="en-US" dirty="0"/>
              <a:t> </a:t>
            </a:r>
            <a:r>
              <a:rPr lang="en-US" dirty="0" err="1"/>
              <a:t>cdf</a:t>
            </a:r>
            <a:r>
              <a:rPr lang="en-US" dirty="0"/>
              <a:t> of spherical coverage requirement for EIRP for handheld UE  is defined as 12.5dBm (9.9dB lower than peak EIRP)</a:t>
            </a:r>
          </a:p>
          <a:p>
            <a:pPr lvl="1"/>
            <a:r>
              <a:rPr lang="en-US" altLang="ja-JP" dirty="0"/>
              <a:t>50%-</a:t>
            </a:r>
            <a:r>
              <a:rPr lang="en-US" altLang="ja-JP" dirty="0" err="1"/>
              <a:t>ile</a:t>
            </a:r>
            <a:r>
              <a:rPr lang="en-US" altLang="ja-JP" dirty="0"/>
              <a:t> </a:t>
            </a:r>
            <a:r>
              <a:rPr lang="en-US" altLang="ja-JP" dirty="0" err="1"/>
              <a:t>cdf</a:t>
            </a:r>
            <a:r>
              <a:rPr lang="en-US" altLang="ja-JP" dirty="0"/>
              <a:t> of spherical coverage requirement for EIS for handheld UE  is defined as -78.4dBm for 50MHz SC QPSK 1/3 (9.9dB higher than EIS)  </a:t>
            </a:r>
          </a:p>
          <a:p>
            <a:pPr lvl="1"/>
            <a:endParaRPr lang="en-US" dirty="0"/>
          </a:p>
          <a:p>
            <a:r>
              <a:rPr lang="en-US" altLang="ja-JP" dirty="0"/>
              <a:t>39GHz bands</a:t>
            </a:r>
          </a:p>
          <a:p>
            <a:pPr lvl="1"/>
            <a:r>
              <a:rPr lang="en-US" altLang="ja-JP" dirty="0"/>
              <a:t>50%-</a:t>
            </a:r>
            <a:r>
              <a:rPr lang="en-US" altLang="ja-JP" dirty="0" err="1"/>
              <a:t>ile</a:t>
            </a:r>
            <a:r>
              <a:rPr lang="en-US" altLang="ja-JP" dirty="0"/>
              <a:t> </a:t>
            </a:r>
            <a:r>
              <a:rPr lang="en-US" altLang="ja-JP" dirty="0" err="1"/>
              <a:t>cdf</a:t>
            </a:r>
            <a:r>
              <a:rPr lang="en-US" altLang="ja-JP" dirty="0"/>
              <a:t> of spherical coverage requirement for EIRP for handheld UE  is defined as 8.5dBm (12.1dB lower than peak EIRP)</a:t>
            </a:r>
          </a:p>
          <a:p>
            <a:pPr lvl="1"/>
            <a:r>
              <a:rPr lang="en-US" altLang="ja-JP" dirty="0"/>
              <a:t>50%-</a:t>
            </a:r>
            <a:r>
              <a:rPr lang="en-US" altLang="ja-JP" dirty="0" err="1"/>
              <a:t>ile</a:t>
            </a:r>
            <a:r>
              <a:rPr lang="en-US" altLang="ja-JP" dirty="0"/>
              <a:t> </a:t>
            </a:r>
            <a:r>
              <a:rPr lang="en-US" altLang="ja-JP" dirty="0" err="1"/>
              <a:t>cdf</a:t>
            </a:r>
            <a:r>
              <a:rPr lang="en-US" altLang="ja-JP" dirty="0"/>
              <a:t> of spherical coverage requirement for EIS for handheld UE  for GHz is defined -73.6dBm for 50MHz SC QPSK 1/3 (12.1dB higher than peak EIS)</a:t>
            </a:r>
          </a:p>
          <a:p>
            <a:pPr lvl="1"/>
            <a:endParaRPr lang="en-US" dirty="0"/>
          </a:p>
        </p:txBody>
      </p:sp>
    </p:spTree>
    <p:extLst>
      <p:ext uri="{BB962C8B-B14F-4D97-AF65-F5344CB8AC3E}">
        <p14:creationId xmlns:p14="http://schemas.microsoft.com/office/powerpoint/2010/main" val="1804960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1849</TotalTime>
  <Words>232</Words>
  <Application>Microsoft Office PowerPoint</Application>
  <PresentationFormat>Widescreen</PresentationFormat>
  <Paragraphs>13</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Century Gothic</vt:lpstr>
      <vt:lpstr>Microsoft Sans Serif</vt:lpstr>
      <vt:lpstr>Qualcomm</vt:lpstr>
      <vt:lpstr>3GPP TSG RAN WG4 Meeting #87      R4-1808198  Busan, Korea, May 21st – 25th, 2018</vt:lpstr>
      <vt:lpstr>Background</vt:lpstr>
      <vt:lpstr>Way forward on spherical coverage requirements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Peak EIRP</dc:title>
  <dc:creator>Qualcomm User_R4#86</dc:creator>
  <cp:keywords>CTPClassification=CTP_NT</cp:keywords>
  <cp:lastModifiedBy>Qualcomm User1</cp:lastModifiedBy>
  <cp:revision>77</cp:revision>
  <dcterms:created xsi:type="dcterms:W3CDTF">2018-03-23T02:05:47Z</dcterms:created>
  <dcterms:modified xsi:type="dcterms:W3CDTF">2018-05-25T05:50:44Z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06ca00b8-d68b-43f9-a612-59f4798a67f8</vt:lpwstr>
  </property>
  <property fmtid="{D5CDD505-2E9C-101B-9397-08002B2CF9AE}" pid="4" name="CTP_TimeStamp">
    <vt:lpwstr>2018-04-18 22:02:42Z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_AdHocReviewCycleID">
    <vt:i4>1324092623</vt:i4>
  </property>
  <property fmtid="{D5CDD505-2E9C-101B-9397-08002B2CF9AE}" pid="10" name="_EmailSubject">
    <vt:lpwstr>Solution</vt:lpwstr>
  </property>
  <property fmtid="{D5CDD505-2E9C-101B-9397-08002B2CF9AE}" pid="11" name="_AuthorEmail">
    <vt:lpwstr>vgheorgh@qti.qualcomm.com</vt:lpwstr>
  </property>
  <property fmtid="{D5CDD505-2E9C-101B-9397-08002B2CF9AE}" pid="12" name="_AuthorEmailDisplayName">
    <vt:lpwstr>Valentin Gheorghiu</vt:lpwstr>
  </property>
</Properties>
</file>