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2"/>
  </p:notesMasterIdLst>
  <p:sldIdLst>
    <p:sldId id="256" r:id="rId5"/>
    <p:sldId id="363" r:id="rId6"/>
    <p:sldId id="368" r:id="rId7"/>
    <p:sldId id="367" r:id="rId8"/>
    <p:sldId id="370" r:id="rId9"/>
    <p:sldId id="371" r:id="rId10"/>
    <p:sldId id="372" r:id="rId11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546" autoAdjust="0"/>
    <p:restoredTop sz="87234" autoAdjust="0"/>
  </p:normalViewPr>
  <p:slideViewPr>
    <p:cSldViewPr>
      <p:cViewPr varScale="1">
        <p:scale>
          <a:sx n="79" d="100"/>
          <a:sy n="79" d="100"/>
        </p:scale>
        <p:origin x="39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24.05.2018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5/24/2018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5gaa.org/membership/our-members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579120" y="2121281"/>
            <a:ext cx="79248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2RX </a:t>
            </a:r>
            <a:r>
              <a:rPr lang="en-GB" altLang="en-US" sz="4000" dirty="0" smtClean="0"/>
              <a:t>Requirements </a:t>
            </a:r>
            <a:br>
              <a:rPr lang="en-GB" altLang="en-US" sz="4000" dirty="0" smtClean="0"/>
            </a:br>
            <a:r>
              <a:rPr lang="en-GB" altLang="en-US" sz="4000" dirty="0" smtClean="0"/>
              <a:t>for </a:t>
            </a:r>
            <a:r>
              <a:rPr lang="en-GB" altLang="en-US" sz="4000" dirty="0"/>
              <a:t>vehicle mounted NR UE at FR1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>
                <a:solidFill>
                  <a:schemeClr val="tx1"/>
                </a:solidFill>
              </a:rPr>
              <a:t>LG Electronics, Volkswagens, General Motors, Samsung, Qualcomm Incorporated, </a:t>
            </a:r>
            <a:r>
              <a:rPr lang="en-US" altLang="en-US" sz="2800" dirty="0" smtClean="0">
                <a:solidFill>
                  <a:schemeClr val="tx1"/>
                </a:solidFill>
              </a:rPr>
              <a:t>Harman, </a:t>
            </a:r>
            <a:r>
              <a:rPr lang="en-US" altLang="en-US" sz="2800" dirty="0" smtClean="0">
                <a:solidFill>
                  <a:schemeClr val="tx1"/>
                </a:solidFill>
              </a:rPr>
              <a:t>OPPO</a:t>
            </a:r>
            <a:endParaRPr lang="en-US" altLang="en-US" sz="2800" dirty="0">
              <a:solidFill>
                <a:srgbClr val="FF0000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3899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#87 Meeting</a:t>
            </a:r>
            <a:br>
              <a:rPr lang="en-US" altLang="zh-CN" sz="1800" b="1" dirty="0"/>
            </a:br>
            <a:r>
              <a:rPr lang="it-IT" sz="1800" b="1" dirty="0"/>
              <a:t>Busan, Korea, 21 - 25 May 2018</a:t>
            </a:r>
            <a:br>
              <a:rPr lang="it-IT" sz="1800" b="1" dirty="0"/>
            </a:br>
            <a:r>
              <a:rPr lang="en-US" altLang="zh-CN" sz="1800" b="1" dirty="0"/>
              <a:t>Agenda Item: </a:t>
            </a:r>
            <a:r>
              <a:rPr lang="en-GB" altLang="zh-CN" sz="1800" b="1" dirty="0"/>
              <a:t>7</a:t>
            </a:r>
            <a:r>
              <a:rPr lang="en-GB" sz="1800" b="1" dirty="0"/>
              <a:t>.5.9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GB" altLang="zh-CN" sz="1800" b="1" dirty="0" smtClean="0"/>
              <a:t>R4-1808159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ko-KR" dirty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610600" cy="5654675"/>
          </a:xfrm>
        </p:spPr>
        <p:txBody>
          <a:bodyPr/>
          <a:lstStyle/>
          <a:p>
            <a:pPr marL="365760" indent="-365760"/>
            <a:r>
              <a:rPr lang="en-US" altLang="ko-KR" sz="2000" dirty="0"/>
              <a:t>I</a:t>
            </a:r>
            <a:r>
              <a:rPr lang="en-US" altLang="ko-KR" dirty="0"/>
              <a:t>n LS from 5GAA, Car OEM requested to allow 2Rx antenna</a:t>
            </a:r>
            <a:r>
              <a:rPr lang="en-US" altLang="ko-KR" strike="sngStrike" dirty="0"/>
              <a:t> </a:t>
            </a:r>
            <a:r>
              <a:rPr lang="en-US" altLang="ko-KR" dirty="0"/>
              <a:t>as exceptional case for vehicle mounted NR UE at frequency bands where 4Rx is mandated.</a:t>
            </a:r>
          </a:p>
          <a:p>
            <a:pPr marL="685800" lvl="1"/>
            <a:r>
              <a:rPr lang="en-US" altLang="ko-KR" dirty="0"/>
              <a:t>Use case is infotainment or e-call service using </a:t>
            </a:r>
            <a:r>
              <a:rPr lang="en-US" altLang="ko-KR" dirty="0" err="1"/>
              <a:t>Uu</a:t>
            </a:r>
            <a:r>
              <a:rPr lang="en-US" altLang="ko-KR" dirty="0"/>
              <a:t> interface</a:t>
            </a:r>
          </a:p>
          <a:p>
            <a:pPr marL="685800" lvl="1"/>
            <a:r>
              <a:rPr lang="en-US" altLang="ko-KR" dirty="0"/>
              <a:t>4Rx mandating for some NR operating bands </a:t>
            </a:r>
            <a:r>
              <a:rPr lang="en-US" altLang="ko-KR" dirty="0" smtClean="0"/>
              <a:t>(n7, n38</a:t>
            </a:r>
            <a:r>
              <a:rPr lang="en-US" altLang="ko-KR" dirty="0"/>
              <a:t>, n41, n77, n78, n79) at FR1 will restrict the design freedom of Car OEM.</a:t>
            </a:r>
          </a:p>
          <a:p>
            <a:pPr marL="685800" lvl="1"/>
            <a:r>
              <a:rPr lang="en-US" altLang="ko-KR" dirty="0"/>
              <a:t> If exceptional 2Rx antenna is not agreed,</a:t>
            </a:r>
            <a:r>
              <a:rPr lang="en-GB" altLang="ko-KR" dirty="0"/>
              <a:t> slower deployment of vehicle mounted NR UE is expected which can result in less positive market perception of 5G.</a:t>
            </a:r>
          </a:p>
          <a:p>
            <a:pPr marL="685800" lvl="1"/>
            <a:r>
              <a:rPr lang="en-US" altLang="ko-KR" dirty="0"/>
              <a:t>This exception request </a:t>
            </a:r>
            <a:r>
              <a:rPr lang="en-US" altLang="ko-KR" dirty="0" smtClean="0"/>
              <a:t>is </a:t>
            </a:r>
            <a:r>
              <a:rPr lang="en-US" altLang="ko-KR" dirty="0"/>
              <a:t>not for the </a:t>
            </a:r>
            <a:r>
              <a:rPr lang="en-US" altLang="ko-KR" dirty="0" smtClean="0"/>
              <a:t>NR </a:t>
            </a:r>
            <a:r>
              <a:rPr lang="en-US" altLang="ko-KR" dirty="0"/>
              <a:t>V2X service specified in SA1 in Rel-15.</a:t>
            </a:r>
          </a:p>
          <a:p>
            <a:pPr marL="1085850" lvl="2"/>
            <a:r>
              <a:rPr lang="en-GB" altLang="ko-KR" dirty="0"/>
              <a:t>No NR V2X WI in RAN as of now.</a:t>
            </a:r>
          </a:p>
          <a:p>
            <a:pPr marL="1085850" lvl="2"/>
            <a:r>
              <a:rPr lang="en-GB" altLang="ko-KR" dirty="0"/>
              <a:t>This issue is irrelevant with NR V2X.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483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15962"/>
          </a:xfrm>
        </p:spPr>
        <p:txBody>
          <a:bodyPr/>
          <a:lstStyle/>
          <a:p>
            <a:r>
              <a:rPr lang="en-US" altLang="ko-KR" dirty="0"/>
              <a:t>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066800"/>
            <a:ext cx="8534400" cy="5502275"/>
          </a:xfrm>
        </p:spPr>
        <p:txBody>
          <a:bodyPr/>
          <a:lstStyle/>
          <a:p>
            <a:pPr marL="365760" indent="-365760"/>
            <a:r>
              <a:rPr lang="en-GB" altLang="ko-KR" dirty="0"/>
              <a:t>Issues </a:t>
            </a:r>
          </a:p>
          <a:p>
            <a:pPr marL="765810" lvl="1" indent="-365760"/>
            <a:r>
              <a:rPr lang="en-GB" altLang="ko-KR" dirty="0"/>
              <a:t>1 : Coverage issues with 4Rx Handheld device and 2Rx Vehicle UE (Huawei, CMCC, Vodafone)</a:t>
            </a:r>
          </a:p>
          <a:p>
            <a:pPr marL="1165860" lvl="2" indent="-365760"/>
            <a:r>
              <a:rPr lang="en-GB" altLang="ko-KR" dirty="0"/>
              <a:t>Link budget and SNR for the receiver</a:t>
            </a:r>
          </a:p>
          <a:p>
            <a:pPr marL="1165860" lvl="2" indent="-365760"/>
            <a:endParaRPr lang="en-GB" altLang="ko-KR" dirty="0"/>
          </a:p>
          <a:p>
            <a:pPr marL="765810" lvl="1" indent="-365760"/>
            <a:r>
              <a:rPr lang="en-GB" altLang="ko-KR" dirty="0"/>
              <a:t>2 : Need to distinguish Handheld UE and Vehicle UE in FR1? (Qualcomm, Skyworks, Vodafone)</a:t>
            </a:r>
          </a:p>
          <a:p>
            <a:pPr marL="1165860" lvl="2" indent="-365760"/>
            <a:r>
              <a:rPr lang="en-GB" altLang="ko-KR" dirty="0"/>
              <a:t>Need to declare its type to TE vender?</a:t>
            </a:r>
          </a:p>
          <a:p>
            <a:pPr marL="1165860" lvl="2" indent="-365760"/>
            <a:endParaRPr lang="en-GB" altLang="ko-KR" dirty="0"/>
          </a:p>
          <a:p>
            <a:pPr marL="765810" lvl="1" indent="-365760"/>
            <a:r>
              <a:rPr lang="en-GB" altLang="ko-KR" dirty="0"/>
              <a:t>3 : Demodulation / RRM impact with 2Rx vehicles (Intel, Ericsson)</a:t>
            </a:r>
          </a:p>
          <a:p>
            <a:pPr marL="765810" lvl="1" indent="-365760"/>
            <a:endParaRPr lang="en-GB" altLang="ko-KR" dirty="0">
              <a:solidFill>
                <a:srgbClr val="FF0000"/>
              </a:solidFill>
            </a:endParaRPr>
          </a:p>
          <a:p>
            <a:pPr marL="765810" lvl="1" indent="-365760"/>
            <a:r>
              <a:rPr lang="en-GB" altLang="ko-KR" dirty="0"/>
              <a:t>4: Justification from automotive industry about the difficulty of mounting 4Rx antennae on the roof of the vehicle  (Huawei, </a:t>
            </a:r>
            <a:r>
              <a:rPr lang="en-GB" altLang="ko-KR" dirty="0" smtClean="0"/>
              <a:t>Vodafone, CMCC)</a:t>
            </a:r>
            <a:endParaRPr lang="en-GB" altLang="ko-KR" dirty="0"/>
          </a:p>
          <a:p>
            <a:pPr marL="765810" lvl="1" indent="-365760"/>
            <a:endParaRPr lang="en-GB" altLang="ko-KR" dirty="0">
              <a:solidFill>
                <a:srgbClr val="FF0000"/>
              </a:solidFill>
            </a:endParaRPr>
          </a:p>
          <a:p>
            <a:pPr marL="365760" indent="-365760">
              <a:buFont typeface="Wingdings" panose="05000000000000000000" pitchFamily="2" charset="2"/>
              <a:buChar char="§"/>
            </a:pPr>
            <a:endParaRPr lang="en-GB" altLang="ko-KR" dirty="0"/>
          </a:p>
          <a:p>
            <a:pPr>
              <a:buFont typeface="Arial"/>
              <a:buChar char="•"/>
              <a:tabLst>
                <a:tab pos="1371600" algn="l"/>
              </a:tabLst>
            </a:pPr>
            <a:endParaRPr lang="en-GB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43224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 altLang="ko-KR" dirty="0"/>
              <a:t>WF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305800" cy="5502275"/>
          </a:xfrm>
        </p:spPr>
        <p:txBody>
          <a:bodyPr/>
          <a:lstStyle/>
          <a:p>
            <a:pPr marL="365760" indent="-365760">
              <a:spcBef>
                <a:spcPts val="600"/>
              </a:spcBef>
              <a:spcAft>
                <a:spcPts val="200"/>
              </a:spcAft>
            </a:pPr>
            <a:r>
              <a:rPr lang="en-US" altLang="ko-KR" dirty="0"/>
              <a:t>2Rx vehicle NR </a:t>
            </a:r>
            <a:r>
              <a:rPr lang="en-US" altLang="ko-KR" dirty="0" smtClean="0"/>
              <a:t>UE with </a:t>
            </a:r>
            <a:r>
              <a:rPr lang="en-US" altLang="ko-KR" dirty="0" err="1" smtClean="0"/>
              <a:t>Uu</a:t>
            </a:r>
            <a:r>
              <a:rPr lang="en-US" altLang="ko-KR" dirty="0" smtClean="0"/>
              <a:t> interface will </a:t>
            </a:r>
            <a:r>
              <a:rPr lang="en-US" altLang="ko-KR" dirty="0"/>
              <a:t>be targeted to be in </a:t>
            </a:r>
            <a:r>
              <a:rPr lang="en-US" altLang="ko-KR" dirty="0" smtClean="0"/>
              <a:t>Rel-15</a:t>
            </a:r>
            <a:endParaRPr lang="en-US" altLang="ko-KR" strike="sngStrike" dirty="0"/>
          </a:p>
          <a:p>
            <a:pPr marL="765810" lvl="1" indent="-365760">
              <a:spcBef>
                <a:spcPts val="600"/>
              </a:spcBef>
              <a:spcAft>
                <a:spcPts val="200"/>
              </a:spcAft>
            </a:pPr>
            <a:r>
              <a:rPr lang="en-US" altLang="ko-KR" dirty="0"/>
              <a:t>Related CR and LS to 5GAA should be further discussed </a:t>
            </a:r>
            <a:r>
              <a:rPr lang="en-US" altLang="ko-KR" dirty="0" smtClean="0"/>
              <a:t>and concluded at RAN </a:t>
            </a:r>
            <a:r>
              <a:rPr lang="en-US" altLang="ko-KR" dirty="0"/>
              <a:t>#80 (June 2018)</a:t>
            </a:r>
          </a:p>
          <a:p>
            <a:pPr marL="365760" indent="-365760">
              <a:spcBef>
                <a:spcPts val="600"/>
              </a:spcBef>
              <a:spcAft>
                <a:spcPts val="200"/>
              </a:spcAft>
            </a:pPr>
            <a:r>
              <a:rPr lang="en-US" altLang="ko-KR" dirty="0" smtClean="0"/>
              <a:t>As </a:t>
            </a:r>
            <a:r>
              <a:rPr lang="en-US" altLang="ko-KR" dirty="0"/>
              <a:t>technical aspect, RAN4 will endorse the related CR [3] when all issues are addressed in RAN4 #87 meeting.</a:t>
            </a:r>
          </a:p>
          <a:p>
            <a:pPr marL="765810" lvl="1" indent="-365760">
              <a:spcBef>
                <a:spcPts val="600"/>
              </a:spcBef>
              <a:spcAft>
                <a:spcPts val="200"/>
              </a:spcAft>
            </a:pPr>
            <a:r>
              <a:rPr lang="en-US" altLang="ko-KR" dirty="0"/>
              <a:t>RAN4 send LS on the RAN4 status to </a:t>
            </a:r>
            <a:r>
              <a:rPr lang="en-US" altLang="ko-KR" dirty="0" smtClean="0"/>
              <a:t>RAN</a:t>
            </a:r>
            <a:endParaRPr lang="en-US" altLang="ko-KR" dirty="0"/>
          </a:p>
          <a:p>
            <a:pPr marL="365760" indent="-365760">
              <a:spcBef>
                <a:spcPts val="600"/>
              </a:spcBef>
              <a:spcAft>
                <a:spcPts val="200"/>
              </a:spcAft>
            </a:pPr>
            <a:r>
              <a:rPr lang="en-US" altLang="ko-KR" dirty="0"/>
              <a:t>If RAN4 have remaining issues in RAN4 #87 meeting,  those will be addressed in RAN #80.</a:t>
            </a:r>
          </a:p>
          <a:p>
            <a:pPr>
              <a:buFont typeface="Arial"/>
              <a:buChar char="•"/>
              <a:tabLst>
                <a:tab pos="1371600" algn="l"/>
              </a:tabLst>
            </a:pPr>
            <a:endParaRPr lang="en-GB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707209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609600"/>
          </a:xfrm>
        </p:spPr>
        <p:txBody>
          <a:bodyPr/>
          <a:lstStyle/>
          <a:p>
            <a:r>
              <a:rPr lang="en-US" altLang="ko-KR" dirty="0"/>
              <a:t>Appendix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762000"/>
            <a:ext cx="8534400" cy="5746750"/>
          </a:xfrm>
        </p:spPr>
        <p:txBody>
          <a:bodyPr/>
          <a:lstStyle/>
          <a:p>
            <a:pPr marL="365760" indent="-365760"/>
            <a:r>
              <a:rPr lang="en-US" altLang="ko-KR" dirty="0"/>
              <a:t>Issues </a:t>
            </a:r>
          </a:p>
          <a:p>
            <a:pPr marL="765810" lvl="1" indent="-365760"/>
            <a:r>
              <a:rPr lang="en-US" altLang="ko-KR" dirty="0"/>
              <a:t>1 : Coverage issues with 4Rx Handheld device and 2Rx Vehicle UE</a:t>
            </a:r>
          </a:p>
          <a:p>
            <a:pPr marL="765810" lvl="1" indent="-365760"/>
            <a:r>
              <a:rPr lang="en-GB" altLang="ko-KR" dirty="0"/>
              <a:t>2 : Need to distinguish Handheld UE and Vehicle UE in FR1?</a:t>
            </a:r>
          </a:p>
          <a:p>
            <a:pPr marL="765810" lvl="1" indent="-365760"/>
            <a:r>
              <a:rPr lang="en-GB" altLang="ko-KR" dirty="0"/>
              <a:t>3 : Demodulation / RRM impact with 2Rx </a:t>
            </a:r>
            <a:r>
              <a:rPr lang="en-GB" altLang="ko-KR" dirty="0" smtClean="0"/>
              <a:t>vehicles</a:t>
            </a:r>
          </a:p>
          <a:p>
            <a:pPr marL="765810" lvl="1" indent="-365760"/>
            <a:r>
              <a:rPr lang="en-GB" altLang="ko-KR" dirty="0" smtClean="0"/>
              <a:t>4 : </a:t>
            </a:r>
            <a:r>
              <a:rPr lang="en-GB" altLang="ko-KR" dirty="0"/>
              <a:t>T</a:t>
            </a:r>
            <a:r>
              <a:rPr lang="en-GB" altLang="ko-KR" dirty="0" smtClean="0"/>
              <a:t>he </a:t>
            </a:r>
            <a:r>
              <a:rPr lang="en-GB" altLang="ko-KR" dirty="0"/>
              <a:t>difficulty of mounting 4Rx antennae on the roof of the vehicle</a:t>
            </a:r>
          </a:p>
          <a:p>
            <a:pPr marL="365760" indent="-365760"/>
            <a:r>
              <a:rPr lang="en-GB" altLang="ko-KR" dirty="0"/>
              <a:t>Answers</a:t>
            </a:r>
          </a:p>
          <a:p>
            <a:pPr marL="765810" lvl="1" indent="-365760">
              <a:spcBef>
                <a:spcPts val="300"/>
              </a:spcBef>
            </a:pPr>
            <a:r>
              <a:rPr lang="en-US" altLang="ko-KR" dirty="0"/>
              <a:t>Answers for issue 1: </a:t>
            </a:r>
          </a:p>
          <a:p>
            <a:pPr marL="1165860" lvl="2" indent="-365760">
              <a:spcBef>
                <a:spcPts val="300"/>
              </a:spcBef>
            </a:pPr>
            <a:r>
              <a:rPr lang="en-US" altLang="ko-KR" dirty="0"/>
              <a:t>Antenna gain </a:t>
            </a:r>
            <a:r>
              <a:rPr lang="en-US" altLang="ko-KR" dirty="0" smtClean="0"/>
              <a:t>[3] in </a:t>
            </a:r>
            <a:r>
              <a:rPr lang="en-US" altLang="ko-KR" dirty="0"/>
              <a:t>Car is much higher than handheld</a:t>
            </a:r>
          </a:p>
          <a:p>
            <a:pPr marL="1165860" lvl="2" indent="-365760">
              <a:spcBef>
                <a:spcPts val="300"/>
              </a:spcBef>
            </a:pPr>
            <a:r>
              <a:rPr lang="en-US" altLang="ko-KR" dirty="0"/>
              <a:t>DL: Taking antenna gain into account, Car with 2Rx have no less SNR than handheld device with 4Rx UE </a:t>
            </a:r>
          </a:p>
          <a:p>
            <a:pPr marL="1165860" lvl="2" indent="-365760">
              <a:spcBef>
                <a:spcPts val="300"/>
              </a:spcBef>
            </a:pPr>
            <a:r>
              <a:rPr lang="en-US" altLang="ko-KR" dirty="0"/>
              <a:t>UL: Taking antenna gain into account, Car has superior performance than handheld  device.</a:t>
            </a:r>
          </a:p>
          <a:p>
            <a:pPr marL="765810" lvl="1" indent="-365760">
              <a:spcBef>
                <a:spcPts val="300"/>
              </a:spcBef>
            </a:pPr>
            <a:r>
              <a:rPr lang="en-US" altLang="ko-KR" dirty="0"/>
              <a:t>Answers for issue 2: </a:t>
            </a:r>
          </a:p>
          <a:p>
            <a:pPr marL="1165860" lvl="2" indent="-365760">
              <a:spcBef>
                <a:spcPts val="300"/>
              </a:spcBef>
            </a:pPr>
            <a:r>
              <a:rPr lang="en-GB" altLang="ko-KR" dirty="0"/>
              <a:t>UE declare its type for testing </a:t>
            </a:r>
          </a:p>
          <a:p>
            <a:pPr marL="1623060" lvl="3" indent="-365760">
              <a:spcBef>
                <a:spcPts val="300"/>
              </a:spcBef>
            </a:pPr>
            <a:r>
              <a:rPr lang="en-GB" altLang="ko-KR" dirty="0"/>
              <a:t>For RFIC </a:t>
            </a:r>
            <a:r>
              <a:rPr lang="en-GB" altLang="ko-KR" dirty="0" smtClean="0"/>
              <a:t>GCF </a:t>
            </a:r>
            <a:r>
              <a:rPr lang="en-GB" altLang="ko-KR" dirty="0"/>
              <a:t>test, both 2Rx and 4Rx can be declared for all chipset</a:t>
            </a:r>
          </a:p>
          <a:p>
            <a:pPr marL="1623060" lvl="3" indent="-365760">
              <a:spcBef>
                <a:spcPts val="300"/>
              </a:spcBef>
            </a:pPr>
            <a:r>
              <a:rPr lang="en-GB" altLang="ko-KR" dirty="0"/>
              <a:t>For device </a:t>
            </a:r>
            <a:r>
              <a:rPr lang="en-GB" altLang="ko-KR" dirty="0" smtClean="0"/>
              <a:t>GCF </a:t>
            </a:r>
            <a:r>
              <a:rPr lang="en-GB" altLang="ko-KR" dirty="0"/>
              <a:t>test, handheld device can only declare 4Rx</a:t>
            </a:r>
          </a:p>
          <a:p>
            <a:pPr marL="765810" lvl="1" indent="-365760">
              <a:spcBef>
                <a:spcPts val="300"/>
              </a:spcBef>
            </a:pPr>
            <a:r>
              <a:rPr lang="en-GB" altLang="ko-KR" dirty="0"/>
              <a:t>Answers for issue 3 :</a:t>
            </a:r>
          </a:p>
          <a:p>
            <a:pPr marL="1165860" lvl="2" indent="-365760">
              <a:spcBef>
                <a:spcPts val="300"/>
              </a:spcBef>
            </a:pPr>
            <a:r>
              <a:rPr lang="en-GB" altLang="ko-KR" dirty="0"/>
              <a:t>Demodulation/RRM with requirements applied per number of declared Rx.</a:t>
            </a:r>
          </a:p>
          <a:p>
            <a:pPr marL="765810" lvl="1" indent="-365760">
              <a:spcBef>
                <a:spcPts val="300"/>
              </a:spcBef>
            </a:pPr>
            <a:endParaRPr lang="en-GB" altLang="ko-KR" dirty="0">
              <a:solidFill>
                <a:srgbClr val="FF0000"/>
              </a:solidFill>
            </a:endParaRPr>
          </a:p>
          <a:p>
            <a:pPr marL="765810" lvl="1" indent="-365760"/>
            <a:endParaRPr lang="en-US" altLang="ko-KR" dirty="0">
              <a:solidFill>
                <a:srgbClr val="FF0000"/>
              </a:solidFill>
            </a:endParaRPr>
          </a:p>
          <a:p>
            <a:pPr marL="365760" indent="-365760">
              <a:buFont typeface="Wingdings" panose="05000000000000000000" pitchFamily="2" charset="2"/>
              <a:buChar char="§"/>
            </a:pPr>
            <a:endParaRPr lang="en-GB" altLang="ko-KR" dirty="0"/>
          </a:p>
          <a:p>
            <a:pPr>
              <a:buFont typeface="Arial"/>
              <a:buChar char="•"/>
              <a:tabLst>
                <a:tab pos="1371600" algn="l"/>
              </a:tabLst>
            </a:pPr>
            <a:endParaRPr lang="en-GB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1758295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0669" y="76200"/>
            <a:ext cx="8229600" cy="381000"/>
          </a:xfrm>
        </p:spPr>
        <p:txBody>
          <a:bodyPr/>
          <a:lstStyle/>
          <a:p>
            <a:pPr algn="l"/>
            <a:r>
              <a:rPr lang="de-DE" dirty="0" err="1" smtClean="0"/>
              <a:t>Answer</a:t>
            </a:r>
            <a:r>
              <a:rPr lang="de-DE" dirty="0" smtClean="0"/>
              <a:t> for </a:t>
            </a:r>
            <a:r>
              <a:rPr lang="de-DE" dirty="0" err="1" smtClean="0"/>
              <a:t>issue</a:t>
            </a:r>
            <a:r>
              <a:rPr lang="de-DE" dirty="0" smtClean="0"/>
              <a:t> 4: </a:t>
            </a:r>
            <a:endParaRPr lang="en-IN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22069" y="685800"/>
            <a:ext cx="8686800" cy="5791200"/>
          </a:xfrm>
        </p:spPr>
        <p:txBody>
          <a:bodyPr/>
          <a:lstStyle/>
          <a:p>
            <a:r>
              <a:rPr lang="en-US" sz="1800" smtClean="0"/>
              <a:t>Provisions </a:t>
            </a:r>
            <a:r>
              <a:rPr lang="en-US" sz="1800" dirty="0"/>
              <a:t>to support integrated 4 antennas inside a smartphone is </a:t>
            </a:r>
            <a:r>
              <a:rPr lang="en-US" sz="1800" dirty="0" smtClean="0"/>
              <a:t>very different </a:t>
            </a:r>
            <a:r>
              <a:rPr lang="en-US" sz="1800" dirty="0"/>
              <a:t>from that of automotive. Implementation difficulties </a:t>
            </a:r>
            <a:r>
              <a:rPr lang="en-US" sz="1800" dirty="0" smtClean="0"/>
              <a:t>include</a:t>
            </a:r>
            <a:r>
              <a:rPr lang="de-DE" sz="1800" dirty="0" smtClean="0"/>
              <a:t>: </a:t>
            </a:r>
            <a:endParaRPr lang="en-US" sz="1800" dirty="0"/>
          </a:p>
          <a:p>
            <a:pPr lvl="1">
              <a:buFont typeface="+mj-lt"/>
              <a:buAutoNum type="arabicPeriod"/>
            </a:pPr>
            <a:r>
              <a:rPr lang="en-US" sz="1400" dirty="0"/>
              <a:t>M</a:t>
            </a:r>
            <a:r>
              <a:rPr lang="en-US" sz="1400" dirty="0" smtClean="0"/>
              <a:t>ultiple radios </a:t>
            </a:r>
          </a:p>
          <a:p>
            <a:pPr lvl="1">
              <a:buFont typeface="+mj-lt"/>
              <a:buAutoNum type="arabicPeriod"/>
            </a:pPr>
            <a:r>
              <a:rPr lang="en-US" sz="1400" dirty="0" smtClean="0"/>
              <a:t>Antenna connector availability</a:t>
            </a:r>
          </a:p>
          <a:p>
            <a:pPr lvl="1">
              <a:buFont typeface="+mj-lt"/>
              <a:buAutoNum type="arabicPeriod"/>
            </a:pPr>
            <a:r>
              <a:rPr lang="en-US" sz="1400" dirty="0"/>
              <a:t>Additional </a:t>
            </a:r>
            <a:r>
              <a:rPr lang="en-US" sz="1400" dirty="0" smtClean="0"/>
              <a:t>antenna cables</a:t>
            </a:r>
          </a:p>
          <a:p>
            <a:pPr lvl="1">
              <a:buFont typeface="+mj-lt"/>
              <a:buAutoNum type="arabicPeriod"/>
            </a:pPr>
            <a:r>
              <a:rPr lang="en-US" sz="1400" dirty="0" smtClean="0"/>
              <a:t>Space reserved for communication modules</a:t>
            </a:r>
          </a:p>
          <a:p>
            <a:pPr lvl="1">
              <a:buFont typeface="+mj-lt"/>
              <a:buAutoNum type="arabicPeriod"/>
            </a:pPr>
            <a:r>
              <a:rPr lang="en-US" sz="1400" dirty="0" smtClean="0"/>
              <a:t>RF compensator requirements to compensate loss </a:t>
            </a:r>
          </a:p>
          <a:p>
            <a:pPr lvl="1">
              <a:buFont typeface="+mj-lt"/>
              <a:buAutoNum type="arabicPeriod"/>
            </a:pPr>
            <a:r>
              <a:rPr lang="en-US" sz="1400" dirty="0" smtClean="0"/>
              <a:t>Additional heat compensation requirements (ambient/operating temperature until 95°C) </a:t>
            </a:r>
          </a:p>
          <a:p>
            <a:pPr lvl="2" indent="-285750">
              <a:buFontTx/>
              <a:buChar char="-"/>
            </a:pPr>
            <a:r>
              <a:rPr lang="en-US" sz="1400" dirty="0" smtClean="0"/>
              <a:t>The 5G device inside automotive must be fully functional, heat sink measures could be required when antenna chains increase within telematics control unit</a:t>
            </a:r>
          </a:p>
          <a:p>
            <a:pPr lvl="1">
              <a:buFont typeface="+mj-lt"/>
              <a:buAutoNum type="arabicPeriod"/>
            </a:pPr>
            <a:r>
              <a:rPr lang="en-US" sz="1400" dirty="0" smtClean="0"/>
              <a:t>Costs associated with points 1-6 is significant for automotive development. Cannot be considered trivial. </a:t>
            </a:r>
          </a:p>
          <a:p>
            <a:pPr marL="457200" lvl="1" indent="0">
              <a:buNone/>
            </a:pPr>
            <a:endParaRPr lang="en-US" sz="1600" dirty="0"/>
          </a:p>
          <a:p>
            <a:r>
              <a:rPr lang="en-US" sz="1800" dirty="0" smtClean="0"/>
              <a:t>Mandating 4 RX impose </a:t>
            </a:r>
            <a:r>
              <a:rPr lang="en-US" sz="1800" dirty="0"/>
              <a:t>serious constraints to support </a:t>
            </a:r>
            <a:r>
              <a:rPr lang="en-US" sz="1800" dirty="0" smtClean="0"/>
              <a:t>5G compatible device </a:t>
            </a:r>
            <a:r>
              <a:rPr lang="en-US" sz="1800" dirty="0"/>
              <a:t>in </a:t>
            </a:r>
            <a:r>
              <a:rPr lang="en-US" sz="1800" dirty="0" smtClean="0"/>
              <a:t>automotive sector. </a:t>
            </a:r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 smtClean="0"/>
              <a:t>Working group level agreements in RAN 4 #87 will avoid the risk of automotive industry delaying adoption of 5G Sub-6 GHz technology and will enable to further enhance automotive vertical integration in 3GPP scope. </a:t>
            </a:r>
            <a:endParaRPr lang="en-US" sz="1800" dirty="0"/>
          </a:p>
          <a:p>
            <a:pPr marL="0" indent="0">
              <a:buNone/>
            </a:pPr>
            <a:endParaRPr lang="en-US" sz="1800" dirty="0"/>
          </a:p>
          <a:p>
            <a:r>
              <a:rPr lang="en-US" sz="1800" dirty="0" smtClean="0"/>
              <a:t>The technology definition is recommended to be adaptive and flexible, when supportive technical and business related facts exist. 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IN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67846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en-US" altLang="ko-KR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143000"/>
            <a:ext cx="8305800" cy="5502275"/>
          </a:xfrm>
        </p:spPr>
        <p:txBody>
          <a:bodyPr/>
          <a:lstStyle/>
          <a:p>
            <a:pPr marL="0" indent="0">
              <a:buNone/>
            </a:pPr>
            <a:r>
              <a:rPr lang="en-US" altLang="ko-KR" dirty="0"/>
              <a:t>[1]</a:t>
            </a:r>
            <a:r>
              <a:rPr lang="en-US" altLang="ko-KR" u="sng" dirty="0"/>
              <a:t> </a:t>
            </a:r>
            <a:r>
              <a:rPr lang="en-GB" altLang="ko-KR" dirty="0" smtClean="0"/>
              <a:t>R4-1806681 Consideration </a:t>
            </a:r>
            <a:r>
              <a:rPr lang="en-GB" altLang="ko-KR" dirty="0"/>
              <a:t>on 2Rx REFSNES for NR vehicular UE at FR1</a:t>
            </a:r>
            <a:br>
              <a:rPr lang="en-GB" altLang="ko-KR" dirty="0"/>
            </a:br>
            <a:r>
              <a:rPr lang="en-US" altLang="zh-CN" dirty="0"/>
              <a:t>[2] </a:t>
            </a:r>
            <a:r>
              <a:rPr lang="en-GB" altLang="ko-KR" dirty="0" smtClean="0"/>
              <a:t>R4-1806682 Draft </a:t>
            </a:r>
            <a:r>
              <a:rPr lang="en-GB" altLang="ko-KR" dirty="0"/>
              <a:t>CR on REFSENS requirements for NR </a:t>
            </a:r>
            <a:r>
              <a:rPr lang="en-GB" altLang="ko-KR" dirty="0" smtClean="0"/>
              <a:t>vehicular </a:t>
            </a:r>
            <a:r>
              <a:rPr lang="en-GB" altLang="ko-KR" dirty="0"/>
              <a:t>UE at </a:t>
            </a:r>
            <a:r>
              <a:rPr lang="en-GB" altLang="ko-KR" dirty="0" smtClean="0"/>
              <a:t>FR1</a:t>
            </a:r>
          </a:p>
          <a:p>
            <a:pPr marL="0" indent="0">
              <a:buNone/>
            </a:pPr>
            <a:r>
              <a:rPr lang="en-GB" altLang="ko-KR" dirty="0" smtClean="0"/>
              <a:t>[3] </a:t>
            </a:r>
            <a:r>
              <a:rPr lang="en-US" altLang="ko-KR" dirty="0" smtClean="0"/>
              <a:t>ECCREP228 (Refer </a:t>
            </a:r>
            <a:r>
              <a:rPr lang="en-US" altLang="zh-CN" dirty="0" smtClean="0"/>
              <a:t>Antenna </a:t>
            </a:r>
            <a:r>
              <a:rPr lang="en-US" altLang="zh-CN" dirty="0" smtClean="0"/>
              <a:t>gain </a:t>
            </a:r>
            <a:r>
              <a:rPr lang="en-US" altLang="zh-CN" dirty="0" smtClean="0"/>
              <a:t>in 2.4</a:t>
            </a:r>
            <a:r>
              <a:rPr lang="en-US" altLang="zh-CN" dirty="0" smtClean="0"/>
              <a:t>)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[4</a:t>
            </a:r>
            <a:r>
              <a:rPr lang="en-US" altLang="zh-CN" dirty="0"/>
              <a:t>] </a:t>
            </a:r>
            <a:r>
              <a:rPr lang="en-US" altLang="zh-CN" dirty="0">
                <a:hlinkClick r:id="rId2"/>
              </a:rPr>
              <a:t>http://5gaa.org/membership/our-members</a:t>
            </a:r>
            <a:r>
              <a:rPr lang="en-US" altLang="zh-CN" dirty="0" smtClean="0">
                <a:hlinkClick r:id="rId2"/>
              </a:rPr>
              <a:t>/</a:t>
            </a:r>
            <a:r>
              <a:rPr lang="en-US" altLang="zh-CN" dirty="0" smtClean="0"/>
              <a:t> </a:t>
            </a:r>
          </a:p>
          <a:p>
            <a:pPr marL="0" indent="0">
              <a:buNone/>
            </a:pPr>
            <a:r>
              <a:rPr lang="en-US" altLang="zh-CN" dirty="0" smtClean="0"/>
              <a:t>[5] LS from 5GAA to 3GPP RAN 4</a:t>
            </a:r>
          </a:p>
          <a:p>
            <a:pPr marL="0" indent="0">
              <a:buNone/>
            </a:pPr>
            <a:r>
              <a:rPr lang="en-US" altLang="zh-CN" dirty="0" smtClean="0"/>
              <a:t>[6] 3GPP TS 36.101 Chapter 7 on RX REFSENS</a:t>
            </a:r>
            <a:endParaRPr lang="en-GB" altLang="zh-C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53935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purl.org/dc/elements/1.1/"/>
    <ds:schemaRef ds:uri="66EEDB98-F073-460B-B9B0-9643F9FE785E"/>
    <ds:schemaRef ds:uri="http://schemas.microsoft.com/office/2006/metadata/properties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17c5c574-4f42-45b3-8a7f-77d8e859d074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</TotalTime>
  <Words>689</Words>
  <Application>Microsoft Office PowerPoint</Application>
  <PresentationFormat>화면 슬라이드 쇼(4:3)</PresentationFormat>
  <Paragraphs>78</Paragraphs>
  <Slides>7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3" baseType="lpstr">
      <vt:lpstr>宋体</vt:lpstr>
      <vt:lpstr>맑은 고딕</vt:lpstr>
      <vt:lpstr>Arial</vt:lpstr>
      <vt:lpstr>Calibri</vt:lpstr>
      <vt:lpstr>Wingdings</vt:lpstr>
      <vt:lpstr>Office Theme</vt:lpstr>
      <vt:lpstr>WF on 2RX Requirements  for vehicle mounted NR UE at FR1</vt:lpstr>
      <vt:lpstr>Background</vt:lpstr>
      <vt:lpstr>Issues</vt:lpstr>
      <vt:lpstr>WF</vt:lpstr>
      <vt:lpstr>Appendix</vt:lpstr>
      <vt:lpstr>Answer for issue 4: </vt:lpstr>
      <vt:lpstr>References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beam correspondence test methodology</dc:title>
  <dc:creator>LG Electronics</dc:creator>
  <cp:keywords>Beam correspondence</cp:keywords>
  <cp:lastModifiedBy>임수환/책임연구원/차세대표준(연)CAS팀(suhwan.lim@lge.com)</cp:lastModifiedBy>
  <cp:revision>953</cp:revision>
  <dcterms:created xsi:type="dcterms:W3CDTF">2013-05-13T16:02:00Z</dcterms:created>
  <dcterms:modified xsi:type="dcterms:W3CDTF">2018-05-24T00:19:00Z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648246c3-0213-4edc-a844-f0c7749f2e87</vt:lpwstr>
  </property>
  <property fmtid="{D5CDD505-2E9C-101B-9397-08002B2CF9AE}" pid="7" name="CTP_TimeStamp">
    <vt:lpwstr>2018-01-24 17:32:04Z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(3)NVhkhYA/8IiLsO+Ckh9IkD6gHIoU37BTQ0mMoLKDO/Zbkq5VJjrWL2tMr4giQ+3VAzf8AgIn
6NVjflrVWdufDTK4ujxlQT9LBl2CDegUqBOUjWrEFI8iPPjiwJZUvsf8dt8sb+aMY0whEEeE
KSV8uwe1ikcIb+W9bVFBKZ7zh3s8DXdDp7Tgx/qxAjNILxQTE2IycciwF2Eqv9Cxs9uLch9Q
xpHrcd2gcb9EjLUKL0</vt:lpwstr>
  </property>
  <property fmtid="{D5CDD505-2E9C-101B-9397-08002B2CF9AE}" pid="13" name="_2015_ms_pID_7253431">
    <vt:lpwstr>szik728v5YNL9TObTNdnK9WRbWzo9sYPxktR+upvkZ/NfiowMVlbcU
jxCe52LtJ/XtMOsgQO2RE2lzgZs5t6uahYfczGKrLOMb6UkPDltC5/SLlGnuIcfAA9/rJ9/i
3mlXKTqjufjLnbWD3p/nDhPowuvnvHqLWzsfCv9Xtope22FEd9FF2GRw+BQFltbn9BMpv750
3gM6nR6wv4iYrQ8vbYqCMklgeXxjKStfQ6RU</vt:lpwstr>
  </property>
  <property fmtid="{D5CDD505-2E9C-101B-9397-08002B2CF9AE}" pid="14" name="_2015_ms_pID_7253432">
    <vt:lpwstr>BQ==</vt:lpwstr>
  </property>
  <property fmtid="{D5CDD505-2E9C-101B-9397-08002B2CF9AE}" pid="15" name="CTPClassification">
    <vt:lpwstr>CTP_NT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1523778411</vt:lpwstr>
  </property>
</Properties>
</file>