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1" r:id="rId3"/>
    <p:sldId id="27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1" autoAdjust="0"/>
    <p:restoredTop sz="92039" autoAdjust="0"/>
  </p:normalViewPr>
  <p:slideViewPr>
    <p:cSldViewPr snapToGrid="0">
      <p:cViewPr>
        <p:scale>
          <a:sx n="95" d="100"/>
          <a:sy n="95" d="100"/>
        </p:scale>
        <p:origin x="53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71B4-A2CB-884D-B041-8AB6D9C66E34}" type="datetimeFigureOut">
              <a:rPr kumimoji="1" lang="zh-CN" altLang="en-US" smtClean="0"/>
              <a:t>2018/5/24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3D55-DEFF-AA47-B2CB-8DE38FBB3C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8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5782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FR1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HPUE</a:t>
            </a:r>
            <a:r>
              <a:rPr lang="zh-CN" altLang="en-US" sz="4800" dirty="0" smtClean="0"/>
              <a:t> </a:t>
            </a:r>
            <a:r>
              <a:rPr lang="en-US" altLang="zh-CN" sz="4800" dirty="0" err="1" smtClean="0"/>
              <a:t>behaviour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CMCC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2400" b="1" dirty="0" smtClean="0"/>
              <a:t>3GPP </a:t>
            </a:r>
            <a:r>
              <a:rPr lang="en-US" altLang="zh-CN" sz="2400" b="1" dirty="0"/>
              <a:t>TSG-RAN WG4 Meeting #87                                  </a:t>
            </a:r>
            <a:r>
              <a:rPr lang="en-US" altLang="zh-CN" sz="2400" b="1" dirty="0" smtClean="0"/>
              <a:t>			R4-1808122</a:t>
            </a:r>
            <a:endParaRPr lang="en-US" altLang="zh-CN" sz="2400" dirty="0"/>
          </a:p>
          <a:p>
            <a:pPr>
              <a:buNone/>
            </a:pPr>
            <a:r>
              <a:rPr lang="x-none" altLang="zh-CN" sz="2400" b="1" dirty="0" smtClean="0"/>
              <a:t>Busan</a:t>
            </a:r>
            <a:r>
              <a:rPr lang="x-none" altLang="zh-CN" sz="2400" b="1" dirty="0"/>
              <a:t>, KR, 21th – 25th May, 2018</a:t>
            </a:r>
            <a:endParaRPr lang="zh-CN" altLang="zh-CN" sz="2400" dirty="0"/>
          </a:p>
          <a:p>
            <a:pPr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9909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was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agreed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last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meeting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WF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n-US" altLang="zh-CN" sz="2400" dirty="0" smtClean="0"/>
              <a:t>R4-1806893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)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that: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solve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SAR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issue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power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class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UE,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capability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proposed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defined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which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represents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maximum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uplink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that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scheduled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during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ensure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compliance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applicable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electromagnetic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energy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absorption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requirements.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endParaRPr lang="en-US" altLang="zh-CN" sz="2000" dirty="0" smtClean="0">
              <a:latin typeface="Calibri" charset="0"/>
              <a:ea typeface="Calibri" charset="0"/>
              <a:cs typeface="Calibri" charset="0"/>
            </a:endParaRPr>
          </a:p>
          <a:p>
            <a:pPr lvl="2">
              <a:lnSpc>
                <a:spcPct val="10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i="1" dirty="0" err="1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US" altLang="zh-CN" dirty="0" smtClean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 a power class 2 capable UE operating on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Band n41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n77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n78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n79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, when the 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 uplink 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scheduled by the network in 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 is larger than its capability, UE is allowed to do power back off and the requirements for power class 2 are not applicable, and the corresponding requirements for a power class 3 UE shall apply. </a:t>
            </a: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An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LS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was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sent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inform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RAN2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on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signaling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impact</a:t>
            </a:r>
            <a:r>
              <a:rPr lang="zh-CN" altLang="en-US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n-GB" altLang="zh-CN" sz="2400" dirty="0" smtClean="0"/>
              <a:t>R4-1805786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RAN4</a:t>
            </a:r>
            <a:r>
              <a:rPr lang="zh-CN" altLang="en-US" sz="2400" dirty="0"/>
              <a:t> </a:t>
            </a:r>
            <a:r>
              <a:rPr lang="en-US" altLang="zh-CN" sz="2400" dirty="0"/>
              <a:t>continue</a:t>
            </a:r>
            <a:r>
              <a:rPr lang="zh-CN" altLang="en-US" sz="2400" dirty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/>
              <a:t>discuss</a:t>
            </a:r>
            <a:r>
              <a:rPr lang="zh-CN" altLang="en-US" sz="2400" dirty="0"/>
              <a:t> </a:t>
            </a:r>
            <a:r>
              <a:rPr lang="en-US" altLang="zh-CN" sz="2400" dirty="0"/>
              <a:t>and</a:t>
            </a:r>
            <a:r>
              <a:rPr lang="zh-CN" altLang="en-US" sz="2400" dirty="0"/>
              <a:t> </a:t>
            </a:r>
            <a:r>
              <a:rPr lang="en-US" altLang="zh-CN" sz="2400" dirty="0"/>
              <a:t>determine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value</a:t>
            </a:r>
            <a:r>
              <a:rPr lang="zh-CN" altLang="en-US" sz="2400" dirty="0"/>
              <a:t> </a:t>
            </a:r>
            <a:r>
              <a:rPr lang="en-US" altLang="zh-CN" sz="2400" dirty="0"/>
              <a:t>of</a:t>
            </a:r>
            <a:r>
              <a:rPr lang="zh-CN" altLang="en-US" sz="2400" dirty="0"/>
              <a:t> </a:t>
            </a:r>
            <a:r>
              <a:rPr lang="en-US" altLang="zh-CN" sz="2400" dirty="0"/>
              <a:t>evaluation</a:t>
            </a:r>
            <a:r>
              <a:rPr lang="zh-CN" altLang="en-US" sz="2400" dirty="0"/>
              <a:t> </a:t>
            </a:r>
            <a:r>
              <a:rPr lang="en-US" altLang="zh-CN" sz="2400" dirty="0"/>
              <a:t>period</a:t>
            </a:r>
            <a:r>
              <a:rPr lang="zh-CN" altLang="en-US" sz="2400" dirty="0"/>
              <a:t> </a:t>
            </a:r>
            <a:r>
              <a:rPr lang="en-US" altLang="zh-CN" sz="2400" dirty="0"/>
              <a:t>[X]</a:t>
            </a:r>
            <a:r>
              <a:rPr lang="en-US" altLang="zh-CN" sz="2400" dirty="0" err="1"/>
              <a:t>ms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May</a:t>
            </a:r>
            <a:r>
              <a:rPr lang="zh-CN" altLang="en-US" sz="2400" dirty="0"/>
              <a:t> </a:t>
            </a:r>
            <a:r>
              <a:rPr lang="en-US" altLang="zh-CN" sz="2400" dirty="0"/>
              <a:t>meeting</a:t>
            </a:r>
          </a:p>
          <a:p>
            <a:pPr>
              <a:lnSpc>
                <a:spcPct val="100000"/>
              </a:lnSpc>
            </a:pPr>
            <a:endParaRPr lang="en-US" altLang="zh-CN" dirty="0" smtClean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480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Way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zh-CN" sz="2600" dirty="0" smtClean="0"/>
              <a:t>The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evaluation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period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for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the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percentage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of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uplink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transmission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time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is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one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radio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frame.</a:t>
            </a:r>
          </a:p>
          <a:p>
            <a:pPr lvl="1"/>
            <a:r>
              <a:rPr kumimoji="1" lang="en-US" altLang="zh-CN" sz="2200" dirty="0" smtClean="0"/>
              <a:t>Sliding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evaluation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period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within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one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radio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frame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is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not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required.</a:t>
            </a:r>
          </a:p>
          <a:p>
            <a:r>
              <a:rPr kumimoji="1" lang="en-US" altLang="zh-CN" sz="2600" dirty="0" smtClean="0"/>
              <a:t>The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uplink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transmission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time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is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in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terms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of</a:t>
            </a:r>
            <a:r>
              <a:rPr kumimoji="1" lang="zh-CN" altLang="en-US" sz="2600" dirty="0" smtClean="0"/>
              <a:t> </a:t>
            </a:r>
            <a:r>
              <a:rPr kumimoji="1" lang="en-US" altLang="zh-CN" sz="2600" dirty="0" smtClean="0"/>
              <a:t>symbols</a:t>
            </a:r>
          </a:p>
          <a:p>
            <a:r>
              <a:rPr lang="en-GB" altLang="zh-CN" sz="2600" dirty="0" smtClean="0"/>
              <a:t>If </a:t>
            </a:r>
            <a:r>
              <a:rPr lang="en-GB" altLang="zh-CN" sz="2600" dirty="0"/>
              <a:t>the percentage of </a:t>
            </a:r>
            <a:r>
              <a:rPr lang="en-GB" altLang="zh-CN" sz="2600" dirty="0" smtClean="0"/>
              <a:t>uplink </a:t>
            </a:r>
            <a:r>
              <a:rPr lang="en-US" altLang="zh-CN" sz="2600" dirty="0" smtClean="0">
                <a:solidFill>
                  <a:srgbClr val="FF0000"/>
                </a:solidFill>
              </a:rPr>
              <a:t>symbols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US" altLang="zh-CN" sz="2600" dirty="0" smtClean="0">
                <a:solidFill>
                  <a:srgbClr val="FF0000"/>
                </a:solidFill>
              </a:rPr>
              <a:t>transmitted</a:t>
            </a:r>
            <a:r>
              <a:rPr lang="zh-CN" altLang="en-US" sz="2600" dirty="0" smtClean="0">
                <a:solidFill>
                  <a:srgbClr val="FF0000"/>
                </a:solidFill>
              </a:rPr>
              <a:t> </a:t>
            </a:r>
            <a:r>
              <a:rPr lang="en-GB" altLang="zh-CN" sz="2600" dirty="0" smtClean="0"/>
              <a:t>in </a:t>
            </a:r>
            <a:r>
              <a:rPr lang="en-US" altLang="zh-CN" sz="2600" dirty="0">
                <a:solidFill>
                  <a:srgbClr val="FF0000"/>
                </a:solidFill>
              </a:rPr>
              <a:t>one</a:t>
            </a:r>
            <a:r>
              <a:rPr lang="zh-CN" altLang="en-US" sz="2600" dirty="0">
                <a:solidFill>
                  <a:srgbClr val="FF0000"/>
                </a:solidFill>
              </a:rPr>
              <a:t> </a:t>
            </a:r>
            <a:r>
              <a:rPr lang="en-US" altLang="zh-CN" sz="2600" dirty="0">
                <a:solidFill>
                  <a:srgbClr val="FF0000"/>
                </a:solidFill>
              </a:rPr>
              <a:t>radio</a:t>
            </a:r>
            <a:r>
              <a:rPr lang="zh-CN" altLang="en-US" sz="2600" dirty="0">
                <a:solidFill>
                  <a:srgbClr val="FF0000"/>
                </a:solidFill>
              </a:rPr>
              <a:t> </a:t>
            </a:r>
            <a:r>
              <a:rPr lang="en-US" altLang="zh-CN" sz="2600" dirty="0">
                <a:solidFill>
                  <a:srgbClr val="FF0000"/>
                </a:solidFill>
              </a:rPr>
              <a:t>frame</a:t>
            </a:r>
            <a:r>
              <a:rPr lang="zh-CN" altLang="en-US" sz="2600" dirty="0">
                <a:solidFill>
                  <a:srgbClr val="FF0000"/>
                </a:solidFill>
              </a:rPr>
              <a:t> </a:t>
            </a:r>
            <a:r>
              <a:rPr lang="en-GB" altLang="zh-CN" sz="2600" dirty="0"/>
              <a:t>is larger than </a:t>
            </a:r>
            <a:r>
              <a:rPr lang="en-GB" altLang="zh-CN" sz="2600" i="1" dirty="0" err="1"/>
              <a:t>maxUplinkDutyCycle</a:t>
            </a:r>
            <a:r>
              <a:rPr lang="en-GB" altLang="zh-CN" sz="2600" dirty="0"/>
              <a:t> as defined in TS 38.331, the requirements for power class 2 are not applicable, and the corresponding requirements for a power class 3 UE shall </a:t>
            </a:r>
            <a:r>
              <a:rPr lang="en-GB" altLang="zh-CN" sz="2600" dirty="0" smtClean="0"/>
              <a:t>apply</a:t>
            </a:r>
            <a:r>
              <a:rPr lang="en-US" altLang="zh-CN" sz="2600" dirty="0" smtClean="0"/>
              <a:t>.</a:t>
            </a:r>
            <a:r>
              <a:rPr lang="zh-CN" altLang="en-US" sz="2600" dirty="0" smtClean="0"/>
              <a:t> </a:t>
            </a:r>
            <a:endParaRPr lang="en-US" altLang="zh-CN" sz="2600" dirty="0" smtClean="0"/>
          </a:p>
          <a:p>
            <a:pPr lvl="1"/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sz="2000" dirty="0"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GB" altLang="zh-CN" sz="2200" dirty="0" smtClean="0"/>
          </a:p>
          <a:p>
            <a:pPr lvl="1"/>
            <a:r>
              <a:rPr kumimoji="1" lang="en-GB" altLang="zh-CN" sz="2200" dirty="0" smtClean="0"/>
              <a:t>These </a:t>
            </a:r>
            <a:r>
              <a:rPr kumimoji="1" lang="en-GB" altLang="zh-CN" sz="2200" dirty="0"/>
              <a:t>above </a:t>
            </a:r>
            <a:r>
              <a:rPr kumimoji="1" lang="en-US" altLang="zh-CN" sz="2200" dirty="0" smtClean="0"/>
              <a:t>requirements</a:t>
            </a:r>
            <a:r>
              <a:rPr kumimoji="1" lang="zh-CN" altLang="en-US" sz="2200" dirty="0" smtClean="0"/>
              <a:t> </a:t>
            </a:r>
            <a:r>
              <a:rPr kumimoji="1" lang="en-GB" altLang="zh-CN" sz="2200" dirty="0" smtClean="0"/>
              <a:t>only </a:t>
            </a:r>
            <a:r>
              <a:rPr kumimoji="1" lang="en-GB" altLang="zh-CN" sz="2200" dirty="0"/>
              <a:t>apply to </a:t>
            </a:r>
            <a:r>
              <a:rPr kumimoji="1" lang="en-US" altLang="zh-CN" sz="2200" dirty="0" smtClean="0"/>
              <a:t>UE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requirements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specification,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 smtClean="0"/>
              <a:t>e.g.</a:t>
            </a:r>
            <a:r>
              <a:rPr kumimoji="1" lang="zh-CN" altLang="en-US" sz="2200" dirty="0" smtClean="0"/>
              <a:t> </a:t>
            </a:r>
            <a:r>
              <a:rPr kumimoji="1" lang="en-GB" altLang="zh-CN" sz="2200" dirty="0" smtClean="0"/>
              <a:t>38.101-1</a:t>
            </a:r>
            <a:endParaRPr kumimoji="1" lang="en-US" altLang="zh-CN" sz="2200" dirty="0"/>
          </a:p>
          <a:p>
            <a:pPr lvl="1"/>
            <a:r>
              <a:rPr kumimoji="1" lang="en-GB" altLang="zh-CN" sz="2200" dirty="0" smtClean="0"/>
              <a:t>No </a:t>
            </a:r>
            <a:r>
              <a:rPr kumimoji="1" lang="en-GB" altLang="zh-CN" sz="2200" dirty="0"/>
              <a:t>additional constraints on BS scheduling </a:t>
            </a:r>
            <a:r>
              <a:rPr kumimoji="1" lang="en-US" altLang="zh-CN" sz="2200" dirty="0" smtClean="0"/>
              <a:t>but</a:t>
            </a:r>
            <a:r>
              <a:rPr kumimoji="1" lang="zh-CN" altLang="en-US" sz="2200" dirty="0" smtClean="0"/>
              <a:t> </a:t>
            </a:r>
            <a:r>
              <a:rPr kumimoji="1" lang="en-US" altLang="zh-CN" sz="2200" dirty="0"/>
              <a:t>BS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may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consider</a:t>
            </a:r>
            <a:r>
              <a:rPr kumimoji="1" lang="zh-CN" altLang="en-US" sz="2200" dirty="0"/>
              <a:t> </a:t>
            </a:r>
            <a:r>
              <a:rPr kumimoji="1" lang="en-GB" altLang="zh-CN" sz="2200" i="1" dirty="0" err="1"/>
              <a:t>maxUplinkDutyCycle</a:t>
            </a:r>
            <a:r>
              <a:rPr kumimoji="1" lang="en-GB" altLang="zh-CN" sz="2200" i="1" dirty="0"/>
              <a:t> </a:t>
            </a:r>
            <a:endParaRPr kumimoji="1" lang="en-US" altLang="zh-CN" sz="2200" i="1" dirty="0"/>
          </a:p>
          <a:p>
            <a:pPr marL="228600" lvl="1">
              <a:spcBef>
                <a:spcPts val="1000"/>
              </a:spcBef>
            </a:pPr>
            <a:r>
              <a:rPr kumimoji="1" lang="en-US" altLang="zh-CN" sz="2600" dirty="0" smtClean="0">
                <a:solidFill>
                  <a:srgbClr val="0000FF"/>
                </a:solidFill>
              </a:rPr>
              <a:t>Whether </a:t>
            </a:r>
            <a:r>
              <a:rPr kumimoji="1" lang="en-US" altLang="zh-CN" sz="2600" dirty="0">
                <a:solidFill>
                  <a:srgbClr val="0000FF"/>
                </a:solidFill>
              </a:rPr>
              <a:t>power class change due to the UL duty cycle exceeds UE capability will cause UL radio link failure problem is FFS</a:t>
            </a:r>
            <a:endParaRPr kumimoji="1" lang="zh-CN" altLang="en-US" sz="2200" dirty="0"/>
          </a:p>
          <a:p>
            <a:endParaRPr kumimoji="1" lang="en-GB" altLang="zh-CN" dirty="0">
              <a:solidFill>
                <a:srgbClr val="0070C0"/>
              </a:solidFill>
            </a:endParaRPr>
          </a:p>
          <a:p>
            <a:endParaRPr kumimoji="1" lang="en-US" altLang="zh-CN" dirty="0" smtClean="0"/>
          </a:p>
          <a:p>
            <a:endParaRPr kumimoji="1" lang="en-US" altLang="zh-CN" dirty="0"/>
          </a:p>
          <a:p>
            <a:pPr lvl="1"/>
            <a:endParaRPr kumimoji="1" lang="en-US" altLang="zh-CN" dirty="0" smtClean="0"/>
          </a:p>
          <a:p>
            <a:endParaRPr kumimoji="1" lang="en-US" altLang="zh-CN" dirty="0" smtClean="0"/>
          </a:p>
          <a:p>
            <a:pPr marL="228600" lvl="1">
              <a:spcBef>
                <a:spcPts val="1000"/>
              </a:spcBef>
            </a:pPr>
            <a:endParaRPr kumimoji="1" lang="en-US" altLang="zh-CN" sz="2800" dirty="0" smtClean="0"/>
          </a:p>
          <a:p>
            <a:pPr marL="228600" lvl="1">
              <a:spcBef>
                <a:spcPts val="1000"/>
              </a:spcBef>
            </a:pPr>
            <a:endParaRPr kumimoji="1" lang="en-US" altLang="zh-CN" sz="2800" dirty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81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>
                <a:latin typeface="+mj-lt"/>
                <a:cs typeface="Calibri"/>
              </a:rPr>
              <a:t>[1]</a:t>
            </a:r>
            <a:r>
              <a:rPr kumimoji="1" lang="zh-CN" altLang="en-US" dirty="0" smtClean="0">
                <a:latin typeface="+mj-lt"/>
                <a:cs typeface="Calibri"/>
              </a:rPr>
              <a:t> </a:t>
            </a:r>
            <a:r>
              <a:rPr lang="en-GB" altLang="zh-CN" u="heavy" dirty="0"/>
              <a:t>R4-1806256</a:t>
            </a:r>
            <a:r>
              <a:rPr lang="zh-CN" altLang="zh-CN" dirty="0"/>
              <a:t> </a:t>
            </a:r>
            <a:r>
              <a:rPr lang="en-GB" altLang="zh-CN" dirty="0">
                <a:latin typeface="+mj-lt"/>
                <a:cs typeface="Calibri"/>
              </a:rPr>
              <a:t>	</a:t>
            </a:r>
            <a:r>
              <a:rPr lang="en-GB" altLang="zh-CN" dirty="0"/>
              <a:t>TDD UL/DL configuration HPUE in FR1</a:t>
            </a:r>
            <a:r>
              <a:rPr lang="zh-CN" altLang="zh-CN" dirty="0"/>
              <a:t> </a:t>
            </a:r>
            <a:r>
              <a:rPr lang="zh-CN" altLang="zh-CN" dirty="0" smtClean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[2]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u="heavy" dirty="0"/>
              <a:t>R4-1806818</a:t>
            </a:r>
            <a:r>
              <a:rPr lang="en-GB" altLang="zh-CN" dirty="0"/>
              <a:t>	</a:t>
            </a:r>
            <a:r>
              <a:rPr lang="zh-CN" altLang="zh-CN" dirty="0"/>
              <a:t> </a:t>
            </a:r>
            <a:r>
              <a:rPr lang="en-GB" altLang="zh-CN" dirty="0"/>
              <a:t>More on HPUE </a:t>
            </a:r>
            <a:r>
              <a:rPr lang="en-GB" altLang="zh-CN" dirty="0" err="1"/>
              <a:t>behavior</a:t>
            </a:r>
            <a:r>
              <a:rPr lang="zh-CN" altLang="zh-CN" dirty="0"/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[3]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u="heavy" dirty="0"/>
              <a:t>R4-1806890</a:t>
            </a:r>
            <a:r>
              <a:rPr lang="zh-CN" altLang="zh-CN" dirty="0"/>
              <a:t> </a:t>
            </a:r>
            <a:r>
              <a:rPr lang="en-GB" altLang="zh-CN" dirty="0">
                <a:latin typeface="+mj-lt"/>
                <a:cs typeface="Calibri"/>
              </a:rPr>
              <a:t>	</a:t>
            </a:r>
            <a:r>
              <a:rPr lang="en-GB" altLang="zh-CN" dirty="0"/>
              <a:t>Discussion on SAR evaluation period for NR </a:t>
            </a:r>
            <a:r>
              <a:rPr lang="en-GB" altLang="zh-CN" dirty="0" smtClean="0"/>
              <a:t>HPUE</a:t>
            </a:r>
            <a:endParaRPr kumimoji="1" lang="zh-CN" altLang="en-US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2558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10377</TotalTime>
  <Words>348</Words>
  <Application>Microsoft Macintosh PowerPoint</Application>
  <PresentationFormat>宽屏</PresentationFormat>
  <Paragraphs>32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SimSun</vt:lpstr>
      <vt:lpstr>宋体</vt:lpstr>
      <vt:lpstr>Arial</vt:lpstr>
      <vt:lpstr>Office Theme</vt:lpstr>
      <vt:lpstr>WF on FR1 HPUE behaviour</vt:lpstr>
      <vt:lpstr>Background</vt:lpstr>
      <vt:lpstr>Way forward</vt:lpstr>
      <vt:lpstr>Reference</vt:lpstr>
    </vt:vector>
  </TitlesOfParts>
  <Manager/>
  <Company>CMCC</Company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FR1 HPUE behaviour</dc:title>
  <dc:subject/>
  <dc:creator>Xiaoran</dc:creator>
  <cp:keywords/>
  <dc:description/>
  <cp:lastModifiedBy>Microsoft Office 用户</cp:lastModifiedBy>
  <cp:revision>376</cp:revision>
  <dcterms:created xsi:type="dcterms:W3CDTF">2017-01-18T06:26:21Z</dcterms:created>
  <dcterms:modified xsi:type="dcterms:W3CDTF">2018-05-24T05:48:36Z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