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6" r:id="rId3"/>
    <p:sldId id="289"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2" d="100"/>
          <a:sy n="72" d="100"/>
        </p:scale>
        <p:origin x="660"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5/24/2018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5/24/2018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5/24/2018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5/24/2018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5/24/2018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5/24/2018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5/24/2018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5/24/2018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5/24/2018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369" y="1640986"/>
            <a:ext cx="11345839" cy="2739945"/>
          </a:xfrm>
        </p:spPr>
        <p:txBody>
          <a:bodyPr>
            <a:normAutofit/>
          </a:bodyPr>
          <a:lstStyle/>
          <a:p>
            <a:r>
              <a:rPr lang="en-US" dirty="0"/>
              <a:t>WF on </a:t>
            </a:r>
            <a:br>
              <a:rPr lang="en-US" dirty="0"/>
            </a:br>
            <a:r>
              <a:rPr lang="en-US" dirty="0"/>
              <a:t>measurement gaps for dense PRS</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Ericsson</a:t>
            </a:r>
          </a:p>
        </p:txBody>
      </p:sp>
      <p:sp>
        <p:nvSpPr>
          <p:cNvPr id="4" name="Rectangle 3"/>
          <p:cNvSpPr/>
          <p:nvPr/>
        </p:nvSpPr>
        <p:spPr>
          <a:xfrm>
            <a:off x="392192" y="212285"/>
            <a:ext cx="11302313" cy="923330"/>
          </a:xfrm>
          <a:prstGeom prst="rect">
            <a:avLst/>
          </a:prstGeom>
        </p:spPr>
        <p:txBody>
          <a:bodyPr wrap="square">
            <a:spAutoFit/>
          </a:bodyPr>
          <a:lstStyle/>
          <a:p>
            <a:pPr hangingPunct="0"/>
            <a:r>
              <a:rPr lang="en-GB" b="1" dirty="0"/>
              <a:t>3GPP TSG-RAN WG4 Meeting #87	                                                                                                                        R4-1808008</a:t>
            </a:r>
            <a:endParaRPr lang="en-US" b="1" dirty="0">
              <a:solidFill>
                <a:srgbClr val="FF0000"/>
              </a:solidFill>
            </a:endParaRPr>
          </a:p>
          <a:p>
            <a:pPr hangingPunct="0"/>
            <a:r>
              <a:rPr lang="en-US" b="1" dirty="0"/>
              <a:t>Busan, Republic of Korea, 21</a:t>
            </a:r>
            <a:r>
              <a:rPr lang="en-US" b="1" baseline="30000" dirty="0"/>
              <a:t>st</a:t>
            </a:r>
            <a:r>
              <a:rPr lang="en-US" b="1" dirty="0"/>
              <a:t> – 25</a:t>
            </a:r>
            <a:r>
              <a:rPr lang="en-US" b="1" baseline="30000" dirty="0"/>
              <a:t>th</a:t>
            </a:r>
            <a:r>
              <a:rPr lang="en-US" b="1" dirty="0"/>
              <a:t> May 2018</a:t>
            </a:r>
            <a:endParaRPr lang="en-GB" b="1" dirty="0"/>
          </a:p>
          <a:p>
            <a:pPr hangingPunct="0"/>
            <a:r>
              <a:rPr lang="en-GB" b="1" dirty="0"/>
              <a:t>Agenda Item: 6.20.4.4</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Requirements impact</a:t>
            </a:r>
          </a:p>
        </p:txBody>
      </p:sp>
      <p:sp>
        <p:nvSpPr>
          <p:cNvPr id="3" name="Content Placeholder 2"/>
          <p:cNvSpPr>
            <a:spLocks noGrp="1"/>
          </p:cNvSpPr>
          <p:nvPr>
            <p:ph idx="1"/>
          </p:nvPr>
        </p:nvSpPr>
        <p:spPr>
          <a:xfrm>
            <a:off x="109182" y="1702131"/>
            <a:ext cx="11955439" cy="3930043"/>
          </a:xfrm>
        </p:spPr>
        <p:txBody>
          <a:bodyPr>
            <a:normAutofit fontScale="92500" lnSpcReduction="10000"/>
          </a:bodyPr>
          <a:lstStyle/>
          <a:p>
            <a:r>
              <a:rPr lang="en-US" dirty="0"/>
              <a:t>RSTD measurement period:</a:t>
            </a:r>
          </a:p>
          <a:p>
            <a:pPr lvl="1"/>
            <a:r>
              <a:rPr lang="en-US" dirty="0"/>
              <a:t>The existing UE Cat M1 and Cat M2 measurement period requirements (generically formulated with respect to MGL and MGRP) for RSTD measurements in gaps shall also apply with the new gaps</a:t>
            </a:r>
          </a:p>
          <a:p>
            <a:r>
              <a:rPr lang="sv-SE" dirty="0"/>
              <a:t>RLM requirements:</a:t>
            </a:r>
          </a:p>
          <a:p>
            <a:pPr lvl="1"/>
            <a:r>
              <a:rPr lang="en-US" dirty="0"/>
              <a:t>When the UE is configured with new measurement gaps for RSTD measurements, the UE shall also perform RLM. If there is no overlap between the new measurement gaps and configured MPDCCH subframes for UE monitoring, the UE shall meet the existing requirements; otherwise, the out-of-sync and in-sync evaluation periods can be longer than currently defined in 36.133</a:t>
            </a:r>
            <a:endParaRPr lang="sv-SE" dirty="0"/>
          </a:p>
          <a:p>
            <a:r>
              <a:rPr lang="sv-SE" dirty="0"/>
              <a:t>RRM requirements:</a:t>
            </a:r>
          </a:p>
          <a:p>
            <a:pPr lvl="1"/>
            <a:r>
              <a:rPr lang="en-US" dirty="0"/>
              <a:t>RRM cell identification delay and measurement delay may be longer while the UE is using a new measurement gap pattern configured for RSTD measurements</a:t>
            </a:r>
            <a:endParaRPr lang="sv-SE" dirty="0"/>
          </a:p>
          <a:p>
            <a:endParaRPr lang="sv-SE" sz="1200" dirty="0"/>
          </a:p>
        </p:txBody>
      </p:sp>
    </p:spTree>
    <p:extLst>
      <p:ext uri="{BB962C8B-B14F-4D97-AF65-F5344CB8AC3E}">
        <p14:creationId xmlns:p14="http://schemas.microsoft.com/office/powerpoint/2010/main" val="24859337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New measurement gap patterns</a:t>
            </a:r>
          </a:p>
        </p:txBody>
      </p:sp>
      <p:graphicFrame>
        <p:nvGraphicFramePr>
          <p:cNvPr id="6" name="Table 5">
            <a:extLst>
              <a:ext uri="{FF2B5EF4-FFF2-40B4-BE49-F238E27FC236}">
                <a16:creationId xmlns:a16="http://schemas.microsoft.com/office/drawing/2014/main" id="{09F52BBE-DC75-40AB-897E-1B2162CFB543}"/>
              </a:ext>
            </a:extLst>
          </p:cNvPr>
          <p:cNvGraphicFramePr>
            <a:graphicFrameLocks noGrp="1"/>
          </p:cNvGraphicFramePr>
          <p:nvPr>
            <p:extLst>
              <p:ext uri="{D42A27DB-BD31-4B8C-83A1-F6EECF244321}">
                <p14:modId xmlns:p14="http://schemas.microsoft.com/office/powerpoint/2010/main" val="63468009"/>
              </p:ext>
            </p:extLst>
          </p:nvPr>
        </p:nvGraphicFramePr>
        <p:xfrm>
          <a:off x="272955" y="1610327"/>
          <a:ext cx="11502887" cy="4721991"/>
        </p:xfrm>
        <a:graphic>
          <a:graphicData uri="http://schemas.openxmlformats.org/drawingml/2006/table">
            <a:tbl>
              <a:tblPr>
                <a:tableStyleId>{5C22544A-7EE6-4342-B048-85BDC9FD1C3A}</a:tableStyleId>
              </a:tblPr>
              <a:tblGrid>
                <a:gridCol w="1258956">
                  <a:extLst>
                    <a:ext uri="{9D8B030D-6E8A-4147-A177-3AD203B41FA5}">
                      <a16:colId xmlns:a16="http://schemas.microsoft.com/office/drawing/2014/main" val="2722432689"/>
                    </a:ext>
                  </a:extLst>
                </a:gridCol>
                <a:gridCol w="2729948">
                  <a:extLst>
                    <a:ext uri="{9D8B030D-6E8A-4147-A177-3AD203B41FA5}">
                      <a16:colId xmlns:a16="http://schemas.microsoft.com/office/drawing/2014/main" val="1408339167"/>
                    </a:ext>
                  </a:extLst>
                </a:gridCol>
                <a:gridCol w="3180522">
                  <a:extLst>
                    <a:ext uri="{9D8B030D-6E8A-4147-A177-3AD203B41FA5}">
                      <a16:colId xmlns:a16="http://schemas.microsoft.com/office/drawing/2014/main" val="3685950717"/>
                    </a:ext>
                  </a:extLst>
                </a:gridCol>
                <a:gridCol w="4333461">
                  <a:extLst>
                    <a:ext uri="{9D8B030D-6E8A-4147-A177-3AD203B41FA5}">
                      <a16:colId xmlns:a16="http://schemas.microsoft.com/office/drawing/2014/main" val="3938195218"/>
                    </a:ext>
                  </a:extLst>
                </a:gridCol>
              </a:tblGrid>
              <a:tr h="224824">
                <a:tc>
                  <a:txBody>
                    <a:bodyPr/>
                    <a:lstStyle/>
                    <a:p>
                      <a:pPr algn="ctr">
                        <a:spcAft>
                          <a:spcPts val="0"/>
                        </a:spcAft>
                      </a:pPr>
                      <a:r>
                        <a:rPr lang="en-US" sz="1200" b="1" dirty="0">
                          <a:solidFill>
                            <a:schemeClr val="tx1"/>
                          </a:solidFill>
                          <a:effectLst/>
                          <a:latin typeface="Arial" panose="020B0604020202020204" pitchFamily="34" charset="0"/>
                          <a:cs typeface="Arial" panose="020B0604020202020204" pitchFamily="34" charset="0"/>
                        </a:rPr>
                        <a:t>Gap Pattern Id</a:t>
                      </a:r>
                      <a:endParaRPr lang="sv-SE" sz="1200" b="1"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b="1" dirty="0">
                          <a:solidFill>
                            <a:schemeClr val="tx1"/>
                          </a:solidFill>
                          <a:effectLst/>
                          <a:latin typeface="Arial" panose="020B0604020202020204" pitchFamily="34" charset="0"/>
                          <a:cs typeface="Arial" panose="020B0604020202020204" pitchFamily="34" charset="0"/>
                        </a:rPr>
                        <a:t>MGL (</a:t>
                      </a:r>
                      <a:r>
                        <a:rPr lang="en-US" sz="1200" b="1" dirty="0" err="1">
                          <a:solidFill>
                            <a:schemeClr val="tx1"/>
                          </a:solidFill>
                          <a:effectLst/>
                          <a:latin typeface="Arial" panose="020B0604020202020204" pitchFamily="34" charset="0"/>
                          <a:cs typeface="Arial" panose="020B0604020202020204" pitchFamily="34" charset="0"/>
                        </a:rPr>
                        <a:t>ms</a:t>
                      </a:r>
                      <a:r>
                        <a:rPr lang="en-US" sz="1200" b="1" dirty="0">
                          <a:solidFill>
                            <a:schemeClr val="tx1"/>
                          </a:solidFill>
                          <a:effectLst/>
                          <a:latin typeface="Arial" panose="020B0604020202020204" pitchFamily="34" charset="0"/>
                          <a:cs typeface="Arial" panose="020B0604020202020204" pitchFamily="34" charset="0"/>
                        </a:rPr>
                        <a:t>)</a:t>
                      </a:r>
                      <a:endParaRPr lang="sv-SE" sz="1200" b="1"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b="1" dirty="0">
                          <a:solidFill>
                            <a:schemeClr val="tx1"/>
                          </a:solidFill>
                          <a:effectLst/>
                          <a:latin typeface="Arial" panose="020B0604020202020204" pitchFamily="34" charset="0"/>
                          <a:cs typeface="Arial" panose="020B0604020202020204" pitchFamily="34" charset="0"/>
                        </a:rPr>
                        <a:t>MGRP (</a:t>
                      </a:r>
                      <a:r>
                        <a:rPr lang="en-US" sz="1200" b="1" dirty="0" err="1">
                          <a:solidFill>
                            <a:schemeClr val="tx1"/>
                          </a:solidFill>
                          <a:effectLst/>
                          <a:latin typeface="Arial" panose="020B0604020202020204" pitchFamily="34" charset="0"/>
                          <a:cs typeface="Arial" panose="020B0604020202020204" pitchFamily="34" charset="0"/>
                        </a:rPr>
                        <a:t>ms</a:t>
                      </a:r>
                      <a:r>
                        <a:rPr lang="en-US" sz="1200" b="1" dirty="0">
                          <a:solidFill>
                            <a:schemeClr val="tx1"/>
                          </a:solidFill>
                          <a:effectLst/>
                          <a:latin typeface="Arial" panose="020B0604020202020204" pitchFamily="34" charset="0"/>
                          <a:cs typeface="Arial" panose="020B0604020202020204" pitchFamily="34" charset="0"/>
                        </a:rPr>
                        <a:t>)</a:t>
                      </a:r>
                      <a:endParaRPr lang="sv-SE" sz="1200" b="1"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b="1" dirty="0">
                          <a:solidFill>
                            <a:schemeClr val="tx1"/>
                          </a:solidFill>
                          <a:effectLst/>
                          <a:latin typeface="Arial" panose="020B0604020202020204" pitchFamily="34" charset="0"/>
                          <a:cs typeface="Arial" panose="020B0604020202020204" pitchFamily="34" charset="0"/>
                        </a:rPr>
                        <a:t>Applicability</a:t>
                      </a:r>
                      <a:endParaRPr lang="sv-SE" sz="1200" b="1"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031643566"/>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80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rowSpan="21">
                  <a:txBody>
                    <a:bodyPr/>
                    <a:lstStyle/>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r>
                        <a:rPr lang="sv-SE" sz="1200" strike="noStrike" baseline="0" dirty="0">
                          <a:solidFill>
                            <a:schemeClr val="tx1"/>
                          </a:solidFill>
                          <a:effectLst/>
                          <a:latin typeface="Arial" panose="020B0604020202020204" pitchFamily="34" charset="0"/>
                          <a:ea typeface="SimSun" panose="02010600030101010101" pitchFamily="2" charset="-122"/>
                          <a:cs typeface="Arial" panose="020B0604020202020204" pitchFamily="34" charset="0"/>
                        </a:rPr>
                        <a:t>Not any measurement gap pattern among rstd0-rstd20 can be be configured for a UE in different conditions, </a:t>
                      </a:r>
                      <a:r>
                        <a:rPr lang="sv-SE" sz="1200" strike="noStrike" baseline="0">
                          <a:solidFill>
                            <a:schemeClr val="tx1"/>
                          </a:solidFill>
                          <a:effectLst/>
                          <a:latin typeface="Arial" panose="020B0604020202020204" pitchFamily="34" charset="0"/>
                          <a:ea typeface="SimSun" panose="02010600030101010101" pitchFamily="2" charset="-122"/>
                          <a:cs typeface="Arial" panose="020B0604020202020204" pitchFamily="34" charset="0"/>
                        </a:rPr>
                        <a:t>including whether the UE is configured with a single or multiple PRS configurations in a cell</a:t>
                      </a:r>
                      <a:endParaRPr lang="sv-SE" sz="1200" strike="noStrike" baseline="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endParaRPr lang="sv-SE" sz="1200" strike="noStrike" baseline="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p>
                      <a:pPr algn="ctr">
                        <a:spcAft>
                          <a:spcPts val="0"/>
                        </a:spcAft>
                      </a:pPr>
                      <a:r>
                        <a:rPr lang="sv-SE" sz="1200" strike="noStrike" baseline="0" dirty="0">
                          <a:solidFill>
                            <a:schemeClr val="tx1"/>
                          </a:solidFill>
                          <a:effectLst/>
                          <a:latin typeface="Arial" panose="020B0604020202020204" pitchFamily="34" charset="0"/>
                          <a:ea typeface="SimSun" panose="02010600030101010101" pitchFamily="2" charset="-122"/>
                          <a:cs typeface="Arial" panose="020B0604020202020204" pitchFamily="34" charset="0"/>
                        </a:rPr>
                        <a:t>Details of applicability rules are TBD.</a:t>
                      </a:r>
                    </a:p>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863508627"/>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160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417063390"/>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rstd2</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320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513077810"/>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rstd3</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640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498666939"/>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1280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491154867"/>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rstd5</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160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869903670"/>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rstd6</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320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36889244"/>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rstd7</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640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081786425"/>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rstd8</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1280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endParaRPr lang="sv-SE"/>
                    </a:p>
                  </a:txBody>
                  <a:tcPr/>
                </a:tc>
                <a:extLst>
                  <a:ext uri="{0D108BD9-81ED-4DB2-BD59-A6C34878D82A}">
                    <a16:rowId xmlns:a16="http://schemas.microsoft.com/office/drawing/2014/main" val="1554534612"/>
                  </a:ext>
                </a:extLst>
              </a:tr>
              <a:tr h="195529">
                <a:tc>
                  <a:txBody>
                    <a:bodyPr/>
                    <a:lstStyle/>
                    <a:p>
                      <a:pPr algn="ctr">
                        <a:spcAft>
                          <a:spcPts val="0"/>
                        </a:spcAft>
                      </a:pPr>
                      <a:r>
                        <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rPr>
                        <a:t>rstd9</a:t>
                      </a:r>
                    </a:p>
                  </a:txBody>
                  <a:tcPr marL="68580" marR="68580" marT="0" marB="0"/>
                </a:tc>
                <a:tc>
                  <a:txBody>
                    <a:bodyPr/>
                    <a:lstStyle/>
                    <a:p>
                      <a:pPr algn="ctr">
                        <a:spcAft>
                          <a:spcPts val="0"/>
                        </a:spcAft>
                      </a:pPr>
                      <a:r>
                        <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rPr>
                        <a:t>24</a:t>
                      </a:r>
                    </a:p>
                  </a:txBody>
                  <a:tcPr marL="68580" marR="68580" marT="0" marB="0"/>
                </a:tc>
                <a:tc>
                  <a:txBody>
                    <a:bodyPr/>
                    <a:lstStyle/>
                    <a:p>
                      <a:pPr algn="ctr">
                        <a:spcAft>
                          <a:spcPts val="0"/>
                        </a:spcAft>
                      </a:pPr>
                      <a:r>
                        <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rPr>
                        <a:t>320</a:t>
                      </a:r>
                    </a:p>
                  </a:txBody>
                  <a:tcPr marL="68580" marR="68580" marT="0" marB="0"/>
                </a:tc>
                <a:tc vMerge="1">
                  <a:txBody>
                    <a:bodyPr/>
                    <a:lstStyle/>
                    <a:p>
                      <a:endParaRPr lang="sv-SE"/>
                    </a:p>
                  </a:txBody>
                  <a:tcPr/>
                </a:tc>
                <a:extLst>
                  <a:ext uri="{0D108BD9-81ED-4DB2-BD59-A6C34878D82A}">
                    <a16:rowId xmlns:a16="http://schemas.microsoft.com/office/drawing/2014/main" val="1848575553"/>
                  </a:ext>
                </a:extLst>
              </a:tr>
              <a:tr h="195529">
                <a:tc>
                  <a:txBody>
                    <a:bodyPr/>
                    <a:lstStyle/>
                    <a:p>
                      <a:pPr algn="ctr">
                        <a:spcAft>
                          <a:spcPts val="0"/>
                        </a:spcAft>
                      </a:pPr>
                      <a:r>
                        <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rPr>
                        <a:t>rstd10</a:t>
                      </a:r>
                    </a:p>
                  </a:txBody>
                  <a:tcPr marL="68580" marR="68580" marT="0" marB="0"/>
                </a:tc>
                <a:tc>
                  <a:txBody>
                    <a:bodyPr/>
                    <a:lstStyle/>
                    <a:p>
                      <a:pPr algn="ctr">
                        <a:spcAft>
                          <a:spcPts val="0"/>
                        </a:spcAft>
                      </a:pPr>
                      <a:r>
                        <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rPr>
                        <a:t>24</a:t>
                      </a:r>
                    </a:p>
                  </a:txBody>
                  <a:tcPr marL="68580" marR="68580" marT="0" marB="0"/>
                </a:tc>
                <a:tc>
                  <a:txBody>
                    <a:bodyPr/>
                    <a:lstStyle/>
                    <a:p>
                      <a:pPr algn="ctr">
                        <a:spcAft>
                          <a:spcPts val="0"/>
                        </a:spcAft>
                      </a:pPr>
                      <a:r>
                        <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rPr>
                        <a:t>640</a:t>
                      </a:r>
                    </a:p>
                  </a:txBody>
                  <a:tcPr marL="68580" marR="68580" marT="0" marB="0"/>
                </a:tc>
                <a:tc vMerge="1">
                  <a:txBody>
                    <a:bodyPr/>
                    <a:lstStyle/>
                    <a:p>
                      <a:endParaRPr lang="sv-SE"/>
                    </a:p>
                  </a:txBody>
                  <a:tcPr/>
                </a:tc>
                <a:extLst>
                  <a:ext uri="{0D108BD9-81ED-4DB2-BD59-A6C34878D82A}">
                    <a16:rowId xmlns:a16="http://schemas.microsoft.com/office/drawing/2014/main" val="3167191288"/>
                  </a:ext>
                </a:extLst>
              </a:tr>
              <a:tr h="195529">
                <a:tc>
                  <a:txBody>
                    <a:bodyPr/>
                    <a:lstStyle/>
                    <a:p>
                      <a:pPr algn="ctr"/>
                      <a:r>
                        <a:rPr lang="sv-SE" sz="1200" dirty="0">
                          <a:solidFill>
                            <a:schemeClr val="tx1"/>
                          </a:solidFill>
                          <a:latin typeface="Arial" panose="020B0604020202020204" pitchFamily="34" charset="0"/>
                          <a:cs typeface="Arial" panose="020B0604020202020204" pitchFamily="34" charset="0"/>
                        </a:rPr>
                        <a:t>rstd11</a:t>
                      </a:r>
                    </a:p>
                  </a:txBody>
                  <a:tcPr marL="68580" marR="68580" marT="0" marB="0"/>
                </a:tc>
                <a:tc>
                  <a:txBody>
                    <a:bodyPr/>
                    <a:lstStyle/>
                    <a:p>
                      <a:pPr algn="ctr"/>
                      <a:r>
                        <a:rPr lang="sv-SE" sz="1200" dirty="0">
                          <a:solidFill>
                            <a:schemeClr val="tx1"/>
                          </a:solidFill>
                          <a:latin typeface="Arial" panose="020B0604020202020204" pitchFamily="34" charset="0"/>
                          <a:cs typeface="Arial" panose="020B0604020202020204" pitchFamily="34" charset="0"/>
                        </a:rPr>
                        <a:t>24</a:t>
                      </a:r>
                    </a:p>
                  </a:txBody>
                  <a:tcPr marL="68580" marR="68580" marT="0" marB="0"/>
                </a:tc>
                <a:tc>
                  <a:txBody>
                    <a:bodyPr/>
                    <a:lstStyle/>
                    <a:p>
                      <a:pPr algn="ctr"/>
                      <a:r>
                        <a:rPr lang="sv-SE" sz="1200" dirty="0">
                          <a:solidFill>
                            <a:schemeClr val="tx1"/>
                          </a:solidFill>
                          <a:latin typeface="Arial" panose="020B0604020202020204" pitchFamily="34" charset="0"/>
                          <a:cs typeface="Arial" panose="020B0604020202020204" pitchFamily="34" charset="0"/>
                        </a:rPr>
                        <a:t>1280</a:t>
                      </a:r>
                    </a:p>
                  </a:txBody>
                  <a:tcPr marL="68580" marR="68580" marT="0" marB="0"/>
                </a:tc>
                <a:tc vMerge="1">
                  <a:txBody>
                    <a:bodyPr/>
                    <a:lstStyle/>
                    <a:p>
                      <a:pPr algn="ctr">
                        <a:spcAft>
                          <a:spcPts val="0"/>
                        </a:spcAft>
                      </a:pP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981715659"/>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rstd12</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32</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320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738830767"/>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rstd13</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32</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640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63595977"/>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32</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1280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377840341"/>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rstd15</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54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640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10552728"/>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rstd16</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54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1280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73963924"/>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rstd17</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64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640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713367877"/>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rstd18</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64</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1280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570899881"/>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rstd19</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80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640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599689178"/>
                  </a:ext>
                </a:extLst>
              </a:tr>
              <a:tr h="195529">
                <a:tc>
                  <a:txBody>
                    <a:bodyPr/>
                    <a:lstStyle/>
                    <a:p>
                      <a:pPr algn="ctr">
                        <a:spcAft>
                          <a:spcPts val="0"/>
                        </a:spcAft>
                      </a:pPr>
                      <a:r>
                        <a:rPr lang="en-US" sz="1200" dirty="0">
                          <a:solidFill>
                            <a:schemeClr val="tx1"/>
                          </a:solidFill>
                          <a:effectLst/>
                          <a:latin typeface="Arial" panose="020B0604020202020204" pitchFamily="34" charset="0"/>
                          <a:cs typeface="Arial" panose="020B0604020202020204" pitchFamily="34" charset="0"/>
                        </a:rPr>
                        <a:t>rstd20</a:t>
                      </a:r>
                      <a:endParaRPr lang="sv-SE" sz="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80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solidFill>
                            <a:schemeClr val="tx1"/>
                          </a:solidFill>
                          <a:effectLst/>
                          <a:latin typeface="Arial" panose="020B0604020202020204" pitchFamily="34" charset="0"/>
                          <a:cs typeface="Arial" panose="020B0604020202020204" pitchFamily="34" charset="0"/>
                        </a:rPr>
                        <a:t>1280</a:t>
                      </a:r>
                      <a:endParaRPr lang="sv-SE" sz="120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vMerge="1">
                  <a:txBody>
                    <a:bodyPr/>
                    <a:lstStyle/>
                    <a:p>
                      <a:pPr algn="ctr">
                        <a:spcAft>
                          <a:spcPts val="0"/>
                        </a:spcAft>
                      </a:pPr>
                      <a:endParaRPr lang="sv-SE" sz="12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351027120"/>
                  </a:ext>
                </a:extLst>
              </a:tr>
              <a:tr h="391058">
                <a:tc gridSpan="4">
                  <a:txBody>
                    <a:bodyPr/>
                    <a:lstStyle/>
                    <a:p>
                      <a:pPr algn="l">
                        <a:spcAft>
                          <a:spcPts val="0"/>
                        </a:spcAft>
                      </a:pPr>
                      <a:r>
                        <a:rPr lang="en-US" sz="1200" strike="noStrike" baseline="0" dirty="0">
                          <a:solidFill>
                            <a:schemeClr val="tx1"/>
                          </a:solidFill>
                          <a:effectLst/>
                          <a:latin typeface="Arial" panose="020B0604020202020204" pitchFamily="34" charset="0"/>
                          <a:ea typeface="SimSun" panose="02010600030101010101" pitchFamily="2" charset="-122"/>
                          <a:cs typeface="Arial" panose="020B0604020202020204" pitchFamily="34" charset="0"/>
                        </a:rPr>
                        <a:t>NOTE 1: Measurement gap patterns rstd0─rstd20 can only be configured for RSTD measurements requiring such gaps and used during the RSTD measurement period corresponding to these measurements.</a:t>
                      </a:r>
                      <a:endParaRPr lang="sv-SE" sz="1200" strike="noStrike" baseline="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536344361"/>
                  </a:ext>
                </a:extLst>
              </a:tr>
            </a:tbl>
          </a:graphicData>
        </a:graphic>
      </p:graphicFrame>
    </p:spTree>
    <p:extLst>
      <p:ext uri="{BB962C8B-B14F-4D97-AF65-F5344CB8AC3E}">
        <p14:creationId xmlns:p14="http://schemas.microsoft.com/office/powerpoint/2010/main" val="17725336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5914</TotalTime>
  <Words>291</Words>
  <Application>Microsoft Office PowerPoint</Application>
  <PresentationFormat>Widescreen</PresentationFormat>
  <Paragraphs>94</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SimSun</vt:lpstr>
      <vt:lpstr>Arial</vt:lpstr>
      <vt:lpstr>Calibri</vt:lpstr>
      <vt:lpstr>Calibri Light</vt:lpstr>
      <vt:lpstr>Office Theme</vt:lpstr>
      <vt:lpstr>WF on  measurement gaps for dense PRS</vt:lpstr>
      <vt:lpstr>Requirements impact</vt:lpstr>
      <vt:lpstr>New measurement gap patterns</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lastModifiedBy>Iana Siomina</cp:lastModifiedBy>
  <cp:revision>532</cp:revision>
  <dcterms:created xsi:type="dcterms:W3CDTF">2016-04-13T15:12:29Z</dcterms:created>
  <dcterms:modified xsi:type="dcterms:W3CDTF">2018-05-24T21:06:07Z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ies>
</file>