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D8FD3-11B2-416C-9790-FB918B0097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0A95E2-561A-4FEE-B085-1A7BE305BA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FE75F0-CBD5-4256-BCCB-1E6E1B6D5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C5DD1-DBD0-4436-95F9-2E8C6ECC23EE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92FE55-C185-4751-B43A-EF9E73089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2ACA22-1932-4D32-B970-E54F457B6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3EE7D-8769-48EA-838E-9CF920170B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290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C0D34-0133-447A-ABD7-35D8B8AB6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7BD9F1-6509-48C2-B655-57E32BBA77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6BDD4B-B1A5-40A2-B302-A63067BD6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C5DD1-DBD0-4436-95F9-2E8C6ECC23EE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F9167-25FF-4E68-A7ED-818DE53FC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0C775-070E-459F-926E-2B60AED11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3EE7D-8769-48EA-838E-9CF920170B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401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28D83B-1FD9-4BC9-8C3A-F2FF6FDDE0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08E4ED-C4A8-4453-BA39-DFDB9DFE26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C3805-569D-4DDD-A5FE-1CAB2D978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C5DD1-DBD0-4436-95F9-2E8C6ECC23EE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B707B-9F62-4B0A-9826-7D5DBC314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ECC0A-4E03-43D3-8070-BDFDFD361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3EE7D-8769-48EA-838E-9CF920170B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372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A2D4A-F9A4-4823-AE9B-6CB0B818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8A4EA-5C33-4360-99BE-F2021D8BF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8AD7F9-5237-4FF2-9D6E-383DA8D94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C5DD1-DBD0-4436-95F9-2E8C6ECC23EE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50E4-5764-428C-A516-4EB144772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65374C-68C3-41B6-90FC-88EF6DEC3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3EE7D-8769-48EA-838E-9CF920170B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406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5BCB4-E30B-4634-AF8E-239766C46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729145-81B1-482F-8448-AB0572028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93C6DE-5E77-4AA2-81FD-9F2D90192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C5DD1-DBD0-4436-95F9-2E8C6ECC23EE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E5E75-E598-4D9B-9B1D-2837F24E2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337F5C-6D5B-4078-9B3F-EE3BF2CD7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3EE7D-8769-48EA-838E-9CF920170B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390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3D2B0-1131-464C-BCF4-521500848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51ECF6-1E8C-4007-AB20-BB5E795359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EC2023-6DD3-41E8-9D6F-12DDCF749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E532E9-1498-4692-AE66-EF0D44851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C5DD1-DBD0-4436-95F9-2E8C6ECC23EE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E5DF4-6039-4AD2-AA6D-242A98145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635AFF-7A17-4202-A01C-6B03276E2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3EE7D-8769-48EA-838E-9CF920170B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8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38E4F-8F7E-468B-8EB1-9528B712C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D45AA2-EB66-4CA0-80DF-381B22C82A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BC2E93-6F83-4E29-9504-94B73D5977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E5B3C1-61DA-4B95-88C7-D66C50D689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28E2BC-C0EA-46D8-AD26-E9F4378CD4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80927B-E1FB-4347-ACFB-D70948CA6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C5DD1-DBD0-4436-95F9-2E8C6ECC23EE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1F3998-22CB-404D-AB8C-EC43CDA8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1C8103-869C-4607-A480-A9A245E1B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3EE7D-8769-48EA-838E-9CF920170B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160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72352-F1A3-462B-8954-9148A2769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4A2E70-5C22-4D3D-8D40-0DD7224B6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C5DD1-DBD0-4436-95F9-2E8C6ECC23EE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39EA0A-A47F-49A3-A37F-BC1505AC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28221D-744F-46F5-BC36-19CD12B9B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3EE7D-8769-48EA-838E-9CF920170B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002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3C80DE-8D6E-4004-82DD-C99D384D2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C5DD1-DBD0-4436-95F9-2E8C6ECC23EE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D98449-4DEC-45C9-9B95-F9E4BE62E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B12F0C-953E-415E-A530-3003D163A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3EE7D-8769-48EA-838E-9CF920170B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576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89643-070E-4931-BD8A-5A6502BBE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E0A68C-9550-4C52-9B2C-C91B06E66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666561-0D67-417C-933A-5683069A84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5D2FEA-14EC-4768-BDFE-1587F8D22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C5DD1-DBD0-4436-95F9-2E8C6ECC23EE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23C205-6AFB-4B59-9572-3CCE0FAC7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1B53F2-C82F-4B08-8C1D-18AB92463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3EE7D-8769-48EA-838E-9CF920170B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420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829C0-B7BB-4281-A286-7E43AAF81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E26A2C-CC84-49CE-884E-2430736062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5C7D24-C09D-4D0F-9F67-BAA0CF3991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664FBE-96CB-47A8-B5BB-2082F931D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C5DD1-DBD0-4436-95F9-2E8C6ECC23EE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C89B53-A3DF-47E4-AAF8-774DD41B2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E869AF-A780-4379-AE17-5A3013277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3EE7D-8769-48EA-838E-9CF920170B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710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1203A5-7717-43CC-8964-F2C550D8C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ED1A56-CE81-4FB3-9669-2C7A67F97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64C2BE-B790-499B-BF74-3F020986F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C5DD1-DBD0-4436-95F9-2E8C6ECC23EE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7C22C-39A6-4C26-A343-0F875D0DAD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8221B4-CC00-4763-BDA4-22483576B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3EE7D-8769-48EA-838E-9CF920170B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747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F8190-FAE8-4AFB-95CA-229E183598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MU and TT for receiver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CFF25C-B5D4-4099-99F9-5D2353AF8C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R4-1808366 Ericsson</a:t>
            </a:r>
          </a:p>
        </p:txBody>
      </p:sp>
    </p:spTree>
    <p:extLst>
      <p:ext uri="{BB962C8B-B14F-4D97-AF65-F5344CB8AC3E}">
        <p14:creationId xmlns:p14="http://schemas.microsoft.com/office/powerpoint/2010/main" val="3351699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F6424-DECE-46A2-898A-C0F109C10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 of uncertainty factors at the receiver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1D3D7-2777-44CC-BAE7-2EB1881353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Methodology: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(Root Square) subtract expected matching loss from conducted MUs for wanted and interfering signals</a:t>
            </a:r>
          </a:p>
          <a:p>
            <a:pPr lvl="1"/>
            <a:r>
              <a:rPr lang="en-US" dirty="0"/>
              <a:t>This gives an expected MU for the test equipment and other conducted components for everything except the matching </a:t>
            </a:r>
            <a:r>
              <a:rPr lang="en-US" dirty="0" err="1"/>
              <a:t>MU</a:t>
            </a:r>
            <a:r>
              <a:rPr lang="en-US" baseline="-25000" dirty="0" err="1"/>
              <a:t>cond_wanted</a:t>
            </a:r>
            <a:r>
              <a:rPr lang="en-US" baseline="-25000" dirty="0"/>
              <a:t> -match  </a:t>
            </a:r>
            <a:r>
              <a:rPr lang="en-US" dirty="0"/>
              <a:t>and </a:t>
            </a:r>
            <a:r>
              <a:rPr lang="en-US" dirty="0" err="1"/>
              <a:t>MU</a:t>
            </a:r>
            <a:r>
              <a:rPr lang="en-US" baseline="-25000" dirty="0" err="1"/>
              <a:t>cond_int</a:t>
            </a:r>
            <a:r>
              <a:rPr lang="en-US" baseline="-25000" dirty="0"/>
              <a:t>-match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(Root Square) subtract test equipment and matching uncertainty from the EIS MU</a:t>
            </a:r>
          </a:p>
          <a:p>
            <a:pPr lvl="1"/>
            <a:r>
              <a:rPr lang="en-US" dirty="0"/>
              <a:t>This in effect gives a combined uncertainty budget for the OTA chamber </a:t>
            </a:r>
            <a:r>
              <a:rPr lang="en-US" dirty="0" err="1"/>
              <a:t>MU</a:t>
            </a:r>
            <a:r>
              <a:rPr lang="en-US" baseline="-25000" dirty="0" err="1"/>
              <a:t>chamber</a:t>
            </a:r>
            <a:r>
              <a:rPr lang="en-US" baseline="-25000" dirty="0"/>
              <a:t>-match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Agree a figure for miss match (can be same as existing OTA value) </a:t>
            </a:r>
            <a:r>
              <a:rPr lang="en-US" dirty="0" err="1"/>
              <a:t>MU</a:t>
            </a:r>
            <a:r>
              <a:rPr lang="en-US" baseline="-25000" dirty="0" err="1"/>
              <a:t>match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Root sum square combine the two uncertainty values from step (1) and the OTA uncertainty from step 2</a:t>
            </a:r>
          </a:p>
          <a:p>
            <a:pPr lvl="1"/>
            <a:r>
              <a:rPr lang="en-US" dirty="0"/>
              <a:t>This sum only counts the OTA uncertainty and matching uncertainty once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Add the ACLR effect (MU</a:t>
            </a:r>
            <a:r>
              <a:rPr lang="en-US" baseline="-25000" dirty="0"/>
              <a:t>ACLR</a:t>
            </a:r>
            <a:r>
              <a:rPr lang="en-US" dirty="0"/>
              <a:t>)to the result of the root sum square in (4)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((</a:t>
            </a:r>
            <a:r>
              <a:rPr lang="en-US" dirty="0" err="1"/>
              <a:t>MU</a:t>
            </a:r>
            <a:r>
              <a:rPr lang="en-US" baseline="-25000" dirty="0" err="1"/>
              <a:t>cond_wanted</a:t>
            </a:r>
            <a:r>
              <a:rPr lang="en-US" baseline="-25000" dirty="0"/>
              <a:t> –match</a:t>
            </a:r>
            <a:r>
              <a:rPr lang="en-US" baseline="30000" dirty="0"/>
              <a:t>2</a:t>
            </a:r>
            <a:r>
              <a:rPr lang="en-US" dirty="0"/>
              <a:t> +  MU</a:t>
            </a:r>
            <a:r>
              <a:rPr lang="en-US" baseline="-25000" dirty="0"/>
              <a:t>cond_int-match</a:t>
            </a:r>
            <a:r>
              <a:rPr lang="en-US" baseline="30000" dirty="0"/>
              <a:t>2</a:t>
            </a:r>
            <a:r>
              <a:rPr lang="en-US" dirty="0"/>
              <a:t> +  MU</a:t>
            </a:r>
            <a:r>
              <a:rPr lang="en-US" baseline="-25000" dirty="0"/>
              <a:t>chamber-match</a:t>
            </a:r>
            <a:r>
              <a:rPr lang="en-US" baseline="30000" dirty="0"/>
              <a:t>2</a:t>
            </a:r>
            <a:r>
              <a:rPr lang="en-US" dirty="0"/>
              <a:t> +  MU</a:t>
            </a:r>
            <a:r>
              <a:rPr lang="en-US" baseline="-25000" dirty="0"/>
              <a:t>match</a:t>
            </a:r>
            <a:r>
              <a:rPr lang="en-US" baseline="30000" dirty="0"/>
              <a:t>2</a:t>
            </a:r>
            <a:r>
              <a:rPr lang="en-US" dirty="0"/>
              <a:t> )^0.5) + MU</a:t>
            </a:r>
            <a:r>
              <a:rPr lang="en-US" baseline="-25000" dirty="0"/>
              <a:t>ACLR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8722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DC171-238E-4DB9-A623-0995EEBDD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 of uncertainty factors at the receiver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DB7B7E1-19F5-4408-9BCA-F0C289C3032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67828"/>
                <a:ext cx="10515600" cy="4351338"/>
              </a:xfrm>
            </p:spPr>
            <p:txBody>
              <a:bodyPr>
                <a:normAutofit/>
              </a:bodyPr>
              <a:lstStyle/>
              <a:p>
                <a:r>
                  <a:rPr lang="en-US" sz="2400" dirty="0"/>
                  <a:t>In mathematics:</a:t>
                </a: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sv-SE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𝑀𝑈</m:t>
                        </m:r>
                      </m:e>
                      <m:sub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𝑤𝑎𝑛𝑡𝑒𝑑𝑠𝑖𝑔𝑛𝑎𝑙</m:t>
                        </m:r>
                      </m:sub>
                    </m:sSub>
                    <m:r>
                      <a:rPr lang="sv-SE" sz="18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sv-SE" sz="18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𝑀𝑈</m:t>
                            </m:r>
                          </m:e>
                          <m:sub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𝑐𝑜𝑛𝑑𝑢𝑐𝑡𝑒𝑑</m:t>
                            </m:r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𝑤𝑎𝑛𝑡𝑒𝑑</m:t>
                            </m:r>
                          </m:sub>
                          <m:sup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Sup>
                              <m:sSubSupPr>
                                <m:ctrlPr>
                                  <a:rPr lang="sv-SE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1800" b="0" i="1" smtClean="0">
                                    <a:latin typeface="Cambria Math" panose="02040503050406030204" pitchFamily="18" charset="0"/>
                                  </a:rPr>
                                  <m:t>𝑀𝑈</m:t>
                                </m:r>
                              </m:e>
                              <m:sub>
                                <m:r>
                                  <a:rPr lang="sv-SE" sz="1800" b="0" i="1" smtClean="0">
                                    <a:latin typeface="Cambria Math" panose="02040503050406030204" pitchFamily="18" charset="0"/>
                                  </a:rPr>
                                  <m:t>𝑚𝑎𝑡𝑐h𝑖𝑛𝑔</m:t>
                                </m:r>
                              </m:sub>
                              <m:sup>
                                <m:r>
                                  <a:rPr lang="sv-SE" sz="18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  <m:sub/>
                        </m:sSub>
                      </m:e>
                    </m:rad>
                  </m:oMath>
                </a14:m>
                <a:endParaRPr lang="sv-SE" sz="1800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v-SE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v-SE" sz="1800" b="0" i="1" smtClean="0">
                              <a:latin typeface="Cambria Math" panose="02040503050406030204" pitchFamily="18" charset="0"/>
                            </a:rPr>
                            <m:t>𝑀𝑈</m:t>
                          </m:r>
                        </m:e>
                        <m:sub>
                          <m:r>
                            <a:rPr lang="sv-SE" sz="1800" b="0" i="1" smtClean="0">
                              <a:latin typeface="Cambria Math" panose="02040503050406030204" pitchFamily="18" charset="0"/>
                            </a:rPr>
                            <m:t>𝑖𝑛𝑡𝑒𝑟𝑓𝑒𝑟𝑒𝑟𝑠𝑖𝑔𝑛𝑎𝑙</m:t>
                          </m:r>
                        </m:sub>
                      </m:sSub>
                      <m:r>
                        <a:rPr lang="sv-SE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sv-SE" sz="1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bSup>
                            <m:sSubSupPr>
                              <m:ctrlPr>
                                <a:rPr lang="sv-SE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sv-SE" sz="1800" b="0" i="1" smtClean="0">
                                  <a:latin typeface="Cambria Math" panose="02040503050406030204" pitchFamily="18" charset="0"/>
                                </a:rPr>
                                <m:t>𝑀𝑈</m:t>
                              </m:r>
                            </m:e>
                            <m:sub>
                              <m:r>
                                <a:rPr lang="sv-SE" sz="1800" b="0" i="1" smtClean="0">
                                  <a:latin typeface="Cambria Math" panose="02040503050406030204" pitchFamily="18" charset="0"/>
                                </a:rPr>
                                <m:t>𝑐𝑜𝑛𝑑𝑢𝑐𝑡𝑒𝑑</m:t>
                              </m:r>
                              <m:r>
                                <a:rPr lang="sv-SE" sz="1800" b="0" i="1" smtClean="0">
                                  <a:latin typeface="Cambria Math" panose="02040503050406030204" pitchFamily="18" charset="0"/>
                                </a:rPr>
                                <m:t>𝑖𝑛𝑡</m:t>
                              </m:r>
                            </m:sub>
                            <m:sup>
                              <m:r>
                                <a:rPr lang="sv-SE" sz="1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sv-SE" sz="1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sv-SE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Sup>
                                <m:sSubSupPr>
                                  <m:ctrlPr>
                                    <a:rPr lang="sv-SE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sv-SE" sz="1800" b="0" i="1" smtClean="0">
                                      <a:latin typeface="Cambria Math" panose="02040503050406030204" pitchFamily="18" charset="0"/>
                                    </a:rPr>
                                    <m:t>𝑀𝑈</m:t>
                                  </m:r>
                                </m:e>
                                <m:sub>
                                  <m:r>
                                    <a:rPr lang="sv-SE" sz="1800" b="0" i="1" smtClean="0">
                                      <a:latin typeface="Cambria Math" panose="02040503050406030204" pitchFamily="18" charset="0"/>
                                    </a:rPr>
                                    <m:t>𝑚𝑎𝑡𝑐h𝑖𝑛𝑔</m:t>
                                  </m:r>
                                </m:sub>
                                <m:sup>
                                  <m:r>
                                    <a:rPr lang="sv-SE" sz="18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  <m:sub/>
                          </m:sSub>
                        </m:e>
                      </m:rad>
                    </m:oMath>
                  </m:oMathPara>
                </a14:m>
                <a:endParaRPr lang="en-US" sz="1800" dirty="0"/>
              </a:p>
              <a:p>
                <a:pPr marL="514350" indent="-514350">
                  <a:buAutoNum type="arabicPeriod" startAt="2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𝑀𝑈</m:t>
                        </m:r>
                      </m:e>
                      <m:sub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𝐶h𝑎𝑚𝑏𝑒𝑟</m:t>
                        </m:r>
                      </m:sub>
                    </m:sSub>
                    <m:r>
                      <a:rPr lang="sv-SE" sz="18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sv-SE" sz="18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𝑀𝑈</m:t>
                            </m:r>
                          </m:e>
                          <m:sub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𝐸𝐼𝑆</m:t>
                            </m:r>
                          </m:sub>
                          <m:sup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𝑀𝑈</m:t>
                            </m:r>
                          </m:e>
                          <m:sub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𝑇𝑒𝑠𝑡𝐸𝑞𝑢𝑖𝑝𝑚𝑒𝑛𝑡</m:t>
                            </m:r>
                          </m:sub>
                          <m:sup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sv-SE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𝑀𝑈</m:t>
                            </m:r>
                          </m:e>
                          <m:sub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𝑚𝑎𝑡𝑐h𝑖𝑛𝑔</m:t>
                            </m:r>
                          </m:sub>
                          <m:sup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endParaRPr lang="en-US" sz="1800" dirty="0"/>
              </a:p>
              <a:p>
                <a:pPr marL="514350" indent="-514350">
                  <a:buAutoNum type="arabicPeriod" startAt="2"/>
                </a:pPr>
                <a14:m>
                  <m:oMath xmlns:m="http://schemas.openxmlformats.org/officeDocument/2006/math">
                    <m:r>
                      <a:rPr lang="sv-SE" sz="1800" b="0" i="1" smtClean="0">
                        <a:latin typeface="Cambria Math" panose="02040503050406030204" pitchFamily="18" charset="0"/>
                      </a:rPr>
                      <m:t>𝑀𝑈</m:t>
                    </m:r>
                    <m:r>
                      <a:rPr lang="sv-SE" sz="18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sv-SE" sz="18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𝑀𝑈</m:t>
                            </m:r>
                          </m:e>
                          <m:sub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𝑤𝑎𝑛𝑡𝑒𝑑𝑠𝑖𝑔𝑛𝑎𝑙</m:t>
                            </m:r>
                          </m:sub>
                          <m:sup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𝑀𝑈</m:t>
                            </m:r>
                          </m:e>
                          <m:sub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𝑖𝑛𝑡𝑒𝑟𝑓𝑒𝑟𝑖𝑛𝑔𝑠𝑖𝑔𝑛𝑎𝑙</m:t>
                            </m:r>
                          </m:sub>
                          <m:sup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𝑀𝑈</m:t>
                            </m:r>
                          </m:e>
                          <m:sub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𝑐h𝑎𝑚𝑏𝑒𝑟</m:t>
                            </m:r>
                          </m:sub>
                          <m:sup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sv-SE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𝑀𝑈</m:t>
                            </m:r>
                          </m:e>
                          <m:sub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𝑚𝑎𝑡𝑐h𝑖𝑛𝑔</m:t>
                            </m:r>
                          </m:sub>
                          <m:sup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  <m:r>
                      <a:rPr lang="sv-SE" sz="18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sv-SE" sz="1800" b="0" i="1" smtClean="0">
                        <a:latin typeface="Cambria Math" panose="02040503050406030204" pitchFamily="18" charset="0"/>
                      </a:rPr>
                      <m:t>𝐴𝐶𝐿𝑅</m:t>
                    </m:r>
                    <m:r>
                      <a:rPr lang="sv-SE" sz="18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sv-SE" sz="1800" b="0" i="1" smtClean="0">
                        <a:latin typeface="Cambria Math" panose="02040503050406030204" pitchFamily="18" charset="0"/>
                      </a:rPr>
                      <m:t>𝑒𝑓𝑓𝑒𝑐𝑡</m:t>
                    </m:r>
                  </m:oMath>
                </a14:m>
                <a:endParaRPr lang="en-US" sz="1800" dirty="0"/>
              </a:p>
              <a:p>
                <a:pPr marL="514350" indent="-514350">
                  <a:buAutoNum type="arabicPeriod" startAt="2"/>
                </a:pPr>
                <a:endParaRPr lang="en-US" sz="1800" dirty="0"/>
              </a:p>
              <a:p>
                <a:pPr marL="0" indent="0">
                  <a:buNone/>
                </a:pPr>
                <a:r>
                  <a:rPr lang="en-US" sz="1800" dirty="0"/>
                  <a:t>i.e. </a:t>
                </a:r>
                <a14:m>
                  <m:oMath xmlns:m="http://schemas.openxmlformats.org/officeDocument/2006/math">
                    <m:r>
                      <a:rPr lang="sv-SE" sz="1800" i="1">
                        <a:latin typeface="Cambria Math" panose="02040503050406030204" pitchFamily="18" charset="0"/>
                      </a:rPr>
                      <m:t>𝑀𝑈</m:t>
                    </m:r>
                    <m:r>
                      <a:rPr lang="sv-SE" sz="18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sv-SE" sz="1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sv-SE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𝑀𝑈</m:t>
                            </m:r>
                          </m:e>
                          <m:sub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𝑐𝑜𝑛𝑑𝑢𝑐𝑡𝑒𝑑</m:t>
                            </m:r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𝑤𝑎𝑛𝑡𝑒𝑑</m:t>
                            </m:r>
                          </m:sub>
                          <m:sup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sv-SE" sz="1800" i="1"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sv-SE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𝑀𝑈</m:t>
                            </m:r>
                          </m:e>
                          <m:sub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𝑐𝑜𝑛𝑑𝑢𝑐𝑡𝑒𝑑</m:t>
                            </m:r>
                            <m:r>
                              <a:rPr lang="sv-SE" sz="1800" b="0" i="1" smtClean="0">
                                <a:latin typeface="Cambria Math" panose="02040503050406030204" pitchFamily="18" charset="0"/>
                              </a:rPr>
                              <m:t>𝑖𝑛𝑡</m:t>
                            </m:r>
                          </m:sub>
                          <m:sup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sv-SE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𝑀𝑈</m:t>
                            </m:r>
                          </m:e>
                          <m:sub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𝐸𝐼𝑆</m:t>
                            </m:r>
                          </m:sub>
                          <m:sup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sv-SE" sz="1800" i="1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sv-SE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𝑀𝑈</m:t>
                            </m:r>
                          </m:e>
                          <m:sub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𝑇𝑒𝑠𝑡𝐸𝑞𝑢𝑖𝑝𝑚𝑒𝑛𝑡</m:t>
                            </m:r>
                          </m:sub>
                          <m:sup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sv-SE" sz="1800" b="0" i="1" smtClean="0">
                            <a:latin typeface="Cambria Math" panose="02040503050406030204" pitchFamily="18" charset="0"/>
                          </a:rPr>
                          <m:t>−2∗</m:t>
                        </m:r>
                        <m:sSubSup>
                          <m:sSubSupPr>
                            <m:ctrlPr>
                              <a:rPr lang="sv-SE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𝑀𝑈</m:t>
                            </m:r>
                          </m:e>
                          <m:sub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𝑚𝑎𝑡𝑐h𝑖𝑛𝑔</m:t>
                            </m:r>
                          </m:sub>
                          <m:sup>
                            <m:r>
                              <a:rPr lang="sv-SE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  <m:r>
                      <a:rPr lang="sv-SE" sz="18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sv-SE" sz="1800" i="1">
                        <a:latin typeface="Cambria Math" panose="02040503050406030204" pitchFamily="18" charset="0"/>
                      </a:rPr>
                      <m:t>𝐴𝐶𝐿𝑅</m:t>
                    </m:r>
                    <m:r>
                      <a:rPr lang="sv-SE" sz="18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sv-SE" sz="1800" i="1">
                        <a:latin typeface="Cambria Math" panose="02040503050406030204" pitchFamily="18" charset="0"/>
                      </a:rPr>
                      <m:t>𝑒𝑓𝑓𝑒𝑐𝑡</m:t>
                    </m:r>
                  </m:oMath>
                </a14:m>
                <a:endParaRPr lang="en-US" sz="1800" dirty="0"/>
              </a:p>
              <a:p>
                <a:pPr marL="0" indent="0">
                  <a:buNone/>
                </a:pPr>
                <a:endParaRPr lang="en-US" sz="18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DB7B7E1-19F5-4408-9BCA-F0C289C3032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67828"/>
                <a:ext cx="10515600" cy="4351338"/>
              </a:xfrm>
              <a:blipFill>
                <a:blip r:embed="rId2"/>
                <a:stretch>
                  <a:fillRect l="-812" t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9394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FE8E7-1191-4AD4-9270-B59D705B7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values: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AF11EE1-F673-4B0E-B558-A665488CCAD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sv-SE" i="1" dirty="0">
                    <a:latin typeface="Cambria Math" panose="02040503050406030204" pitchFamily="18" charset="0"/>
                  </a:rPr>
                  <a:t>Example: </a:t>
                </a:r>
                <a:r>
                  <a:rPr lang="sv-SE" i="1" dirty="0" err="1">
                    <a:latin typeface="Cambria Math" panose="02040503050406030204" pitchFamily="18" charset="0"/>
                  </a:rPr>
                  <a:t>Blocking</a:t>
                </a:r>
                <a:r>
                  <a:rPr lang="sv-SE" i="1" dirty="0">
                    <a:latin typeface="Cambria Math" panose="02040503050406030204" pitchFamily="18" charset="0"/>
                  </a:rPr>
                  <a:t>, </a:t>
                </a:r>
                <a:r>
                  <a:rPr lang="sv-SE" i="1" dirty="0" err="1">
                    <a:latin typeface="Cambria Math" panose="02040503050406030204" pitchFamily="18" charset="0"/>
                  </a:rPr>
                  <a:t>below</a:t>
                </a:r>
                <a:r>
                  <a:rPr lang="sv-SE" i="1" dirty="0">
                    <a:latin typeface="Cambria Math" panose="02040503050406030204" pitchFamily="18" charset="0"/>
                  </a:rPr>
                  <a:t> 3GHz</a:t>
                </a: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𝑀𝑈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𝑐𝑜𝑛𝑑𝑢𝑐𝑡𝑒𝑑</m:t>
                        </m:r>
                      </m:sub>
                      <m:sup/>
                    </m:sSubSup>
                    <m:r>
                      <a:rPr lang="sv-SE" b="0" i="1" smtClean="0">
                        <a:latin typeface="Cambria Math" panose="02040503050406030204" pitchFamily="18" charset="0"/>
                      </a:rPr>
                      <m:t>=0.7</m:t>
                    </m:r>
                    <m:r>
                      <a:rPr lang="sv-SE" b="0" i="1" smtClean="0">
                        <a:latin typeface="Cambria Math" panose="02040503050406030204" pitchFamily="18" charset="0"/>
                      </a:rPr>
                      <m:t>𝑑𝐵</m:t>
                    </m:r>
                    <m:r>
                      <a:rPr lang="sv-SE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sv-S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𝑤𝑎𝑛𝑡𝑒𝑑</m:t>
                        </m:r>
                      </m:e>
                    </m:d>
                    <m:r>
                      <a:rPr lang="sv-SE" b="0" i="1" smtClean="0">
                        <a:latin typeface="Cambria Math" panose="02040503050406030204" pitchFamily="18" charset="0"/>
                      </a:rPr>
                      <m:t>, 1</m:t>
                    </m:r>
                    <m:r>
                      <a:rPr lang="sv-SE" b="0" i="1" smtClean="0">
                        <a:latin typeface="Cambria Math" panose="02040503050406030204" pitchFamily="18" charset="0"/>
                      </a:rPr>
                      <m:t>𝑑𝐵</m:t>
                    </m:r>
                    <m:r>
                      <a:rPr lang="sv-SE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sv-S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𝑖𝑛𝑡𝑒𝑟𝑓𝑒𝑟𝑒𝑟</m:t>
                        </m:r>
                      </m:e>
                    </m:d>
                    <m:r>
                      <a:rPr lang="sv-SE" b="0" i="1" smtClean="0">
                        <a:latin typeface="Cambria Math" panose="02040503050406030204" pitchFamily="18" charset="0"/>
                      </a:rPr>
                      <m:t>−36.141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𝑀𝑈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𝐸𝐼𝑆</m:t>
                        </m:r>
                      </m:sub>
                      <m:sup/>
                    </m:sSubSup>
                    <m:r>
                      <a:rPr lang="sv-SE" b="0" i="1" smtClean="0">
                        <a:latin typeface="Cambria Math" panose="02040503050406030204" pitchFamily="18" charset="0"/>
                      </a:rPr>
                      <m:t>=1.3</m:t>
                    </m:r>
                    <m:r>
                      <a:rPr lang="sv-SE" b="0" i="1" smtClean="0">
                        <a:latin typeface="Cambria Math" panose="02040503050406030204" pitchFamily="18" charset="0"/>
                      </a:rPr>
                      <m:t>𝑑𝐵</m:t>
                    </m:r>
                    <m:r>
                      <a:rPr lang="sv-SE" b="0" i="1" smtClean="0">
                        <a:latin typeface="Cambria Math" panose="02040503050406030204" pitchFamily="18" charset="0"/>
                      </a:rPr>
                      <m:t> −36.842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𝑀𝑈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𝑚𝑎𝑡𝑐h𝑖𝑛𝑔</m:t>
                        </m:r>
                      </m:sub>
                      <m:sup/>
                    </m:sSubSup>
                  </m:oMath>
                </a14:m>
                <a:r>
                  <a:rPr lang="en-US"/>
                  <a:t>= 0.2 </a:t>
                </a:r>
                <a:r>
                  <a:rPr lang="en-US" dirty="0"/>
                  <a:t>dB --- example</a:t>
                </a:r>
              </a:p>
              <a:p>
                <a:pPr lvl="1"/>
                <a:r>
                  <a:rPr lang="en-US"/>
                  <a:t>Companies </a:t>
                </a:r>
                <a:r>
                  <a:rPr lang="en-US" dirty="0"/>
                  <a:t>should provide views on mismatch uncertainty by the July ad-hoc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xmlns="" id="{7AF11EE1-F673-4B0E-B558-A665488CCAD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 cstate="print"/>
                <a:stretch>
                  <a:fillRect l="-1043" t="-2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4666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6BEEA-9692-4CC3-8A4F-B150CDDF9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Need for PA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CD2277-FE3F-44C2-9C7C-9879E4959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For the July Ad-Hoc, companies are encouraged to provide information on:</a:t>
            </a:r>
          </a:p>
          <a:p>
            <a:pPr lvl="1"/>
            <a:r>
              <a:rPr lang="en-US" dirty="0"/>
              <a:t>Expected TX power for OTA testing for each RX requirement considering chamber type and operating frequency</a:t>
            </a:r>
          </a:p>
          <a:p>
            <a:pPr lvl="1"/>
            <a:r>
              <a:rPr lang="en-US" dirty="0"/>
              <a:t>View as to whether a PA is needed in the test setup for each requirement</a:t>
            </a:r>
          </a:p>
          <a:p>
            <a:pPr lvl="1"/>
            <a:r>
              <a:rPr lang="en-US" dirty="0"/>
              <a:t>Where a PA is needed:</a:t>
            </a:r>
          </a:p>
          <a:p>
            <a:pPr lvl="2"/>
            <a:r>
              <a:rPr lang="en-US" dirty="0"/>
              <a:t>The PA output power</a:t>
            </a:r>
          </a:p>
          <a:p>
            <a:pPr lvl="2"/>
            <a:r>
              <a:rPr lang="en-US" dirty="0"/>
              <a:t>Expected PA ACLR performance</a:t>
            </a:r>
          </a:p>
          <a:p>
            <a:pPr lvl="2"/>
            <a:r>
              <a:rPr lang="en-US" dirty="0"/>
              <a:t>Expected uncertainty in PA output power level</a:t>
            </a:r>
          </a:p>
          <a:p>
            <a:r>
              <a:rPr lang="en-US" dirty="0"/>
              <a:t>The information provided to the July ad-hoc will be used to make decisions on:</a:t>
            </a:r>
          </a:p>
          <a:p>
            <a:pPr lvl="1"/>
            <a:r>
              <a:rPr lang="en-US" dirty="0"/>
              <a:t>Which requirements necessitate PA in the test setup</a:t>
            </a:r>
          </a:p>
          <a:p>
            <a:pPr lvl="1"/>
            <a:r>
              <a:rPr lang="en-US" dirty="0"/>
              <a:t>Impact of the PA on measurement uncertainty and ACLR effect</a:t>
            </a:r>
          </a:p>
        </p:txBody>
      </p:sp>
    </p:spTree>
    <p:extLst>
      <p:ext uri="{BB962C8B-B14F-4D97-AF65-F5344CB8AC3E}">
        <p14:creationId xmlns:p14="http://schemas.microsoft.com/office/powerpoint/2010/main" val="575760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353</Words>
  <Application>Microsoft Office PowerPoint</Application>
  <PresentationFormat>Widescreen</PresentationFormat>
  <Paragraphs>38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Office Theme</vt:lpstr>
      <vt:lpstr>WF on MU and TT for receiver requirements</vt:lpstr>
      <vt:lpstr>Combination of uncertainty factors at the receiver</vt:lpstr>
      <vt:lpstr>Combination of uncertainty factors at the receiver</vt:lpstr>
      <vt:lpstr>Some values:</vt:lpstr>
      <vt:lpstr>Need for PA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 and TT for receiver requirements</dc:title>
  <dc:creator>Thomas Chapman</dc:creator>
  <cp:lastModifiedBy>Thomas Chapman</cp:lastModifiedBy>
  <cp:revision>12</cp:revision>
  <dcterms:created xsi:type="dcterms:W3CDTF">2018-05-23T12:59:54Z</dcterms:created>
  <dcterms:modified xsi:type="dcterms:W3CDTF">2018-05-24T10:24:19Z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1527064720</vt:lpwstr>
  </property>
</Properties>
</file>