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80" d="100"/>
          <a:sy n="80" d="100"/>
        </p:scale>
        <p:origin x="60" y="4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#87						R4-1808129 </a:t>
            </a:r>
            <a:br>
              <a:rPr lang="en-US" sz="2000" dirty="0"/>
            </a:br>
            <a:r>
              <a:rPr lang="en-US" sz="2000" dirty="0"/>
              <a:t>Busan, Korea, May 21st – 25th,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calibration gap</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a:t>Two types of gaps have been discussed</a:t>
            </a:r>
          </a:p>
          <a:p>
            <a:pPr lvl="1" hangingPunct="0"/>
            <a:r>
              <a:rPr lang="en-US" dirty="0"/>
              <a:t>Rank restricted gap (RRG)</a:t>
            </a:r>
          </a:p>
          <a:p>
            <a:pPr lvl="1" hangingPunct="0"/>
            <a:r>
              <a:rPr lang="en-US" dirty="0"/>
              <a:t>Total gap (TG)</a:t>
            </a:r>
          </a:p>
          <a:p>
            <a:pPr hangingPunct="0"/>
            <a:r>
              <a:rPr lang="en-US" dirty="0"/>
              <a:t>In [4] it was concluded that network and UE must have knowledge of the TG location since UE can not even receive data in the slot designated as gap</a:t>
            </a:r>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
        <p:nvSpPr>
          <p:cNvPr id="4" name="TextBox 3">
            <a:extLst>
              <a:ext uri="{FF2B5EF4-FFF2-40B4-BE49-F238E27FC236}">
                <a16:creationId xmlns:a16="http://schemas.microsoft.com/office/drawing/2014/main" id="{4C43E747-126D-419A-8F75-BE0D231E4CAD}"/>
              </a:ext>
            </a:extLst>
          </p:cNvPr>
          <p:cNvSpPr txBox="1"/>
          <p:nvPr/>
        </p:nvSpPr>
        <p:spPr>
          <a:xfrm>
            <a:off x="3358349" y="4529653"/>
            <a:ext cx="8339462" cy="1661993"/>
          </a:xfrm>
          <a:prstGeom prst="rect">
            <a:avLst/>
          </a:prstGeom>
          <a:noFill/>
          <a:ln>
            <a:noFill/>
          </a:ln>
        </p:spPr>
        <p:txBody>
          <a:bodyPr wrap="none" lIns="137160" tIns="91440" rIns="0" bIns="91440" rtlCol="0">
            <a:spAutoFit/>
          </a:bodyPr>
          <a:lstStyle/>
          <a:p>
            <a:pPr hangingPunct="0"/>
            <a:r>
              <a:rPr lang="en-US" sz="1600" dirty="0"/>
              <a:t>[1] R4-1806329, On PA calibration gap, Intel Corporation</a:t>
            </a:r>
          </a:p>
          <a:p>
            <a:pPr hangingPunct="0"/>
            <a:r>
              <a:rPr lang="en-US" sz="1600" dirty="0"/>
              <a:t>[2] R4-1807422, On calibration gap for FR2, Huawei</a:t>
            </a:r>
          </a:p>
          <a:p>
            <a:pPr hangingPunct="0"/>
            <a:r>
              <a:rPr lang="en-US" sz="1600" dirty="0"/>
              <a:t>[3] R4-1807678, PA calibration gaps for FR2 UE’s, Nokia</a:t>
            </a:r>
          </a:p>
          <a:p>
            <a:pPr hangingPunct="0"/>
            <a:r>
              <a:rPr lang="en-US" sz="1600" dirty="0"/>
              <a:t>[4] R4-1807881, Calibration gap configuration, Qualcomm</a:t>
            </a:r>
          </a:p>
          <a:p>
            <a:pPr hangingPunct="0"/>
            <a:r>
              <a:rPr lang="en-US" sz="1600" dirty="0"/>
              <a:t>[5] R4-1807882, </a:t>
            </a:r>
            <a:r>
              <a:rPr lang="en-US" sz="1600" dirty="0" err="1"/>
              <a:t>draftCR</a:t>
            </a:r>
            <a:r>
              <a:rPr lang="en-US" sz="1600" dirty="0"/>
              <a:t> for 38.101-2 Calibration gap general section changes, Qualcomm</a:t>
            </a:r>
          </a:p>
          <a:p>
            <a:pPr hangingPunct="0"/>
            <a:r>
              <a:rPr lang="en-US" sz="1600" dirty="0"/>
              <a:t>[6] </a:t>
            </a:r>
            <a:r>
              <a:rPr lang="fr-FR" sz="1600" dirty="0"/>
              <a:t>R4-1807885, LS on calibration gap configuration, Qualcomm </a:t>
            </a:r>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calibration gap</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5"/>
            <a:ext cx="10886926" cy="3917247"/>
          </a:xfrm>
        </p:spPr>
        <p:txBody>
          <a:bodyPr/>
          <a:lstStyle/>
          <a:p>
            <a:r>
              <a:rPr lang="en-US" dirty="0">
                <a:solidFill>
                  <a:schemeClr val="tx1"/>
                </a:solidFill>
              </a:rPr>
              <a:t>UE is allowed periodically drop transmission on one TX if UE is configured only for 2Tx transmissions for not shorter than period of RRG (1 sec), probability should be considered further</a:t>
            </a:r>
          </a:p>
          <a:p>
            <a:r>
              <a:rPr lang="en-US" dirty="0">
                <a:solidFill>
                  <a:schemeClr val="tx1"/>
                </a:solidFill>
              </a:rPr>
              <a:t>UE which declares the need for total calibration gap through capability, will be scheduled for a total gap (TG) periodically through RRC</a:t>
            </a:r>
          </a:p>
          <a:p>
            <a:pPr lvl="1"/>
            <a:r>
              <a:rPr lang="en-US" dirty="0">
                <a:solidFill>
                  <a:schemeClr val="tx1"/>
                </a:solidFill>
              </a:rPr>
              <a:t>During the TG UE shall comply to the OFF power and other emission requirements</a:t>
            </a:r>
          </a:p>
          <a:p>
            <a:r>
              <a:rPr lang="en-US" dirty="0">
                <a:solidFill>
                  <a:schemeClr val="tx1"/>
                </a:solidFill>
              </a:rPr>
              <a:t>UE will be informed about the location of the TG with RRC signaling</a:t>
            </a:r>
            <a:endParaRPr lang="en-US" strike="sngStrike" dirty="0">
              <a:solidFill>
                <a:schemeClr val="tx1"/>
              </a:solidFill>
            </a:endParaRPr>
          </a:p>
          <a:p>
            <a:r>
              <a:rPr lang="en-US" dirty="0">
                <a:solidFill>
                  <a:schemeClr val="tx1"/>
                </a:solidFill>
              </a:rPr>
              <a:t>LS to inform need for RRC signaling for TG will be sent to RAN2 in this meeting (RAN4#87)</a:t>
            </a:r>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761</TotalTime>
  <Words>246</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#87      R4-1808129  Busan, Korea, May 21st – 25th, 2018</vt:lpstr>
      <vt:lpstr>Background</vt:lpstr>
      <vt:lpstr>Way forward on calibration gap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cp:lastModifiedBy>
  <cp:revision>56</cp:revision>
  <dcterms:created xsi:type="dcterms:W3CDTF">2018-03-23T02:05:47Z</dcterms:created>
  <dcterms:modified xsi:type="dcterms:W3CDTF">2018-05-23T03:10:22Z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AdHocReviewCycleID">
    <vt:i4>2128552159</vt:i4>
  </property>
  <property fmtid="{D5CDD505-2E9C-101B-9397-08002B2CF9AE}" pid="10" name="_EmailSubject">
    <vt:lpwstr>FR2 spherical coverage</vt:lpwstr>
  </property>
  <property fmtid="{D5CDD505-2E9C-101B-9397-08002B2CF9AE}" pid="11" name="_AuthorEmail">
    <vt:lpwstr>vgheorgh@qti.qualcomm.com</vt:lpwstr>
  </property>
  <property fmtid="{D5CDD505-2E9C-101B-9397-08002B2CF9AE}" pid="12" name="_AuthorEmailDisplayName">
    <vt:lpwstr>Valentin Gheorghiu</vt:lpwstr>
  </property>
</Properties>
</file>