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377" r:id="rId6"/>
    <p:sldId id="378" r:id="rId7"/>
    <p:sldId id="381" r:id="rId8"/>
    <p:sldId id="382" r:id="rId9"/>
    <p:sldId id="385" r:id="rId10"/>
    <p:sldId id="383" r:id="rId11"/>
    <p:sldId id="384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87234" autoAdjust="0"/>
  </p:normalViewPr>
  <p:slideViewPr>
    <p:cSldViewPr>
      <p:cViewPr varScale="1">
        <p:scale>
          <a:sx n="67" d="100"/>
          <a:sy n="67" d="100"/>
        </p:scale>
        <p:origin x="119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</a:t>
            </a:r>
            <a:r>
              <a:rPr lang="en-US" sz="4000" dirty="0"/>
              <a:t>on channel </a:t>
            </a:r>
            <a:r>
              <a:rPr lang="en-US" sz="4000" dirty="0" smtClean="0"/>
              <a:t>models </a:t>
            </a:r>
            <a:r>
              <a:rPr lang="en-US" sz="4000" dirty="0"/>
              <a:t>for NR UE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41886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7</a:t>
            </a:r>
            <a:endParaRPr lang="en-US" altLang="zh-CN" sz="1800" b="1" dirty="0" smtClean="0"/>
          </a:p>
          <a:p>
            <a:pPr>
              <a:buNone/>
            </a:pPr>
            <a:r>
              <a:rPr lang="en-GB" sz="1800" b="1" dirty="0" smtClean="0"/>
              <a:t>South Korea, Busan, 21 – 25 May 2018</a:t>
            </a:r>
            <a:endParaRPr lang="en-US" sz="1800" b="1" dirty="0"/>
          </a:p>
          <a:p>
            <a:pPr>
              <a:buNone/>
            </a:pP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.18.1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27006" y="32385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R4-1808028 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FR1 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RAN4 86bis agreements</a:t>
            </a:r>
          </a:p>
          <a:p>
            <a:pPr lvl="1"/>
            <a:r>
              <a:rPr lang="en-GB" i="1" dirty="0"/>
              <a:t>Use simplified TR 38.901 TDL channel models</a:t>
            </a:r>
          </a:p>
          <a:p>
            <a:pPr lvl="2"/>
            <a:r>
              <a:rPr lang="en-GB" i="1" dirty="0"/>
              <a:t>FFS for power delay profiles</a:t>
            </a:r>
          </a:p>
          <a:p>
            <a:pPr lvl="2"/>
            <a:r>
              <a:rPr lang="en-GB" i="1" dirty="0"/>
              <a:t>FFS for Delay spread values</a:t>
            </a:r>
          </a:p>
          <a:p>
            <a:pPr lvl="2"/>
            <a:r>
              <a:rPr lang="en-GB" i="1" dirty="0"/>
              <a:t>FFS how to simplify the models</a:t>
            </a:r>
          </a:p>
          <a:p>
            <a:pPr lvl="2"/>
            <a:r>
              <a:rPr lang="en-US" i="1" dirty="0"/>
              <a:t>FFS MIMO antenna correlation models </a:t>
            </a:r>
            <a:endParaRPr lang="en-US" i="1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706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FR1 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Channel model simplifications</a:t>
            </a:r>
          </a:p>
          <a:p>
            <a:pPr lvl="1"/>
            <a:r>
              <a:rPr lang="en-US" dirty="0" smtClean="0"/>
              <a:t>Simplify the existing 38.901 TDL </a:t>
            </a:r>
            <a:r>
              <a:rPr lang="en-US" dirty="0"/>
              <a:t>channel models by choosing strongest paths </a:t>
            </a:r>
            <a:endParaRPr lang="en-US" dirty="0" smtClean="0"/>
          </a:p>
          <a:p>
            <a:pPr lvl="2"/>
            <a:r>
              <a:rPr lang="en-US" dirty="0" smtClean="0"/>
              <a:t>Option 1: Choose strongest paths that </a:t>
            </a:r>
            <a:r>
              <a:rPr lang="en-US" dirty="0"/>
              <a:t>contribute to </a:t>
            </a:r>
            <a:r>
              <a:rPr lang="en-US" dirty="0" smtClean="0"/>
              <a:t>[95%] </a:t>
            </a:r>
            <a:r>
              <a:rPr lang="en-US" dirty="0"/>
              <a:t>of total </a:t>
            </a:r>
            <a:r>
              <a:rPr lang="en-US" dirty="0" smtClean="0"/>
              <a:t>power. </a:t>
            </a:r>
          </a:p>
          <a:p>
            <a:pPr lvl="3"/>
            <a:r>
              <a:rPr lang="en-US" dirty="0" smtClean="0"/>
              <a:t>Examples of </a:t>
            </a:r>
            <a:r>
              <a:rPr lang="en-US" dirty="0"/>
              <a:t>simplified </a:t>
            </a:r>
            <a:r>
              <a:rPr lang="en-US" dirty="0" smtClean="0"/>
              <a:t>profiles for Option1 </a:t>
            </a:r>
            <a:r>
              <a:rPr lang="en-US" dirty="0"/>
              <a:t>provided in the next slides</a:t>
            </a:r>
          </a:p>
          <a:p>
            <a:pPr lvl="2"/>
            <a:r>
              <a:rPr lang="en-US" dirty="0" smtClean="0"/>
              <a:t>Option 2: </a:t>
            </a:r>
            <a:r>
              <a:rPr lang="en-US" dirty="0"/>
              <a:t>Choose </a:t>
            </a:r>
            <a:r>
              <a:rPr lang="en-US" dirty="0" smtClean="0"/>
              <a:t>[7] strongest </a:t>
            </a:r>
            <a:r>
              <a:rPr lang="en-US" dirty="0"/>
              <a:t>paths that contribute </a:t>
            </a:r>
            <a:r>
              <a:rPr lang="en-US" dirty="0" smtClean="0"/>
              <a:t>for NLOS PDPs </a:t>
            </a:r>
            <a:endParaRPr lang="en-US" dirty="0"/>
          </a:p>
          <a:p>
            <a:pPr lvl="2"/>
            <a:r>
              <a:rPr lang="en-US" dirty="0" smtClean="0"/>
              <a:t>Apply </a:t>
            </a:r>
            <a:r>
              <a:rPr lang="en-US" dirty="0"/>
              <a:t>normalization of </a:t>
            </a:r>
            <a:r>
              <a:rPr lang="en-US" dirty="0" smtClean="0"/>
              <a:t>the </a:t>
            </a:r>
            <a:r>
              <a:rPr lang="en-US" dirty="0"/>
              <a:t>normalized DS </a:t>
            </a:r>
            <a:r>
              <a:rPr lang="en-US" dirty="0" smtClean="0"/>
              <a:t>after removing the weak paths (DS </a:t>
            </a:r>
            <a:r>
              <a:rPr lang="en-US" dirty="0"/>
              <a:t>RMS = 1</a:t>
            </a:r>
            <a:r>
              <a:rPr lang="en-US" dirty="0" smtClean="0"/>
              <a:t>). </a:t>
            </a:r>
          </a:p>
          <a:p>
            <a:pPr lvl="1"/>
            <a:r>
              <a:rPr lang="en-US" dirty="0" smtClean="0"/>
              <a:t>Use </a:t>
            </a:r>
            <a:r>
              <a:rPr lang="en-GB" dirty="0"/>
              <a:t>equidistant delay modelling grid</a:t>
            </a:r>
            <a:r>
              <a:rPr lang="en-US" dirty="0"/>
              <a:t> for TDL channel models after DS scaling with grid step ΔT ≤ 1/BW. </a:t>
            </a:r>
            <a:endParaRPr lang="en-US" dirty="0" smtClean="0"/>
          </a:p>
          <a:p>
            <a:pPr lvl="2"/>
            <a:r>
              <a:rPr lang="en-GB" dirty="0" smtClean="0"/>
              <a:t>BW </a:t>
            </a:r>
            <a:r>
              <a:rPr lang="en-GB" dirty="0"/>
              <a:t>= </a:t>
            </a:r>
            <a:r>
              <a:rPr lang="en-GB" dirty="0" smtClean="0"/>
              <a:t>[200] MHz</a:t>
            </a:r>
            <a:endParaRPr lang="en-GB" dirty="0" smtClean="0"/>
          </a:p>
          <a:p>
            <a:pPr lvl="2"/>
            <a:r>
              <a:rPr lang="en-US" dirty="0" smtClean="0"/>
              <a:t>Paths </a:t>
            </a:r>
            <a:r>
              <a:rPr lang="en-US" dirty="0"/>
              <a:t>that end up with the same delay will be combined into a single path by adding their respective </a:t>
            </a:r>
            <a:r>
              <a:rPr lang="en-US" dirty="0" smtClean="0"/>
              <a:t>powers</a:t>
            </a:r>
          </a:p>
          <a:p>
            <a:pPr lvl="1"/>
            <a:r>
              <a:rPr lang="en-US" dirty="0" smtClean="0"/>
              <a:t>Note: Initial simulations for July AH can be done based on non-simplified TDL models</a:t>
            </a:r>
            <a:endParaRPr lang="en-GB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1933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FR1 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 spcCol="360000"/>
          <a:lstStyle/>
          <a:p>
            <a:r>
              <a:rPr lang="en-US" sz="1800" dirty="0" smtClean="0"/>
              <a:t>Channel model for initial simulations </a:t>
            </a:r>
            <a:endParaRPr lang="en-US" sz="1800" dirty="0"/>
          </a:p>
          <a:p>
            <a:pPr lvl="1"/>
            <a:r>
              <a:rPr lang="en-US" sz="1600" dirty="0" smtClean="0"/>
              <a:t>Model #1</a:t>
            </a:r>
          </a:p>
          <a:p>
            <a:pPr lvl="2"/>
            <a:r>
              <a:rPr lang="en-US" sz="1400" dirty="0" smtClean="0"/>
              <a:t>TDL-A</a:t>
            </a:r>
            <a:endParaRPr lang="en-US" sz="1400" dirty="0"/>
          </a:p>
          <a:p>
            <a:pPr lvl="2"/>
            <a:r>
              <a:rPr lang="en-US" sz="1400" dirty="0" smtClean="0"/>
              <a:t>DS = 30 ns</a:t>
            </a:r>
          </a:p>
          <a:p>
            <a:pPr lvl="2"/>
            <a:r>
              <a:rPr lang="en-US" sz="1400" dirty="0" smtClean="0"/>
              <a:t>Max </a:t>
            </a:r>
            <a:r>
              <a:rPr lang="en-US" sz="1400" dirty="0" err="1" smtClean="0"/>
              <a:t>Fd</a:t>
            </a:r>
            <a:r>
              <a:rPr lang="en-US" sz="1400" dirty="0" smtClean="0"/>
              <a:t> = 10 Hz</a:t>
            </a:r>
          </a:p>
          <a:p>
            <a:pPr lvl="2"/>
            <a:r>
              <a:rPr lang="en-US" sz="1400" dirty="0" smtClean="0"/>
              <a:t>Low antenna correlation</a:t>
            </a:r>
          </a:p>
          <a:p>
            <a:pPr lvl="1"/>
            <a:r>
              <a:rPr lang="en-US" sz="1600" dirty="0"/>
              <a:t>Model </a:t>
            </a:r>
            <a:r>
              <a:rPr lang="en-US" sz="1600" dirty="0" smtClean="0"/>
              <a:t>#2</a:t>
            </a:r>
            <a:endParaRPr lang="en-US" sz="1600" dirty="0"/>
          </a:p>
          <a:p>
            <a:pPr lvl="2"/>
            <a:r>
              <a:rPr lang="en-US" sz="1400" dirty="0" smtClean="0"/>
              <a:t>TDL-C</a:t>
            </a:r>
            <a:endParaRPr lang="en-US" sz="1400" dirty="0"/>
          </a:p>
          <a:p>
            <a:pPr lvl="2"/>
            <a:r>
              <a:rPr lang="en-US" sz="1400" dirty="0"/>
              <a:t>DS = </a:t>
            </a:r>
            <a:r>
              <a:rPr lang="en-US" sz="1400" dirty="0" smtClean="0"/>
              <a:t>300 </a:t>
            </a:r>
            <a:r>
              <a:rPr lang="en-US" sz="1400" dirty="0"/>
              <a:t>ns</a:t>
            </a:r>
          </a:p>
          <a:p>
            <a:pPr lvl="2"/>
            <a:r>
              <a:rPr lang="en-US" sz="1400" dirty="0"/>
              <a:t>Max </a:t>
            </a:r>
            <a:r>
              <a:rPr lang="en-US" sz="1400" dirty="0" err="1"/>
              <a:t>Fd</a:t>
            </a:r>
            <a:r>
              <a:rPr lang="en-US" sz="1400" dirty="0"/>
              <a:t> = </a:t>
            </a:r>
            <a:r>
              <a:rPr lang="en-US" sz="1400" dirty="0" smtClean="0"/>
              <a:t>100 </a:t>
            </a:r>
            <a:r>
              <a:rPr lang="en-US" sz="1400" dirty="0"/>
              <a:t>Hz</a:t>
            </a:r>
          </a:p>
          <a:p>
            <a:pPr lvl="2"/>
            <a:r>
              <a:rPr lang="en-US" sz="1400" dirty="0"/>
              <a:t>Low antenna correlation</a:t>
            </a:r>
          </a:p>
          <a:p>
            <a:pPr lvl="1"/>
            <a:r>
              <a:rPr lang="en-US" sz="1400" dirty="0" smtClean="0"/>
              <a:t>Note: This is only for initial simulation alignment. The example models are not for final channel model definition and parameters can be changed.</a:t>
            </a:r>
            <a:endParaRPr lang="en-US" sz="14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212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FR1 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 spcCol="360000"/>
          <a:lstStyle/>
          <a:p>
            <a:r>
              <a:rPr lang="en-US" sz="1800" dirty="0"/>
              <a:t>Channel model for </a:t>
            </a:r>
            <a:r>
              <a:rPr lang="en-US" sz="1800" dirty="0" smtClean="0"/>
              <a:t>performance requirements are FFS</a:t>
            </a:r>
            <a:endParaRPr lang="en-US" sz="1800" dirty="0"/>
          </a:p>
          <a:p>
            <a:pPr lvl="1"/>
            <a:r>
              <a:rPr lang="en-US" sz="1400" dirty="0" smtClean="0"/>
              <a:t>Power delay profiles</a:t>
            </a:r>
          </a:p>
          <a:p>
            <a:pPr lvl="2"/>
            <a:r>
              <a:rPr lang="en-US" sz="1200" dirty="0"/>
              <a:t>Option 1: </a:t>
            </a:r>
            <a:r>
              <a:rPr lang="en-US" sz="1200" dirty="0" smtClean="0"/>
              <a:t>TDL-A</a:t>
            </a:r>
          </a:p>
          <a:p>
            <a:pPr lvl="2"/>
            <a:r>
              <a:rPr lang="en-US" sz="1200" dirty="0"/>
              <a:t>Option </a:t>
            </a:r>
            <a:r>
              <a:rPr lang="en-US" sz="1200" dirty="0" smtClean="0"/>
              <a:t>2: TDL-B</a:t>
            </a:r>
            <a:endParaRPr lang="en-US" sz="1200" dirty="0"/>
          </a:p>
          <a:p>
            <a:pPr lvl="2"/>
            <a:r>
              <a:rPr lang="en-US" sz="1200" dirty="0"/>
              <a:t>Option </a:t>
            </a:r>
            <a:r>
              <a:rPr lang="en-US" sz="1200" dirty="0" smtClean="0"/>
              <a:t>3: TDL-C</a:t>
            </a:r>
            <a:endParaRPr lang="en-US" sz="1200" dirty="0"/>
          </a:p>
          <a:p>
            <a:pPr lvl="2"/>
            <a:r>
              <a:rPr lang="en-US" sz="1200" dirty="0"/>
              <a:t>Option </a:t>
            </a:r>
            <a:r>
              <a:rPr lang="en-US" sz="1200" dirty="0" smtClean="0"/>
              <a:t>4: TDL-D</a:t>
            </a:r>
            <a:endParaRPr lang="en-US" sz="1200" dirty="0"/>
          </a:p>
          <a:p>
            <a:pPr lvl="2"/>
            <a:r>
              <a:rPr lang="en-US" sz="1200" dirty="0"/>
              <a:t>Option </a:t>
            </a:r>
            <a:r>
              <a:rPr lang="en-US" sz="1200" dirty="0" smtClean="0"/>
              <a:t>5: TDL-E</a:t>
            </a:r>
            <a:endParaRPr lang="en-US" sz="1200" dirty="0"/>
          </a:p>
          <a:p>
            <a:pPr lvl="1"/>
            <a:r>
              <a:rPr lang="en-US" sz="1400" dirty="0" smtClean="0"/>
              <a:t>Delay spread values is FFS</a:t>
            </a:r>
          </a:p>
          <a:p>
            <a:pPr lvl="2"/>
            <a:r>
              <a:rPr lang="en-US" sz="1200" dirty="0" smtClean="0"/>
              <a:t>Option 1: 30 ns</a:t>
            </a:r>
          </a:p>
          <a:p>
            <a:pPr lvl="2"/>
            <a:r>
              <a:rPr lang="en-US" sz="1200" dirty="0" smtClean="0"/>
              <a:t>Option 2: 100 ns</a:t>
            </a:r>
          </a:p>
          <a:p>
            <a:pPr lvl="2"/>
            <a:r>
              <a:rPr lang="en-US" sz="1200" dirty="0" smtClean="0"/>
              <a:t>Option 3: 300 ns</a:t>
            </a:r>
          </a:p>
          <a:p>
            <a:pPr lvl="1"/>
            <a:r>
              <a:rPr lang="en-US" sz="1400" dirty="0" smtClean="0"/>
              <a:t>Doppler spread is FFS</a:t>
            </a:r>
          </a:p>
          <a:p>
            <a:pPr lvl="1"/>
            <a:r>
              <a:rPr lang="en-US" sz="1400" dirty="0" smtClean="0"/>
              <a:t>MIMO correlation models</a:t>
            </a:r>
          </a:p>
          <a:p>
            <a:pPr lvl="2"/>
            <a:r>
              <a:rPr lang="en-US" sz="1400" dirty="0" smtClean="0"/>
              <a:t>Use low antenna correlation for initial simulations</a:t>
            </a:r>
          </a:p>
          <a:p>
            <a:pPr lvl="2"/>
            <a:r>
              <a:rPr lang="en-US" sz="1400" dirty="0" smtClean="0"/>
              <a:t>Further discuss other antenna correlations models.</a:t>
            </a:r>
            <a:endParaRPr lang="en-GB" sz="1400" dirty="0"/>
          </a:p>
          <a:p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276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1952A3-AB64-4612-8C6C-13B7E9165771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7951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For Information: </a:t>
            </a:r>
            <a:r>
              <a:rPr lang="en-US" sz="3200" dirty="0" smtClean="0"/>
              <a:t>Simplified PDPs for Option 1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212" y="1351401"/>
            <a:ext cx="5733575" cy="472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83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For Information: Simplified PDPs for Option 1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212" y="2345854"/>
            <a:ext cx="5733575" cy="216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99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11357</TotalTime>
  <Words>369</Words>
  <Application>Microsoft Office PowerPoint</Application>
  <PresentationFormat>On-screen Show (4:3)</PresentationFormat>
  <Paragraphs>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Theme</vt:lpstr>
      <vt:lpstr>Way forward on channel models for NR UE demodulation requirements</vt:lpstr>
      <vt:lpstr>FR1 Channel Models</vt:lpstr>
      <vt:lpstr>FR1 Channel Models</vt:lpstr>
      <vt:lpstr>FR1 Channel Models</vt:lpstr>
      <vt:lpstr>FR1 Channel Models</vt:lpstr>
      <vt:lpstr>Backup </vt:lpstr>
      <vt:lpstr>For Information: Simplified PDPs for Option 1</vt:lpstr>
      <vt:lpstr>For Information: Simplified PDPs for Option 1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</cp:lastModifiedBy>
  <cp:revision>920</cp:revision>
  <dcterms:created xsi:type="dcterms:W3CDTF">2013-05-13T16:02:00Z</dcterms:created>
  <dcterms:modified xsi:type="dcterms:W3CDTF">2018-05-25T00:21:04Z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2018-05-25 00:21:04Z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