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8"/>
  </p:notesMasterIdLst>
  <p:sldIdLst>
    <p:sldId id="256" r:id="rId5"/>
    <p:sldId id="377" r:id="rId6"/>
    <p:sldId id="380" r:id="rId7"/>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meng (WN)" initials="Z(" lastIdx="5" clrIdx="0">
    <p:extLst>
      <p:ext uri="{19B8F6BF-5375-455C-9EA6-DF929625EA0E}">
        <p15:presenceInfo xmlns:p15="http://schemas.microsoft.com/office/powerpoint/2012/main" userId="S-1-5-21-147214757-305610072-1517763936-51239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85" d="100"/>
          <a:sy n="85" d="100"/>
        </p:scale>
        <p:origin x="77" y="187"/>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17"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14.05.2018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5/14/2018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5/14/2018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5/14/2018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5/14/2018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5/14/2018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5/14/2018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5/14/2018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5/14/2018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5/14/2018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5/14/2018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5/14/2018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5/14/2018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2209800" y="2130425"/>
            <a:ext cx="7772400" cy="1963738"/>
          </a:xfrm>
        </p:spPr>
        <p:txBody>
          <a:bodyPr/>
          <a:lstStyle/>
          <a:p>
            <a:pPr eaLnBrk="1" hangingPunct="1"/>
            <a:r>
              <a:rPr lang="sv-SE" altLang="zh-CN" sz="4000" dirty="0"/>
              <a:t>Way forward </a:t>
            </a:r>
            <a:r>
              <a:rPr lang="en-US" altLang="zh-CN" sz="4000" dirty="0"/>
              <a:t>on </a:t>
            </a:r>
            <a:r>
              <a:rPr lang="en-US" altLang="zh-CN" sz="4000" dirty="0" smtClean="0"/>
              <a:t>NR RRC requirements</a:t>
            </a:r>
            <a:endParaRPr lang="en-GB" altLang="en-US" sz="4000" dirty="0"/>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zh-CN" sz="2800" dirty="0">
                <a:solidFill>
                  <a:srgbClr val="898989"/>
                </a:solidFill>
              </a:rPr>
              <a:t>Huawei, HiSilicon, </a:t>
            </a:r>
            <a:r>
              <a:rPr lang="en-US" altLang="zh-CN" sz="2800" dirty="0" smtClean="0">
                <a:solidFill>
                  <a:srgbClr val="898989"/>
                </a:solidFill>
              </a:rPr>
              <a:t>…</a:t>
            </a:r>
            <a:endParaRPr lang="en-US" altLang="en-US" sz="2800" dirty="0">
              <a:solidFill>
                <a:srgbClr val="898989"/>
              </a:solidFill>
            </a:endParaRPr>
          </a:p>
        </p:txBody>
      </p:sp>
      <p:sp>
        <p:nvSpPr>
          <p:cNvPr id="3076" name="TextBox 3"/>
          <p:cNvSpPr txBox="1">
            <a:spLocks noChangeArrowheads="1"/>
          </p:cNvSpPr>
          <p:nvPr/>
        </p:nvSpPr>
        <p:spPr bwMode="auto">
          <a:xfrm>
            <a:off x="304800" y="298076"/>
            <a:ext cx="3523209"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ru-RU" altLang="zh-CN" sz="1800" b="1" dirty="0" smtClean="0"/>
              <a:t>8</a:t>
            </a:r>
            <a:r>
              <a:rPr lang="en-US" altLang="zh-CN" sz="1800" b="1" dirty="0" smtClean="0"/>
              <a:t>7</a:t>
            </a:r>
            <a:r>
              <a:rPr lang="en-US" altLang="zh-CN" sz="1800" b="1" dirty="0"/>
              <a:t/>
            </a:r>
            <a:br>
              <a:rPr lang="en-US" altLang="zh-CN" sz="1800" b="1" dirty="0"/>
            </a:br>
            <a:r>
              <a:rPr lang="en-US" sz="1800" b="1" dirty="0" smtClean="0"/>
              <a:t>Busan, Korea, 21</a:t>
            </a:r>
            <a:r>
              <a:rPr lang="en-US" sz="1800" b="1" baseline="30000" dirty="0" smtClean="0"/>
              <a:t>st</a:t>
            </a:r>
            <a:r>
              <a:rPr lang="en-US" sz="1800" b="1" dirty="0" smtClean="0"/>
              <a:t> – 25</a:t>
            </a:r>
            <a:r>
              <a:rPr lang="en-US" sz="1800" b="1" baseline="30000" dirty="0" smtClean="0"/>
              <a:t>th</a:t>
            </a:r>
            <a:r>
              <a:rPr lang="en-US" sz="1800" b="1" dirty="0" smtClean="0"/>
              <a:t> May, 2018</a:t>
            </a:r>
          </a:p>
          <a:p>
            <a:pPr>
              <a:buNone/>
            </a:pPr>
            <a:r>
              <a:rPr lang="en-US" sz="1800" b="1" dirty="0" smtClean="0"/>
              <a:t>Agenda item</a:t>
            </a:r>
            <a:r>
              <a:rPr lang="en-US" sz="1800" b="1" smtClean="0"/>
              <a:t>: </a:t>
            </a:r>
            <a:r>
              <a:rPr lang="en-US" sz="1800" b="1" smtClean="0"/>
              <a:t>7.10.2.1</a:t>
            </a:r>
            <a:endParaRPr lang="en-GB" sz="1800" b="1" dirty="0"/>
          </a:p>
        </p:txBody>
      </p:sp>
      <p:sp>
        <p:nvSpPr>
          <p:cNvPr id="3077" name="TextBox 4"/>
          <p:cNvSpPr txBox="1">
            <a:spLocks noChangeArrowheads="1"/>
          </p:cNvSpPr>
          <p:nvPr/>
        </p:nvSpPr>
        <p:spPr bwMode="auto">
          <a:xfrm>
            <a:off x="10667999" y="298076"/>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smtClean="0"/>
              <a:t>R4-1807381</a:t>
            </a:r>
            <a:endParaRPr lang="zh-CN" altLang="en-US" sz="1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25A4C6-85EB-4151-B27F-C85BDE8B3B45}"/>
              </a:ext>
            </a:extLst>
          </p:cNvPr>
          <p:cNvSpPr>
            <a:spLocks noGrp="1"/>
          </p:cNvSpPr>
          <p:nvPr>
            <p:ph type="title"/>
          </p:nvPr>
        </p:nvSpPr>
        <p:spPr/>
        <p:txBody>
          <a:bodyPr/>
          <a:lstStyle/>
          <a:p>
            <a:r>
              <a:rPr lang="en-US" dirty="0" smtClean="0"/>
              <a:t>Background</a:t>
            </a:r>
            <a:endParaRPr lang="en-US" dirty="0"/>
          </a:p>
        </p:txBody>
      </p:sp>
      <p:sp>
        <p:nvSpPr>
          <p:cNvPr id="4" name="Slide Number Placeholder 3">
            <a:extLst>
              <a:ext uri="{FF2B5EF4-FFF2-40B4-BE49-F238E27FC236}">
                <a16:creationId xmlns:a16="http://schemas.microsoft.com/office/drawing/2014/main" xmlns=""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
        <p:nvSpPr>
          <p:cNvPr id="3" name="内容占位符 2"/>
          <p:cNvSpPr>
            <a:spLocks noGrp="1"/>
          </p:cNvSpPr>
          <p:nvPr>
            <p:ph idx="1"/>
          </p:nvPr>
        </p:nvSpPr>
        <p:spPr/>
        <p:txBody>
          <a:bodyPr/>
          <a:lstStyle/>
          <a:p>
            <a:r>
              <a:rPr lang="en-GB" altLang="zh-CN" dirty="0"/>
              <a:t>Ran4 Agreements in the </a:t>
            </a:r>
            <a:r>
              <a:rPr lang="en-GB" altLang="zh-CN" dirty="0" smtClean="0"/>
              <a:t>previous LS </a:t>
            </a:r>
            <a:r>
              <a:rPr lang="en-GB" altLang="zh-CN" dirty="0"/>
              <a:t>R4-1706905</a:t>
            </a:r>
          </a:p>
          <a:p>
            <a:pPr lvl="1"/>
            <a:r>
              <a:rPr lang="en-GB" altLang="zh-CN" dirty="0"/>
              <a:t>If the multiple measurement objects refer to the same NR carrier frequency, the UE can measure the carrier frequency with a single measurement for some of measurement object configurations. </a:t>
            </a:r>
            <a:r>
              <a:rPr lang="en-GB" altLang="zh-CN" dirty="0" smtClean="0"/>
              <a:t>In </a:t>
            </a:r>
            <a:r>
              <a:rPr lang="en-GB" altLang="zh-CN" dirty="0"/>
              <a:t>that case, aligned with reply to question 1 on RAN4 terminology, RAN4 view is that the separately configured measurement objects on the same carrier frequency can be counted as 1 frequency layer for some of measurement object configurations. </a:t>
            </a:r>
            <a:endParaRPr lang="zh-CN" altLang="zh-CN" dirty="0"/>
          </a:p>
          <a:p>
            <a:r>
              <a:rPr lang="en-GB" altLang="zh-CN" dirty="0" smtClean="0"/>
              <a:t>RAN2 </a:t>
            </a:r>
            <a:r>
              <a:rPr lang="en-GB" altLang="zh-CN" dirty="0"/>
              <a:t>#99bis Agreements</a:t>
            </a:r>
            <a:endParaRPr lang="zh-CN" altLang="zh-CN" dirty="0"/>
          </a:p>
          <a:p>
            <a:pPr lvl="1"/>
            <a:r>
              <a:rPr lang="en-GB" altLang="zh-CN" dirty="0"/>
              <a:t>Working assumption is confirmed (UE receives independent measurement configuration from MN and SN. UE does not do any manipulation of parameters in order to make the measurements configurations consistent (i.e. network is responsible to ensure they are consistent if it wants to ensure these are considered as a single measurement layer)</a:t>
            </a:r>
            <a:endParaRPr lang="en-US" altLang="zh-CN" sz="2800" dirty="0" smtClean="0"/>
          </a:p>
          <a:p>
            <a:endParaRPr lang="en-US" altLang="zh-CN" sz="2800" dirty="0"/>
          </a:p>
          <a:p>
            <a:pPr lvl="1"/>
            <a:endParaRPr lang="en-US" altLang="zh-CN" sz="2400" dirty="0" smtClean="0"/>
          </a:p>
          <a:p>
            <a:pPr lvl="1"/>
            <a:endParaRPr lang="en-US" altLang="zh-CN" sz="2400" dirty="0" smtClean="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75714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25A4C6-85EB-4151-B27F-C85BDE8B3B45}"/>
              </a:ext>
            </a:extLst>
          </p:cNvPr>
          <p:cNvSpPr>
            <a:spLocks noGrp="1"/>
          </p:cNvSpPr>
          <p:nvPr>
            <p:ph type="title"/>
          </p:nvPr>
        </p:nvSpPr>
        <p:spPr/>
        <p:txBody>
          <a:bodyPr/>
          <a:lstStyle/>
          <a:p>
            <a:r>
              <a:rPr lang="en-US" dirty="0" smtClean="0"/>
              <a:t>Way forward</a:t>
            </a:r>
            <a:endParaRPr lang="en-US" dirty="0"/>
          </a:p>
        </p:txBody>
      </p:sp>
      <p:sp>
        <p:nvSpPr>
          <p:cNvPr id="4" name="Slide Number Placeholder 3">
            <a:extLst>
              <a:ext uri="{FF2B5EF4-FFF2-40B4-BE49-F238E27FC236}">
                <a16:creationId xmlns:a16="http://schemas.microsoft.com/office/drawing/2014/main" xmlns=""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
        <p:nvSpPr>
          <p:cNvPr id="3" name="内容占位符 2"/>
          <p:cNvSpPr>
            <a:spLocks noGrp="1"/>
          </p:cNvSpPr>
          <p:nvPr>
            <p:ph idx="1"/>
          </p:nvPr>
        </p:nvSpPr>
        <p:spPr/>
        <p:txBody>
          <a:bodyPr/>
          <a:lstStyle/>
          <a:p>
            <a:r>
              <a:rPr lang="en-GB" altLang="zh-CN" dirty="0" smtClean="0"/>
              <a:t>Capability-wise, </a:t>
            </a:r>
          </a:p>
          <a:p>
            <a:pPr lvl="1"/>
            <a:r>
              <a:rPr lang="en-GB" altLang="zh-CN" dirty="0"/>
              <a:t>M</a:t>
            </a:r>
            <a:r>
              <a:rPr lang="en-GB" altLang="zh-CN" dirty="0" smtClean="0"/>
              <a:t>ultiple identical MOs configured from MN and SN can be counted as 1.</a:t>
            </a:r>
          </a:p>
          <a:p>
            <a:pPr lvl="1"/>
            <a:r>
              <a:rPr lang="en-GB" altLang="zh-CN" dirty="0" smtClean="0"/>
              <a:t>MOs with different numerologies cannot be counted as 1</a:t>
            </a:r>
          </a:p>
          <a:p>
            <a:pPr lvl="1"/>
            <a:r>
              <a:rPr lang="en-GB" altLang="zh-CN" dirty="0" smtClean="0"/>
              <a:t>MOs with different SMTC configurations cannot be counted as 1</a:t>
            </a:r>
          </a:p>
          <a:p>
            <a:r>
              <a:rPr lang="en-GB" altLang="zh-CN" dirty="0" smtClean="0"/>
              <a:t>Since the MO is not used in the RAN4 spec, when the E-UTRA </a:t>
            </a:r>
            <a:r>
              <a:rPr lang="en-GB" altLang="zh-CN" dirty="0" err="1" smtClean="0"/>
              <a:t>PCell</a:t>
            </a:r>
            <a:r>
              <a:rPr lang="en-GB" altLang="zh-CN" dirty="0" smtClean="0"/>
              <a:t> and NR </a:t>
            </a:r>
            <a:r>
              <a:rPr lang="en-GB" altLang="zh-CN" dirty="0" err="1" smtClean="0"/>
              <a:t>PSCell</a:t>
            </a:r>
            <a:r>
              <a:rPr lang="en-GB" altLang="zh-CN" dirty="0" smtClean="0"/>
              <a:t> configure the same NR carrier frequency layer to be monitored, this layer shall be counted only once only if the </a:t>
            </a:r>
            <a:r>
              <a:rPr lang="en-GB" altLang="zh-CN" dirty="0"/>
              <a:t>UE can measure the carrier frequency with a </a:t>
            </a:r>
            <a:r>
              <a:rPr lang="en-GB" altLang="zh-CN"/>
              <a:t>single </a:t>
            </a:r>
            <a:r>
              <a:rPr lang="en-GB" altLang="zh-CN" smtClean="0"/>
              <a:t>measurement</a:t>
            </a:r>
            <a:endParaRPr lang="en-GB" altLang="zh-CN" dirty="0" smtClean="0"/>
          </a:p>
          <a:p>
            <a:r>
              <a:rPr lang="en-GB" altLang="zh-CN" dirty="0" smtClean="0"/>
              <a:t>Considering multiple MOs that target the same frequency carrier,</a:t>
            </a:r>
          </a:p>
          <a:p>
            <a:pPr lvl="1"/>
            <a:r>
              <a:rPr lang="en-GB" altLang="zh-CN" dirty="0" smtClean="0"/>
              <a:t>No additional UE requirements shall be defined for multiple MOs with different numerologies</a:t>
            </a:r>
          </a:p>
          <a:p>
            <a:pPr lvl="1"/>
            <a:r>
              <a:rPr lang="en-GB" altLang="zh-CN" dirty="0"/>
              <a:t>No additional UE requirements shall be defined for multiple MOs with different </a:t>
            </a:r>
            <a:r>
              <a:rPr lang="en-GB" altLang="zh-CN" dirty="0" smtClean="0"/>
              <a:t>SMTC configurations</a:t>
            </a:r>
            <a:endParaRPr lang="en-GB" altLang="zh-CN" dirty="0"/>
          </a:p>
          <a:p>
            <a:pPr lvl="1"/>
            <a:r>
              <a:rPr lang="en-GB" altLang="zh-CN" dirty="0" smtClean="0"/>
              <a:t>UE measurement activities upon receiving multiple MOs are up to implementation</a:t>
            </a:r>
          </a:p>
          <a:p>
            <a:pPr lvl="1"/>
            <a:endParaRPr lang="en-US" altLang="zh-CN" sz="3200" dirty="0" smtClean="0"/>
          </a:p>
          <a:p>
            <a:pPr lvl="1"/>
            <a:endParaRPr lang="en-US" altLang="zh-CN" sz="2400" dirty="0"/>
          </a:p>
          <a:p>
            <a:pPr lvl="1"/>
            <a:endParaRPr lang="en-US" altLang="zh-CN" sz="2400" dirty="0" smtClean="0"/>
          </a:p>
          <a:p>
            <a:pPr lvl="1"/>
            <a:endParaRPr lang="en-US" altLang="zh-CN" sz="2400" dirty="0" smtClean="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436071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00F65EB-5730-43A8-9AFA-15BFC5DC8F7F}">
  <ds:schemaRefs>
    <ds:schemaRef ds:uri="http://www.w3.org/XML/1998/namespace"/>
    <ds:schemaRef ds:uri="http://schemas.microsoft.com/office/2006/documentManagement/types"/>
    <ds:schemaRef ds:uri="http://purl.org/dc/terms/"/>
    <ds:schemaRef ds:uri="http://schemas.microsoft.com/office/2006/metadata/properties"/>
    <ds:schemaRef ds:uri="http://schemas.openxmlformats.org/package/2006/metadata/core-properties"/>
    <ds:schemaRef ds:uri="17c5c574-4f42-45b3-8a7f-77d8e859d074"/>
    <ds:schemaRef ds:uri="http://purl.org/dc/elements/1.1/"/>
    <ds:schemaRef ds:uri="http://purl.org/dc/dcmitype/"/>
    <ds:schemaRef ds:uri="http://schemas.microsoft.com/office/infopath/2007/PartnerControls"/>
    <ds:schemaRef ds:uri="66EEDB98-F073-460B-B9B0-9643F9FE785E"/>
  </ds:schemaRefs>
</ds:datastoreItem>
</file>

<file path=docProps/app.xml><?xml version="1.0" encoding="utf-8"?>
<Properties xmlns="http://schemas.openxmlformats.org/officeDocument/2006/extended-properties" xmlns:vt="http://schemas.openxmlformats.org/officeDocument/2006/docPropsVTypes">
  <Template/>
  <TotalTime>14290</TotalTime>
  <Words>296</Words>
  <Application>Microsoft Office PowerPoint</Application>
  <PresentationFormat>宽屏</PresentationFormat>
  <Paragraphs>25</Paragraphs>
  <Slides>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vt:i4>
      </vt:variant>
    </vt:vector>
  </HeadingPairs>
  <TitlesOfParts>
    <vt:vector size="7" baseType="lpstr">
      <vt:lpstr>宋体</vt:lpstr>
      <vt:lpstr>Arial</vt:lpstr>
      <vt:lpstr>Calibri</vt:lpstr>
      <vt:lpstr>Office Theme</vt:lpstr>
      <vt:lpstr>Way forward on NR RRC requirements</vt:lpstr>
      <vt:lpstr>Background</vt:lpstr>
      <vt:lpstr>Way forward</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keywords>CTPClassification=:VisualMarkings=, CTPClassification=CTP_PUBLIC:VisualMarkings=</cp:keywords>
  <cp:lastModifiedBy>Huawei</cp:lastModifiedBy>
  <cp:revision>1113</cp:revision>
  <dcterms:created xsi:type="dcterms:W3CDTF">2013-05-13T16:02:00Z</dcterms:created>
  <dcterms:modified xsi:type="dcterms:W3CDTF">2018-05-14T12:35:55Z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CTPClassification">
    <vt:lpwstr>CTP_PUBLIC</vt:lpwstr>
  </property>
  <property fmtid="{D5CDD505-2E9C-101B-9397-08002B2CF9AE}" pid="13" name="_2015_ms_pID_725343">
    <vt:lpwstr>(3)MjcxA+Gmhl9dmdXyCBIioO4dheABZ69jT0rhkkZCMVG9TnZAr1AqMYiZK4UFinhIvLvY2AAN
JCY7Oql2bwckzajNYZV6l5ifO5YkG3p7INIrGj7YiDZ+/C7jkT7Tu4I8Pp3gp//a2k8qXiwj
jpRa0JTTQQ8VyyRJqPUOamZMUfSktimi0tjaqQtkQNZCev3EVoWeYSwcw9n7HGYfuEqHSH76
kO5EPuU1K58vokrnqB</vt:lpwstr>
  </property>
  <property fmtid="{D5CDD505-2E9C-101B-9397-08002B2CF9AE}" pid="14" name="_2015_ms_pID_7253431">
    <vt:lpwstr>29pyPBTL3ueLjZaswlOQjjr2Zk+lrZvVNPoHfilkygfZGNKvDC3it0
VhYhkL8sGCSOKNIu9A96rYBDqlpwcXOCdMCESJUITec0lPpE/ZNx2b0rjo+8omtCmJKC/q9c
2DHdTo0ZsdoE/pyFCz8LTLmhY2MHlbZQTX4BHfXuAjuzIEybOik+HmaflcX1CUvYsYFsAOaq
TSYOXbLPWnDjNBfwjvfW1jqVpBTuBaGyMBUS</vt:lpwstr>
  </property>
  <property fmtid="{D5CDD505-2E9C-101B-9397-08002B2CF9AE}" pid="15" name="_2015_ms_pID_7253432">
    <vt:lpwstr>Zw==</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1526301337</vt:lpwstr>
  </property>
</Properties>
</file>