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9"/>
  </p:notesMasterIdLst>
  <p:sldIdLst>
    <p:sldId id="256" r:id="rId5"/>
    <p:sldId id="381" r:id="rId6"/>
    <p:sldId id="382" r:id="rId7"/>
    <p:sldId id="383" r:id="rId8"/>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meng (WN)" initials="Z(" lastIdx="5" clrIdx="0">
    <p:extLst>
      <p:ext uri="{19B8F6BF-5375-455C-9EA6-DF929625EA0E}">
        <p15:presenceInfo xmlns:p15="http://schemas.microsoft.com/office/powerpoint/2012/main" userId="S-1-5-21-147214757-305610072-1517763936-512399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7234" autoAdjust="0"/>
  </p:normalViewPr>
  <p:slideViewPr>
    <p:cSldViewPr>
      <p:cViewPr varScale="1">
        <p:scale>
          <a:sx n="85" d="100"/>
          <a:sy n="85" d="100"/>
        </p:scale>
        <p:origin x="77" y="187"/>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17"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14.05.2018</a:t>
            </a:fld>
            <a:endParaRPr lang="ru-RU"/>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dirty="0"/>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5/14/2018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5/14/2018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5/14/2018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5/14/2018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5/14/2018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5/14/2018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5/14/2018</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5/14/2018</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5/14/2018</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5/14/2018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5/14/2018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609600" y="1219201"/>
            <a:ext cx="109728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5/14/2018</a:t>
            </a:fld>
            <a:endParaRPr lang="en-US" altLang="zh-CN"/>
          </a:p>
        </p:txBody>
      </p:sp>
      <p:sp>
        <p:nvSpPr>
          <p:cNvPr id="5" name="Footer Placeholder 4"/>
          <p:cNvSpPr>
            <a:spLocks noGrp="1"/>
          </p:cNvSpPr>
          <p:nvPr>
            <p:ph type="ftr" sz="quarter" idx="3"/>
          </p:nvPr>
        </p:nvSpPr>
        <p:spPr>
          <a:xfrm>
            <a:off x="4165600" y="6356351"/>
            <a:ext cx="38608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2209800" y="2130425"/>
            <a:ext cx="7772400" cy="1963738"/>
          </a:xfrm>
        </p:spPr>
        <p:txBody>
          <a:bodyPr/>
          <a:lstStyle/>
          <a:p>
            <a:pPr eaLnBrk="1" hangingPunct="1"/>
            <a:r>
              <a:rPr lang="sv-SE" altLang="zh-CN" sz="4000" dirty="0"/>
              <a:t>Way forward </a:t>
            </a:r>
            <a:r>
              <a:rPr lang="en-US" altLang="zh-CN" sz="4000" dirty="0"/>
              <a:t>on </a:t>
            </a:r>
            <a:r>
              <a:rPr lang="en-US" altLang="zh-CN" sz="4000" dirty="0" smtClean="0"/>
              <a:t>network-based CRS IM</a:t>
            </a:r>
            <a:endParaRPr lang="en-GB" altLang="en-US" sz="4000" dirty="0"/>
          </a:p>
        </p:txBody>
      </p:sp>
      <p:sp>
        <p:nvSpPr>
          <p:cNvPr id="3075" name="Subtitle 2"/>
          <p:cNvSpPr>
            <a:spLocks noGrp="1"/>
          </p:cNvSpPr>
          <p:nvPr>
            <p:ph type="subTitle" idx="1"/>
          </p:nvPr>
        </p:nvSpPr>
        <p:spPr>
          <a:xfrm>
            <a:off x="2057400" y="4654550"/>
            <a:ext cx="7924800" cy="1752600"/>
          </a:xfrm>
        </p:spPr>
        <p:txBody>
          <a:bodyPr/>
          <a:lstStyle/>
          <a:p>
            <a:pPr eaLnBrk="1" hangingPunct="1"/>
            <a:r>
              <a:rPr lang="en-US" altLang="zh-CN" sz="2800" dirty="0">
                <a:solidFill>
                  <a:srgbClr val="898989"/>
                </a:solidFill>
              </a:rPr>
              <a:t>Huawei, HiSilicon, </a:t>
            </a:r>
            <a:r>
              <a:rPr lang="en-US" altLang="zh-CN" sz="2800" dirty="0" smtClean="0">
                <a:solidFill>
                  <a:srgbClr val="898989"/>
                </a:solidFill>
              </a:rPr>
              <a:t>…</a:t>
            </a:r>
            <a:endParaRPr lang="en-US" altLang="en-US" sz="2800" dirty="0">
              <a:solidFill>
                <a:srgbClr val="898989"/>
              </a:solidFill>
            </a:endParaRPr>
          </a:p>
        </p:txBody>
      </p:sp>
      <p:sp>
        <p:nvSpPr>
          <p:cNvPr id="3076" name="TextBox 3"/>
          <p:cNvSpPr txBox="1">
            <a:spLocks noChangeArrowheads="1"/>
          </p:cNvSpPr>
          <p:nvPr/>
        </p:nvSpPr>
        <p:spPr bwMode="auto">
          <a:xfrm>
            <a:off x="304800" y="298076"/>
            <a:ext cx="3523209"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WG4 Meeting #</a:t>
            </a:r>
            <a:r>
              <a:rPr lang="ru-RU" altLang="zh-CN" sz="1800" b="1" dirty="0" smtClean="0"/>
              <a:t>8</a:t>
            </a:r>
            <a:r>
              <a:rPr lang="en-US" altLang="zh-CN" sz="1800" b="1" dirty="0" smtClean="0"/>
              <a:t>7</a:t>
            </a:r>
            <a:r>
              <a:rPr lang="en-US" altLang="zh-CN" sz="1800" b="1" dirty="0"/>
              <a:t/>
            </a:r>
            <a:br>
              <a:rPr lang="en-US" altLang="zh-CN" sz="1800" b="1" dirty="0"/>
            </a:br>
            <a:r>
              <a:rPr lang="en-US" sz="1800" b="1" dirty="0" smtClean="0"/>
              <a:t>Busan, Korea, 21</a:t>
            </a:r>
            <a:r>
              <a:rPr lang="en-US" sz="1800" b="1" baseline="30000" dirty="0" smtClean="0"/>
              <a:t>st</a:t>
            </a:r>
            <a:r>
              <a:rPr lang="en-US" sz="1800" b="1" dirty="0" smtClean="0"/>
              <a:t> – 25</a:t>
            </a:r>
            <a:r>
              <a:rPr lang="en-US" sz="1800" b="1" baseline="30000" dirty="0" smtClean="0"/>
              <a:t>th</a:t>
            </a:r>
            <a:r>
              <a:rPr lang="en-US" sz="1800" b="1" dirty="0" smtClean="0"/>
              <a:t> May, 2018</a:t>
            </a:r>
          </a:p>
          <a:p>
            <a:pPr>
              <a:buNone/>
            </a:pPr>
            <a:r>
              <a:rPr lang="en-US" sz="1800" b="1" dirty="0" smtClean="0"/>
              <a:t>Agenda item</a:t>
            </a:r>
            <a:r>
              <a:rPr lang="en-US" sz="1800" b="1" smtClean="0"/>
              <a:t>: </a:t>
            </a:r>
            <a:r>
              <a:rPr lang="en-US" sz="1800" b="1" smtClean="0"/>
              <a:t>6.29</a:t>
            </a:r>
            <a:endParaRPr lang="en-GB" sz="1800" b="1" dirty="0"/>
          </a:p>
        </p:txBody>
      </p:sp>
      <p:sp>
        <p:nvSpPr>
          <p:cNvPr id="3077" name="TextBox 4"/>
          <p:cNvSpPr txBox="1">
            <a:spLocks noChangeArrowheads="1"/>
          </p:cNvSpPr>
          <p:nvPr/>
        </p:nvSpPr>
        <p:spPr bwMode="auto">
          <a:xfrm>
            <a:off x="10667999" y="298076"/>
            <a:ext cx="1321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US" altLang="zh-CN" sz="1800" b="1" dirty="0" smtClean="0"/>
              <a:t>R4-1807379</a:t>
            </a:r>
            <a:endParaRPr lang="zh-CN" altLang="en-US" sz="1800" b="1"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82437D5-0D8E-4A9F-9C7D-417E89D35927}"/>
              </a:ext>
            </a:extLst>
          </p:cNvPr>
          <p:cNvSpPr>
            <a:spLocks noGrp="1"/>
          </p:cNvSpPr>
          <p:nvPr>
            <p:ph type="title"/>
          </p:nvPr>
        </p:nvSpPr>
        <p:spPr/>
        <p:txBody>
          <a:bodyPr/>
          <a:lstStyle/>
          <a:p>
            <a:r>
              <a:rPr lang="sv-SE" dirty="0"/>
              <a:t>Background</a:t>
            </a:r>
          </a:p>
        </p:txBody>
      </p:sp>
      <p:sp>
        <p:nvSpPr>
          <p:cNvPr id="3" name="Content Placeholder 2">
            <a:extLst>
              <a:ext uri="{FF2B5EF4-FFF2-40B4-BE49-F238E27FC236}">
                <a16:creationId xmlns:a16="http://schemas.microsoft.com/office/drawing/2014/main" xmlns="" id="{43357236-09A9-447B-922F-0FFF893017C8}"/>
              </a:ext>
            </a:extLst>
          </p:cNvPr>
          <p:cNvSpPr>
            <a:spLocks noGrp="1"/>
          </p:cNvSpPr>
          <p:nvPr>
            <p:ph idx="1"/>
          </p:nvPr>
        </p:nvSpPr>
        <p:spPr/>
        <p:txBody>
          <a:bodyPr/>
          <a:lstStyle/>
          <a:p>
            <a:r>
              <a:rPr lang="en-US" altLang="zh-CN" dirty="0"/>
              <a:t>The </a:t>
            </a:r>
            <a:r>
              <a:rPr lang="en-US" altLang="zh-CN" dirty="0" err="1"/>
              <a:t>signalling</a:t>
            </a:r>
            <a:r>
              <a:rPr lang="en-US" altLang="zh-CN" dirty="0"/>
              <a:t> support for network-based CRS interference mitigation includes:</a:t>
            </a:r>
          </a:p>
          <a:p>
            <a:pPr lvl="1"/>
            <a:r>
              <a:rPr lang="en-US" altLang="zh-CN" dirty="0"/>
              <a:t>Information from the network to make the UE aware of whether network-based CRS interference mitigation is enabled or not:</a:t>
            </a:r>
          </a:p>
          <a:p>
            <a:pPr lvl="2"/>
            <a:r>
              <a:rPr lang="en-US" altLang="zh-CN" dirty="0"/>
              <a:t>The following SI information is needed at least for UE in RRC_IDLE:</a:t>
            </a:r>
          </a:p>
          <a:p>
            <a:pPr lvl="3"/>
            <a:r>
              <a:rPr lang="en-US" altLang="zh-CN" dirty="0"/>
              <a:t>Network-based CRS interference mitigation is enabled or disabled in the serving cell</a:t>
            </a:r>
          </a:p>
          <a:p>
            <a:pPr lvl="3"/>
            <a:r>
              <a:rPr lang="en-US" altLang="zh-CN" dirty="0"/>
              <a:t>NOTE: This information should be provided to the UE as early as possible</a:t>
            </a:r>
          </a:p>
          <a:p>
            <a:pPr lvl="2"/>
            <a:r>
              <a:rPr lang="en-US" altLang="zh-CN" dirty="0"/>
              <a:t>In RRC_CONNECTED, the dedicated RRC signaling (e.g., </a:t>
            </a:r>
            <a:r>
              <a:rPr lang="en-US" altLang="zh-CN" dirty="0" err="1"/>
              <a:t>neighCellsCRS</a:t>
            </a:r>
            <a:r>
              <a:rPr lang="en-US" altLang="zh-CN" dirty="0"/>
              <a:t>-Info and </a:t>
            </a:r>
            <a:r>
              <a:rPr lang="en-US" altLang="zh-CN" dirty="0" err="1"/>
              <a:t>neighCellsCRS-InfoSCell</a:t>
            </a:r>
            <a:r>
              <a:rPr lang="en-US" altLang="zh-CN" dirty="0"/>
              <a:t> in TS 36.331) is enhanced to include an indication whether the network-based CRS interference mitigation is enabled or not in the serving cell(s), including </a:t>
            </a:r>
            <a:r>
              <a:rPr lang="en-US" altLang="zh-CN" dirty="0" err="1"/>
              <a:t>PSCell</a:t>
            </a:r>
            <a:r>
              <a:rPr lang="en-US" altLang="zh-CN" dirty="0"/>
              <a:t> and </a:t>
            </a:r>
            <a:r>
              <a:rPr lang="en-US" altLang="zh-CN" dirty="0" err="1"/>
              <a:t>SCells</a:t>
            </a:r>
            <a:r>
              <a:rPr lang="en-US" altLang="zh-CN" dirty="0"/>
              <a:t>, and one or more neighbor cells</a:t>
            </a:r>
          </a:p>
          <a:p>
            <a:pPr lvl="2"/>
            <a:r>
              <a:rPr lang="en-GB" altLang="zh-CN" dirty="0"/>
              <a:t>In RRC_CONNECTED, the UE should be configured with CRS muting information for the target cell e.g. in handover </a:t>
            </a:r>
            <a:r>
              <a:rPr lang="en-GB" altLang="zh-CN" dirty="0" smtClean="0"/>
              <a:t>command</a:t>
            </a:r>
          </a:p>
          <a:p>
            <a:r>
              <a:rPr lang="en-US" altLang="zh-CN" dirty="0"/>
              <a:t>RAN4 will specify applicable requirements for Rel-15 UEs capable of supporting network-based CRS interference mitigation and define the corresponding warm-up/cool-down </a:t>
            </a:r>
            <a:r>
              <a:rPr lang="en-US" altLang="zh-CN" dirty="0" err="1"/>
              <a:t>subframes</a:t>
            </a:r>
            <a:r>
              <a:rPr lang="en-US" altLang="zh-CN" dirty="0"/>
              <a:t> in TS 36.133 for RRC_IDLE and RRC_CONNECTED on dedicated carriers where CRS muting is used</a:t>
            </a:r>
          </a:p>
          <a:p>
            <a:pPr lvl="2"/>
            <a:endParaRPr lang="sv-SE" altLang="zh-CN" dirty="0"/>
          </a:p>
        </p:txBody>
      </p:sp>
    </p:spTree>
    <p:extLst>
      <p:ext uri="{BB962C8B-B14F-4D97-AF65-F5344CB8AC3E}">
        <p14:creationId xmlns:p14="http://schemas.microsoft.com/office/powerpoint/2010/main" val="4486981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smtClean="0"/>
              <a:t>WF on Signalling </a:t>
            </a:r>
            <a:r>
              <a:rPr lang="en-GB" dirty="0"/>
              <a:t>Support</a:t>
            </a:r>
          </a:p>
        </p:txBody>
      </p:sp>
      <p:sp>
        <p:nvSpPr>
          <p:cNvPr id="3" name="Content Placeholder 2"/>
          <p:cNvSpPr>
            <a:spLocks noGrp="1"/>
          </p:cNvSpPr>
          <p:nvPr>
            <p:ph idx="1"/>
          </p:nvPr>
        </p:nvSpPr>
        <p:spPr>
          <a:xfrm>
            <a:off x="109182" y="1537250"/>
            <a:ext cx="11955439" cy="5226502"/>
          </a:xfrm>
        </p:spPr>
        <p:txBody>
          <a:bodyPr>
            <a:normAutofit/>
          </a:bodyPr>
          <a:lstStyle/>
          <a:p>
            <a:r>
              <a:rPr lang="en-GB" altLang="zh-CN" dirty="0" smtClean="0"/>
              <a:t>Baring </a:t>
            </a:r>
            <a:r>
              <a:rPr lang="en-GB" altLang="zh-CN" dirty="0"/>
              <a:t>information carried by system information is used to refrain legacy UEs from camping on the CRS mitigated cell.</a:t>
            </a:r>
            <a:endParaRPr lang="zh-CN" altLang="zh-CN" dirty="0"/>
          </a:p>
          <a:p>
            <a:r>
              <a:rPr lang="en-GB" altLang="zh-CN" dirty="0" smtClean="0"/>
              <a:t>CRS </a:t>
            </a:r>
            <a:r>
              <a:rPr lang="en-GB" altLang="zh-CN" dirty="0"/>
              <a:t>mitigation information carried by SIB is used to indicate the UEs about whether the CRS mitigation is enabled or not in the serving cell.</a:t>
            </a:r>
            <a:endParaRPr lang="zh-CN" altLang="zh-CN" dirty="0"/>
          </a:p>
          <a:p>
            <a:r>
              <a:rPr lang="en-US" altLang="zh-CN" dirty="0"/>
              <a:t>Neighbour cells with enabled CRS mitigation are excluded from the neighbour cell info list of intra-frequency in SIB4 and inter-frequency in SIB5 for legacy UE</a:t>
            </a:r>
            <a:r>
              <a:rPr lang="en-US" altLang="zh-CN" dirty="0" smtClean="0"/>
              <a:t>.</a:t>
            </a:r>
          </a:p>
          <a:p>
            <a:r>
              <a:rPr lang="en-GB" altLang="zh-CN" dirty="0" smtClean="0"/>
              <a:t>Network should be able to decide when the radio link condition is bad either for uplink or downlink, and keep full bandwidth CRS until radio link failure occurs or the radio link condition gets better.</a:t>
            </a:r>
            <a:endParaRPr lang="sv-SE" dirty="0"/>
          </a:p>
        </p:txBody>
      </p:sp>
    </p:spTree>
    <p:extLst>
      <p:ext uri="{BB962C8B-B14F-4D97-AF65-F5344CB8AC3E}">
        <p14:creationId xmlns:p14="http://schemas.microsoft.com/office/powerpoint/2010/main" val="38326251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2E65F54-DB8E-4ED7-8B09-8D1BF19F76E7}"/>
              </a:ext>
            </a:extLst>
          </p:cNvPr>
          <p:cNvSpPr>
            <a:spLocks noGrp="1"/>
          </p:cNvSpPr>
          <p:nvPr>
            <p:ph type="title"/>
          </p:nvPr>
        </p:nvSpPr>
        <p:spPr/>
        <p:txBody>
          <a:bodyPr/>
          <a:lstStyle/>
          <a:p>
            <a:r>
              <a:rPr lang="sv-SE" dirty="0"/>
              <a:t>RAN4 Requirements</a:t>
            </a:r>
          </a:p>
        </p:txBody>
      </p:sp>
      <p:graphicFrame>
        <p:nvGraphicFramePr>
          <p:cNvPr id="5" name="内容占位符 4"/>
          <p:cNvGraphicFramePr>
            <a:graphicFrameLocks noGrp="1"/>
          </p:cNvGraphicFramePr>
          <p:nvPr>
            <p:ph idx="1"/>
            <p:extLst>
              <p:ext uri="{D42A27DB-BD31-4B8C-83A1-F6EECF244321}">
                <p14:modId xmlns:p14="http://schemas.microsoft.com/office/powerpoint/2010/main" val="1709721827"/>
              </p:ext>
            </p:extLst>
          </p:nvPr>
        </p:nvGraphicFramePr>
        <p:xfrm>
          <a:off x="1066800" y="1066800"/>
          <a:ext cx="9601200" cy="5181598"/>
        </p:xfrm>
        <a:graphic>
          <a:graphicData uri="http://schemas.openxmlformats.org/drawingml/2006/table">
            <a:tbl>
              <a:tblPr firstRow="1" firstCol="1" bandRow="1">
                <a:tableStyleId>{5C22544A-7EE6-4342-B048-85BDC9FD1C3A}</a:tableStyleId>
              </a:tblPr>
              <a:tblGrid>
                <a:gridCol w="2542358"/>
                <a:gridCol w="1629357"/>
                <a:gridCol w="1628079"/>
                <a:gridCol w="3801406"/>
              </a:tblGrid>
              <a:tr h="575733">
                <a:tc>
                  <a:txBody>
                    <a:bodyPr/>
                    <a:lstStyle/>
                    <a:p>
                      <a:pPr>
                        <a:spcAft>
                          <a:spcPts val="0"/>
                        </a:spcAft>
                      </a:pPr>
                      <a:r>
                        <a:rPr lang="en-US" sz="1600">
                          <a:effectLst/>
                        </a:rPr>
                        <a:t>Scenario</a:t>
                      </a:r>
                      <a:endParaRPr lang="zh-CN" sz="1600">
                        <a:effectLst/>
                        <a:latin typeface="Times New Roman" panose="02020603050405020304" pitchFamily="18" charset="0"/>
                        <a:ea typeface="MS Mincho" panose="02020609040205080304" pitchFamily="49" charset="-128"/>
                      </a:endParaRPr>
                    </a:p>
                  </a:txBody>
                  <a:tcPr marL="68580" marR="68580" marT="0" marB="0"/>
                </a:tc>
                <a:tc>
                  <a:txBody>
                    <a:bodyPr/>
                    <a:lstStyle/>
                    <a:p>
                      <a:pPr>
                        <a:spcAft>
                          <a:spcPts val="0"/>
                        </a:spcAft>
                      </a:pPr>
                      <a:r>
                        <a:rPr lang="en-US" sz="1600">
                          <a:effectLst/>
                        </a:rPr>
                        <a:t>Warm-up </a:t>
                      </a:r>
                      <a:endParaRPr lang="zh-CN" sz="1600">
                        <a:effectLst/>
                        <a:latin typeface="Times New Roman" panose="02020603050405020304" pitchFamily="18" charset="0"/>
                        <a:ea typeface="MS Mincho" panose="02020609040205080304" pitchFamily="49" charset="-128"/>
                      </a:endParaRPr>
                    </a:p>
                  </a:txBody>
                  <a:tcPr marL="68580" marR="68580" marT="0" marB="0"/>
                </a:tc>
                <a:tc>
                  <a:txBody>
                    <a:bodyPr/>
                    <a:lstStyle/>
                    <a:p>
                      <a:pPr>
                        <a:spcAft>
                          <a:spcPts val="0"/>
                        </a:spcAft>
                      </a:pPr>
                      <a:r>
                        <a:rPr lang="en-US" sz="1600">
                          <a:effectLst/>
                        </a:rPr>
                        <a:t>Cool-down </a:t>
                      </a:r>
                      <a:endParaRPr lang="zh-CN" sz="1600">
                        <a:effectLst/>
                        <a:latin typeface="Times New Roman" panose="02020603050405020304" pitchFamily="18" charset="0"/>
                        <a:ea typeface="MS Mincho" panose="02020609040205080304" pitchFamily="49" charset="-128"/>
                      </a:endParaRPr>
                    </a:p>
                  </a:txBody>
                  <a:tcPr marL="68580" marR="68580" marT="0" marB="0"/>
                </a:tc>
                <a:tc>
                  <a:txBody>
                    <a:bodyPr/>
                    <a:lstStyle/>
                    <a:p>
                      <a:pPr>
                        <a:spcAft>
                          <a:spcPts val="0"/>
                        </a:spcAft>
                      </a:pPr>
                      <a:r>
                        <a:rPr lang="en-US" sz="1600">
                          <a:effectLst/>
                        </a:rPr>
                        <a:t>Full BW CRS duration in addition to warm-up and cool-down</a:t>
                      </a:r>
                      <a:endParaRPr lang="zh-CN" sz="1600">
                        <a:effectLst/>
                        <a:latin typeface="Times New Roman" panose="02020603050405020304" pitchFamily="18" charset="0"/>
                        <a:ea typeface="MS Mincho" panose="02020609040205080304" pitchFamily="49" charset="-128"/>
                      </a:endParaRPr>
                    </a:p>
                  </a:txBody>
                  <a:tcPr marL="68580" marR="68580" marT="0" marB="0"/>
                </a:tc>
              </a:tr>
              <a:tr h="575733">
                <a:tc>
                  <a:txBody>
                    <a:bodyPr/>
                    <a:lstStyle/>
                    <a:p>
                      <a:pPr>
                        <a:spcAft>
                          <a:spcPts val="0"/>
                        </a:spcAft>
                      </a:pPr>
                      <a:r>
                        <a:rPr lang="en-US" sz="1600">
                          <a:effectLst/>
                        </a:rPr>
                        <a:t>All configured paging occasions</a:t>
                      </a:r>
                      <a:endParaRPr lang="zh-CN" sz="1600">
                        <a:effectLst/>
                        <a:latin typeface="Times New Roman" panose="02020603050405020304" pitchFamily="18" charset="0"/>
                        <a:ea typeface="MS Mincho" panose="02020609040205080304" pitchFamily="49" charset="-128"/>
                      </a:endParaRPr>
                    </a:p>
                  </a:txBody>
                  <a:tcPr marL="68580" marR="68580" marT="0" marB="0"/>
                </a:tc>
                <a:tc>
                  <a:txBody>
                    <a:bodyPr/>
                    <a:lstStyle/>
                    <a:p>
                      <a:pPr>
                        <a:spcAft>
                          <a:spcPts val="0"/>
                        </a:spcAft>
                      </a:pPr>
                      <a:r>
                        <a:rPr lang="en-US" sz="1600">
                          <a:effectLst/>
                        </a:rPr>
                        <a:t>[4] </a:t>
                      </a:r>
                      <a:endParaRPr lang="zh-CN" sz="1600">
                        <a:effectLst/>
                        <a:latin typeface="Times New Roman" panose="02020603050405020304" pitchFamily="18" charset="0"/>
                        <a:ea typeface="MS Mincho" panose="02020609040205080304" pitchFamily="49" charset="-128"/>
                      </a:endParaRPr>
                    </a:p>
                  </a:txBody>
                  <a:tcPr marL="68580" marR="68580" marT="0" marB="0"/>
                </a:tc>
                <a:tc>
                  <a:txBody>
                    <a:bodyPr/>
                    <a:lstStyle/>
                    <a:p>
                      <a:pPr>
                        <a:spcAft>
                          <a:spcPts val="0"/>
                        </a:spcAft>
                      </a:pPr>
                      <a:r>
                        <a:rPr lang="en-US" sz="1600">
                          <a:effectLst/>
                        </a:rPr>
                        <a:t>[0] </a:t>
                      </a:r>
                      <a:endParaRPr lang="zh-CN" sz="1600">
                        <a:effectLst/>
                        <a:latin typeface="Times New Roman" panose="02020603050405020304" pitchFamily="18" charset="0"/>
                        <a:ea typeface="MS Mincho" panose="02020609040205080304" pitchFamily="49" charset="-128"/>
                      </a:endParaRPr>
                    </a:p>
                  </a:txBody>
                  <a:tcPr marL="68580" marR="68580" marT="0" marB="0"/>
                </a:tc>
                <a:tc>
                  <a:txBody>
                    <a:bodyPr/>
                    <a:lstStyle/>
                    <a:p>
                      <a:pPr>
                        <a:spcAft>
                          <a:spcPts val="0"/>
                        </a:spcAft>
                      </a:pPr>
                      <a:r>
                        <a:rPr lang="en-US" sz="1600">
                          <a:effectLst/>
                        </a:rPr>
                        <a:t>All paging occasions</a:t>
                      </a:r>
                      <a:endParaRPr lang="zh-CN" sz="1600">
                        <a:effectLst/>
                        <a:latin typeface="Times New Roman" panose="02020603050405020304" pitchFamily="18" charset="0"/>
                        <a:ea typeface="MS Mincho" panose="02020609040205080304" pitchFamily="49" charset="-128"/>
                      </a:endParaRPr>
                    </a:p>
                  </a:txBody>
                  <a:tcPr marL="68580" marR="68580" marT="0" marB="0"/>
                </a:tc>
              </a:tr>
              <a:tr h="575733">
                <a:tc>
                  <a:txBody>
                    <a:bodyPr/>
                    <a:lstStyle/>
                    <a:p>
                      <a:pPr>
                        <a:spcAft>
                          <a:spcPts val="0"/>
                        </a:spcAft>
                      </a:pPr>
                      <a:r>
                        <a:rPr lang="en-US" sz="1600">
                          <a:effectLst/>
                        </a:rPr>
                        <a:t>SI acquisition (SIB1 and SI-window) </a:t>
                      </a:r>
                      <a:endParaRPr lang="zh-CN" sz="1600">
                        <a:effectLst/>
                        <a:latin typeface="Times New Roman" panose="02020603050405020304" pitchFamily="18" charset="0"/>
                        <a:ea typeface="MS Mincho" panose="02020609040205080304" pitchFamily="49" charset="-128"/>
                      </a:endParaRPr>
                    </a:p>
                  </a:txBody>
                  <a:tcPr marL="68580" marR="68580" marT="0" marB="0"/>
                </a:tc>
                <a:tc>
                  <a:txBody>
                    <a:bodyPr/>
                    <a:lstStyle/>
                    <a:p>
                      <a:pPr>
                        <a:spcAft>
                          <a:spcPts val="0"/>
                        </a:spcAft>
                      </a:pPr>
                      <a:r>
                        <a:rPr lang="en-US" sz="1600">
                          <a:effectLst/>
                        </a:rPr>
                        <a:t>[4] </a:t>
                      </a:r>
                      <a:endParaRPr lang="zh-CN" sz="1600">
                        <a:effectLst/>
                        <a:latin typeface="Times New Roman" panose="02020603050405020304" pitchFamily="18" charset="0"/>
                        <a:ea typeface="MS Mincho" panose="02020609040205080304" pitchFamily="49" charset="-128"/>
                      </a:endParaRPr>
                    </a:p>
                  </a:txBody>
                  <a:tcPr marL="68580" marR="68580" marT="0" marB="0"/>
                </a:tc>
                <a:tc>
                  <a:txBody>
                    <a:bodyPr/>
                    <a:lstStyle/>
                    <a:p>
                      <a:pPr>
                        <a:spcAft>
                          <a:spcPts val="0"/>
                        </a:spcAft>
                      </a:pPr>
                      <a:r>
                        <a:rPr lang="en-US" sz="1600">
                          <a:effectLst/>
                        </a:rPr>
                        <a:t>[0] </a:t>
                      </a:r>
                      <a:endParaRPr lang="zh-CN" sz="1600">
                        <a:effectLst/>
                        <a:latin typeface="Times New Roman" panose="02020603050405020304" pitchFamily="18" charset="0"/>
                        <a:ea typeface="MS Mincho" panose="02020609040205080304" pitchFamily="49" charset="-128"/>
                      </a:endParaRPr>
                    </a:p>
                  </a:txBody>
                  <a:tcPr marL="68580" marR="68580" marT="0" marB="0"/>
                </a:tc>
                <a:tc>
                  <a:txBody>
                    <a:bodyPr/>
                    <a:lstStyle/>
                    <a:p>
                      <a:pPr>
                        <a:spcAft>
                          <a:spcPts val="0"/>
                        </a:spcAft>
                      </a:pPr>
                      <a:r>
                        <a:rPr lang="en-GB" sz="1600">
                          <a:effectLst/>
                        </a:rPr>
                        <a:t>All SI reading windows(incl. SIB1 and all other SIBs)</a:t>
                      </a:r>
                      <a:endParaRPr lang="zh-CN" sz="1600">
                        <a:effectLst/>
                        <a:latin typeface="Times New Roman" panose="02020603050405020304" pitchFamily="18" charset="0"/>
                        <a:ea typeface="MS Mincho" panose="02020609040205080304" pitchFamily="49" charset="-128"/>
                      </a:endParaRPr>
                    </a:p>
                  </a:txBody>
                  <a:tcPr marL="68580" marR="68580" marT="0" marB="0"/>
                </a:tc>
              </a:tr>
              <a:tr h="575733">
                <a:tc>
                  <a:txBody>
                    <a:bodyPr/>
                    <a:lstStyle/>
                    <a:p>
                      <a:pPr>
                        <a:spcAft>
                          <a:spcPts val="0"/>
                        </a:spcAft>
                      </a:pPr>
                      <a:r>
                        <a:rPr lang="en-US" sz="1600">
                          <a:effectLst/>
                        </a:rPr>
                        <a:t>Prior to RA transmission occasions</a:t>
                      </a:r>
                      <a:endParaRPr lang="zh-CN" sz="1600">
                        <a:effectLst/>
                        <a:latin typeface="Times New Roman" panose="02020603050405020304" pitchFamily="18" charset="0"/>
                        <a:ea typeface="MS Mincho" panose="02020609040205080304" pitchFamily="49" charset="-128"/>
                      </a:endParaRPr>
                    </a:p>
                  </a:txBody>
                  <a:tcPr marL="68580" marR="68580" marT="0" marB="0"/>
                </a:tc>
                <a:tc>
                  <a:txBody>
                    <a:bodyPr/>
                    <a:lstStyle/>
                    <a:p>
                      <a:pPr>
                        <a:spcAft>
                          <a:spcPts val="0"/>
                        </a:spcAft>
                      </a:pPr>
                      <a:r>
                        <a:rPr lang="en-US" sz="1600">
                          <a:effectLst/>
                        </a:rPr>
                        <a:t>[4] </a:t>
                      </a:r>
                      <a:endParaRPr lang="zh-CN" sz="1600">
                        <a:effectLst/>
                        <a:latin typeface="Times New Roman" panose="02020603050405020304" pitchFamily="18" charset="0"/>
                        <a:ea typeface="MS Mincho" panose="02020609040205080304" pitchFamily="49" charset="-128"/>
                      </a:endParaRPr>
                    </a:p>
                  </a:txBody>
                  <a:tcPr marL="68580" marR="68580" marT="0" marB="0"/>
                </a:tc>
                <a:tc>
                  <a:txBody>
                    <a:bodyPr/>
                    <a:lstStyle/>
                    <a:p>
                      <a:pPr>
                        <a:spcAft>
                          <a:spcPts val="0"/>
                        </a:spcAft>
                      </a:pPr>
                      <a:r>
                        <a:rPr lang="en-US" sz="1600">
                          <a:effectLst/>
                        </a:rPr>
                        <a:t>[0]</a:t>
                      </a:r>
                      <a:endParaRPr lang="zh-CN" sz="1600">
                        <a:effectLst/>
                        <a:latin typeface="Times New Roman" panose="02020603050405020304" pitchFamily="18" charset="0"/>
                        <a:ea typeface="MS Mincho" panose="02020609040205080304" pitchFamily="49" charset="-128"/>
                      </a:endParaRPr>
                    </a:p>
                  </a:txBody>
                  <a:tcPr marL="68580" marR="68580" marT="0" marB="0"/>
                </a:tc>
                <a:tc rowSpan="3">
                  <a:txBody>
                    <a:bodyPr/>
                    <a:lstStyle/>
                    <a:p>
                      <a:pPr>
                        <a:spcAft>
                          <a:spcPts val="0"/>
                        </a:spcAft>
                      </a:pPr>
                      <a:r>
                        <a:rPr lang="en-US" sz="1600">
                          <a:effectLst/>
                        </a:rPr>
                        <a:t>In Connected mode from the start of RAR window to the completion of handover;</a:t>
                      </a:r>
                      <a:endParaRPr lang="zh-CN" sz="1600">
                        <a:effectLst/>
                      </a:endParaRPr>
                    </a:p>
                    <a:p>
                      <a:pPr>
                        <a:spcAft>
                          <a:spcPts val="0"/>
                        </a:spcAft>
                      </a:pPr>
                      <a:r>
                        <a:rPr lang="en-US" sz="1600">
                          <a:effectLst/>
                        </a:rPr>
                        <a:t>In IDLE mode, from the start of  RAR window to the completion of RRC configuration </a:t>
                      </a:r>
                      <a:endParaRPr lang="zh-CN" sz="1600">
                        <a:effectLst/>
                        <a:latin typeface="Times New Roman" panose="02020603050405020304" pitchFamily="18" charset="0"/>
                        <a:ea typeface="MS Mincho" panose="02020609040205080304" pitchFamily="49" charset="-128"/>
                      </a:endParaRPr>
                    </a:p>
                  </a:txBody>
                  <a:tcPr marL="68580" marR="68580" marT="0" marB="0"/>
                </a:tc>
              </a:tr>
              <a:tr h="575733">
                <a:tc>
                  <a:txBody>
                    <a:bodyPr/>
                    <a:lstStyle/>
                    <a:p>
                      <a:pPr>
                        <a:spcAft>
                          <a:spcPts val="0"/>
                        </a:spcAft>
                      </a:pPr>
                      <a:r>
                        <a:rPr lang="en-US" sz="1600">
                          <a:effectLst/>
                        </a:rPr>
                        <a:t>Msg2 monitoring duration</a:t>
                      </a:r>
                      <a:endParaRPr lang="zh-CN" sz="1600">
                        <a:effectLst/>
                        <a:latin typeface="Times New Roman" panose="02020603050405020304" pitchFamily="18" charset="0"/>
                        <a:ea typeface="MS Mincho" panose="02020609040205080304" pitchFamily="49" charset="-128"/>
                      </a:endParaRPr>
                    </a:p>
                  </a:txBody>
                  <a:tcPr marL="68580" marR="68580" marT="0" marB="0"/>
                </a:tc>
                <a:tc>
                  <a:txBody>
                    <a:bodyPr/>
                    <a:lstStyle/>
                    <a:p>
                      <a:pPr>
                        <a:spcAft>
                          <a:spcPts val="0"/>
                        </a:spcAft>
                      </a:pPr>
                      <a:r>
                        <a:rPr lang="en-US" sz="1600">
                          <a:effectLst/>
                        </a:rPr>
                        <a:t>[4] </a:t>
                      </a:r>
                      <a:endParaRPr lang="zh-CN" sz="1600">
                        <a:effectLst/>
                        <a:latin typeface="Times New Roman" panose="02020603050405020304" pitchFamily="18" charset="0"/>
                        <a:ea typeface="MS Mincho" panose="02020609040205080304" pitchFamily="49" charset="-128"/>
                      </a:endParaRPr>
                    </a:p>
                  </a:txBody>
                  <a:tcPr marL="68580" marR="68580" marT="0" marB="0"/>
                </a:tc>
                <a:tc>
                  <a:txBody>
                    <a:bodyPr/>
                    <a:lstStyle/>
                    <a:p>
                      <a:pPr>
                        <a:spcAft>
                          <a:spcPts val="0"/>
                        </a:spcAft>
                      </a:pPr>
                      <a:r>
                        <a:rPr lang="en-US" sz="1600">
                          <a:effectLst/>
                        </a:rPr>
                        <a:t>[1] </a:t>
                      </a:r>
                      <a:endParaRPr lang="zh-CN" sz="1600">
                        <a:effectLst/>
                        <a:latin typeface="Times New Roman" panose="02020603050405020304" pitchFamily="18" charset="0"/>
                        <a:ea typeface="MS Mincho" panose="02020609040205080304" pitchFamily="49" charset="-128"/>
                      </a:endParaRPr>
                    </a:p>
                  </a:txBody>
                  <a:tcPr marL="68580" marR="68580" marT="0" marB="0"/>
                </a:tc>
                <a:tc vMerge="1">
                  <a:txBody>
                    <a:bodyPr/>
                    <a:lstStyle/>
                    <a:p>
                      <a:endParaRPr lang="zh-CN" altLang="en-US"/>
                    </a:p>
                  </a:txBody>
                  <a:tcPr/>
                </a:tc>
              </a:tr>
              <a:tr h="575733">
                <a:tc>
                  <a:txBody>
                    <a:bodyPr/>
                    <a:lstStyle/>
                    <a:p>
                      <a:pPr>
                        <a:spcAft>
                          <a:spcPts val="0"/>
                        </a:spcAft>
                      </a:pPr>
                      <a:r>
                        <a:rPr lang="en-US" sz="1600">
                          <a:effectLst/>
                        </a:rPr>
                        <a:t>Msg4 monitoring duration</a:t>
                      </a:r>
                      <a:endParaRPr lang="zh-CN" sz="1600">
                        <a:effectLst/>
                        <a:latin typeface="Times New Roman" panose="02020603050405020304" pitchFamily="18" charset="0"/>
                        <a:ea typeface="MS Mincho" panose="02020609040205080304" pitchFamily="49" charset="-128"/>
                      </a:endParaRPr>
                    </a:p>
                  </a:txBody>
                  <a:tcPr marL="68580" marR="68580" marT="0" marB="0"/>
                </a:tc>
                <a:tc>
                  <a:txBody>
                    <a:bodyPr/>
                    <a:lstStyle/>
                    <a:p>
                      <a:pPr>
                        <a:spcAft>
                          <a:spcPts val="0"/>
                        </a:spcAft>
                      </a:pPr>
                      <a:r>
                        <a:rPr lang="en-US" sz="1600">
                          <a:effectLst/>
                        </a:rPr>
                        <a:t>[4] </a:t>
                      </a:r>
                      <a:endParaRPr lang="zh-CN" sz="1600">
                        <a:effectLst/>
                        <a:latin typeface="Times New Roman" panose="02020603050405020304" pitchFamily="18" charset="0"/>
                        <a:ea typeface="MS Mincho" panose="02020609040205080304" pitchFamily="49" charset="-128"/>
                      </a:endParaRPr>
                    </a:p>
                  </a:txBody>
                  <a:tcPr marL="68580" marR="68580" marT="0" marB="0"/>
                </a:tc>
                <a:tc>
                  <a:txBody>
                    <a:bodyPr/>
                    <a:lstStyle/>
                    <a:p>
                      <a:pPr>
                        <a:spcAft>
                          <a:spcPts val="0"/>
                        </a:spcAft>
                      </a:pPr>
                      <a:r>
                        <a:rPr lang="en-US" sz="1600">
                          <a:effectLst/>
                        </a:rPr>
                        <a:t>[1] </a:t>
                      </a:r>
                      <a:endParaRPr lang="zh-CN" sz="1600">
                        <a:effectLst/>
                        <a:latin typeface="Times New Roman" panose="02020603050405020304" pitchFamily="18" charset="0"/>
                        <a:ea typeface="MS Mincho" panose="02020609040205080304" pitchFamily="49" charset="-128"/>
                      </a:endParaRPr>
                    </a:p>
                  </a:txBody>
                  <a:tcPr marL="68580" marR="68580" marT="0" marB="0"/>
                </a:tc>
                <a:tc vMerge="1">
                  <a:txBody>
                    <a:bodyPr/>
                    <a:lstStyle/>
                    <a:p>
                      <a:endParaRPr lang="zh-CN" altLang="en-US"/>
                    </a:p>
                  </a:txBody>
                  <a:tcPr/>
                </a:tc>
              </a:tr>
              <a:tr h="287867">
                <a:tc>
                  <a:txBody>
                    <a:bodyPr/>
                    <a:lstStyle/>
                    <a:p>
                      <a:pPr>
                        <a:spcAft>
                          <a:spcPts val="0"/>
                        </a:spcAft>
                      </a:pPr>
                      <a:r>
                        <a:rPr lang="en-US" sz="1600">
                          <a:effectLst/>
                        </a:rPr>
                        <a:t>On-duration of DRX</a:t>
                      </a:r>
                      <a:endParaRPr lang="zh-CN" sz="1600">
                        <a:effectLst/>
                        <a:latin typeface="Times New Roman" panose="02020603050405020304" pitchFamily="18" charset="0"/>
                        <a:ea typeface="MS Mincho" panose="02020609040205080304" pitchFamily="49" charset="-128"/>
                      </a:endParaRPr>
                    </a:p>
                  </a:txBody>
                  <a:tcPr marL="68580" marR="68580" marT="0" marB="0"/>
                </a:tc>
                <a:tc>
                  <a:txBody>
                    <a:bodyPr/>
                    <a:lstStyle/>
                    <a:p>
                      <a:pPr>
                        <a:spcAft>
                          <a:spcPts val="0"/>
                        </a:spcAft>
                      </a:pPr>
                      <a:r>
                        <a:rPr lang="en-US" sz="1600">
                          <a:effectLst/>
                        </a:rPr>
                        <a:t>[4]</a:t>
                      </a:r>
                      <a:endParaRPr lang="zh-CN" sz="1600">
                        <a:effectLst/>
                        <a:latin typeface="Times New Roman" panose="02020603050405020304" pitchFamily="18" charset="0"/>
                        <a:ea typeface="MS Mincho" panose="02020609040205080304" pitchFamily="49" charset="-128"/>
                      </a:endParaRPr>
                    </a:p>
                  </a:txBody>
                  <a:tcPr marL="68580" marR="68580" marT="0" marB="0"/>
                </a:tc>
                <a:tc>
                  <a:txBody>
                    <a:bodyPr/>
                    <a:lstStyle/>
                    <a:p>
                      <a:pPr>
                        <a:spcAft>
                          <a:spcPts val="0"/>
                        </a:spcAft>
                      </a:pPr>
                      <a:r>
                        <a:rPr lang="en-US" sz="1600">
                          <a:effectLst/>
                        </a:rPr>
                        <a:t>[4]</a:t>
                      </a:r>
                      <a:endParaRPr lang="zh-CN" sz="1600">
                        <a:effectLst/>
                        <a:latin typeface="Times New Roman" panose="02020603050405020304" pitchFamily="18" charset="0"/>
                        <a:ea typeface="MS Mincho" panose="02020609040205080304" pitchFamily="49" charset="-128"/>
                      </a:endParaRPr>
                    </a:p>
                  </a:txBody>
                  <a:tcPr marL="68580" marR="68580" marT="0" marB="0"/>
                </a:tc>
                <a:tc>
                  <a:txBody>
                    <a:bodyPr/>
                    <a:lstStyle/>
                    <a:p>
                      <a:pPr>
                        <a:spcAft>
                          <a:spcPts val="0"/>
                        </a:spcAft>
                      </a:pPr>
                      <a:r>
                        <a:rPr lang="en-US" sz="1600">
                          <a:effectLst/>
                        </a:rPr>
                        <a:t>During DRX active time</a:t>
                      </a:r>
                      <a:endParaRPr lang="zh-CN" sz="1600">
                        <a:effectLst/>
                        <a:latin typeface="Times New Roman" panose="02020603050405020304" pitchFamily="18" charset="0"/>
                        <a:ea typeface="MS Mincho" panose="02020609040205080304" pitchFamily="49" charset="-128"/>
                      </a:endParaRPr>
                    </a:p>
                  </a:txBody>
                  <a:tcPr marL="68580" marR="68580" marT="0" marB="0"/>
                </a:tc>
              </a:tr>
              <a:tr h="575733">
                <a:tc>
                  <a:txBody>
                    <a:bodyPr/>
                    <a:lstStyle/>
                    <a:p>
                      <a:pPr>
                        <a:spcAft>
                          <a:spcPts val="0"/>
                        </a:spcAft>
                      </a:pPr>
                      <a:r>
                        <a:rPr lang="en-US" sz="1600">
                          <a:effectLst/>
                        </a:rPr>
                        <a:t>SR over PRACH</a:t>
                      </a:r>
                      <a:endParaRPr lang="zh-CN" sz="1600">
                        <a:effectLst/>
                        <a:latin typeface="Times New Roman" panose="02020603050405020304" pitchFamily="18" charset="0"/>
                        <a:ea typeface="MS Mincho" panose="02020609040205080304" pitchFamily="49" charset="-128"/>
                      </a:endParaRPr>
                    </a:p>
                  </a:txBody>
                  <a:tcPr marL="68580" marR="68580" marT="0" marB="0"/>
                </a:tc>
                <a:tc>
                  <a:txBody>
                    <a:bodyPr/>
                    <a:lstStyle/>
                    <a:p>
                      <a:pPr>
                        <a:spcAft>
                          <a:spcPts val="0"/>
                        </a:spcAft>
                      </a:pPr>
                      <a:r>
                        <a:rPr lang="en-US" sz="1600">
                          <a:effectLst/>
                        </a:rPr>
                        <a:t>[4]</a:t>
                      </a:r>
                      <a:endParaRPr lang="zh-CN" sz="1600">
                        <a:effectLst/>
                        <a:latin typeface="Times New Roman" panose="02020603050405020304" pitchFamily="18" charset="0"/>
                        <a:ea typeface="MS Mincho" panose="02020609040205080304" pitchFamily="49" charset="-128"/>
                      </a:endParaRPr>
                    </a:p>
                  </a:txBody>
                  <a:tcPr marL="68580" marR="68580" marT="0" marB="0"/>
                </a:tc>
                <a:tc>
                  <a:txBody>
                    <a:bodyPr/>
                    <a:lstStyle/>
                    <a:p>
                      <a:pPr>
                        <a:spcAft>
                          <a:spcPts val="0"/>
                        </a:spcAft>
                      </a:pPr>
                      <a:r>
                        <a:rPr lang="en-US" sz="1600">
                          <a:effectLst/>
                        </a:rPr>
                        <a:t>[1]</a:t>
                      </a:r>
                      <a:endParaRPr lang="zh-CN" sz="1600">
                        <a:effectLst/>
                        <a:latin typeface="Times New Roman" panose="02020603050405020304" pitchFamily="18" charset="0"/>
                        <a:ea typeface="MS Mincho" panose="02020609040205080304" pitchFamily="49" charset="-128"/>
                      </a:endParaRPr>
                    </a:p>
                  </a:txBody>
                  <a:tcPr marL="68580" marR="68580" marT="0" marB="0"/>
                </a:tc>
                <a:tc>
                  <a:txBody>
                    <a:bodyPr/>
                    <a:lstStyle/>
                    <a:p>
                      <a:pPr>
                        <a:spcAft>
                          <a:spcPts val="0"/>
                        </a:spcAft>
                      </a:pPr>
                      <a:r>
                        <a:rPr lang="en-US" sz="1600">
                          <a:effectLst/>
                        </a:rPr>
                        <a:t>From the start of RAR window to the reception of Msg. 2</a:t>
                      </a:r>
                      <a:endParaRPr lang="zh-CN" sz="1600">
                        <a:effectLst/>
                        <a:latin typeface="Times New Roman" panose="02020603050405020304" pitchFamily="18" charset="0"/>
                        <a:ea typeface="MS Mincho" panose="02020609040205080304" pitchFamily="49" charset="-128"/>
                      </a:endParaRPr>
                    </a:p>
                  </a:txBody>
                  <a:tcPr marL="68580" marR="68580" marT="0" marB="0"/>
                </a:tc>
              </a:tr>
              <a:tr h="575733">
                <a:tc>
                  <a:txBody>
                    <a:bodyPr/>
                    <a:lstStyle/>
                    <a:p>
                      <a:pPr>
                        <a:spcAft>
                          <a:spcPts val="0"/>
                        </a:spcAft>
                      </a:pPr>
                      <a:r>
                        <a:rPr lang="en-US" sz="1600">
                          <a:effectLst/>
                        </a:rPr>
                        <a:t>SR over PUCCH</a:t>
                      </a:r>
                      <a:endParaRPr lang="zh-CN" sz="1600">
                        <a:effectLst/>
                        <a:latin typeface="Times New Roman" panose="02020603050405020304" pitchFamily="18" charset="0"/>
                        <a:ea typeface="MS Mincho" panose="02020609040205080304" pitchFamily="49" charset="-128"/>
                      </a:endParaRPr>
                    </a:p>
                  </a:txBody>
                  <a:tcPr marL="68580" marR="68580" marT="0" marB="0"/>
                </a:tc>
                <a:tc>
                  <a:txBody>
                    <a:bodyPr/>
                    <a:lstStyle/>
                    <a:p>
                      <a:pPr>
                        <a:spcAft>
                          <a:spcPts val="0"/>
                        </a:spcAft>
                      </a:pPr>
                      <a:r>
                        <a:rPr lang="en-US" sz="1600">
                          <a:effectLst/>
                        </a:rPr>
                        <a:t>[4] </a:t>
                      </a:r>
                      <a:endParaRPr lang="zh-CN" sz="1600">
                        <a:effectLst/>
                        <a:latin typeface="Times New Roman" panose="02020603050405020304" pitchFamily="18" charset="0"/>
                        <a:ea typeface="MS Mincho" panose="02020609040205080304" pitchFamily="49" charset="-128"/>
                      </a:endParaRPr>
                    </a:p>
                  </a:txBody>
                  <a:tcPr marL="68580" marR="68580" marT="0" marB="0"/>
                </a:tc>
                <a:tc>
                  <a:txBody>
                    <a:bodyPr/>
                    <a:lstStyle/>
                    <a:p>
                      <a:pPr>
                        <a:spcAft>
                          <a:spcPts val="0"/>
                        </a:spcAft>
                      </a:pPr>
                      <a:r>
                        <a:rPr lang="en-US" sz="1600">
                          <a:effectLst/>
                        </a:rPr>
                        <a:t>[1] </a:t>
                      </a:r>
                      <a:endParaRPr lang="zh-CN" sz="1600">
                        <a:effectLst/>
                        <a:latin typeface="Times New Roman" panose="02020603050405020304" pitchFamily="18" charset="0"/>
                        <a:ea typeface="MS Mincho" panose="02020609040205080304" pitchFamily="49" charset="-128"/>
                      </a:endParaRPr>
                    </a:p>
                  </a:txBody>
                  <a:tcPr marL="68580" marR="68580" marT="0" marB="0"/>
                </a:tc>
                <a:tc>
                  <a:txBody>
                    <a:bodyPr/>
                    <a:lstStyle/>
                    <a:p>
                      <a:pPr>
                        <a:spcAft>
                          <a:spcPts val="0"/>
                        </a:spcAft>
                      </a:pPr>
                      <a:r>
                        <a:rPr lang="en-US" sz="1600">
                          <a:effectLst/>
                        </a:rPr>
                        <a:t>from the SR transmission to the UL grant</a:t>
                      </a:r>
                      <a:endParaRPr lang="zh-CN" sz="1600">
                        <a:effectLst/>
                        <a:latin typeface="Times New Roman" panose="02020603050405020304" pitchFamily="18" charset="0"/>
                        <a:ea typeface="MS Mincho" panose="02020609040205080304" pitchFamily="49" charset="-128"/>
                      </a:endParaRPr>
                    </a:p>
                  </a:txBody>
                  <a:tcPr marL="68580" marR="68580" marT="0" marB="0"/>
                </a:tc>
              </a:tr>
              <a:tr h="287867">
                <a:tc>
                  <a:txBody>
                    <a:bodyPr/>
                    <a:lstStyle/>
                    <a:p>
                      <a:pPr>
                        <a:spcAft>
                          <a:spcPts val="0"/>
                        </a:spcAft>
                      </a:pPr>
                      <a:r>
                        <a:rPr lang="en-US" sz="1600">
                          <a:effectLst/>
                        </a:rPr>
                        <a:t>RSTD measurement</a:t>
                      </a:r>
                      <a:endParaRPr lang="zh-CN" sz="1600">
                        <a:effectLst/>
                        <a:latin typeface="Times New Roman" panose="02020603050405020304" pitchFamily="18" charset="0"/>
                        <a:ea typeface="MS Mincho" panose="02020609040205080304" pitchFamily="49" charset="-128"/>
                      </a:endParaRPr>
                    </a:p>
                  </a:txBody>
                  <a:tcPr marL="68580" marR="68580" marT="0" marB="0"/>
                </a:tc>
                <a:tc>
                  <a:txBody>
                    <a:bodyPr/>
                    <a:lstStyle/>
                    <a:p>
                      <a:pPr>
                        <a:spcAft>
                          <a:spcPts val="0"/>
                        </a:spcAft>
                      </a:pPr>
                      <a:r>
                        <a:rPr lang="en-GB" sz="1600" kern="1200">
                          <a:effectLst/>
                        </a:rPr>
                        <a:t>[4] </a:t>
                      </a:r>
                      <a:endParaRPr lang="zh-CN" sz="1600">
                        <a:effectLst/>
                        <a:latin typeface="Times New Roman" panose="02020603050405020304" pitchFamily="18" charset="0"/>
                        <a:ea typeface="MS Mincho" panose="02020609040205080304" pitchFamily="49" charset="-128"/>
                      </a:endParaRPr>
                    </a:p>
                  </a:txBody>
                  <a:tcPr marL="68580" marR="68580" marT="0" marB="0"/>
                </a:tc>
                <a:tc>
                  <a:txBody>
                    <a:bodyPr/>
                    <a:lstStyle/>
                    <a:p>
                      <a:pPr>
                        <a:spcAft>
                          <a:spcPts val="0"/>
                        </a:spcAft>
                      </a:pPr>
                      <a:r>
                        <a:rPr lang="en-GB" sz="1600" kern="1200">
                          <a:effectLst/>
                        </a:rPr>
                        <a:t>[0] </a:t>
                      </a:r>
                      <a:endParaRPr lang="zh-CN" sz="1600">
                        <a:effectLst/>
                        <a:latin typeface="Times New Roman" panose="02020603050405020304" pitchFamily="18" charset="0"/>
                        <a:ea typeface="MS Mincho" panose="02020609040205080304" pitchFamily="49" charset="-128"/>
                      </a:endParaRPr>
                    </a:p>
                  </a:txBody>
                  <a:tcPr marL="68580" marR="68580" marT="0" marB="0"/>
                </a:tc>
                <a:tc>
                  <a:txBody>
                    <a:bodyPr/>
                    <a:lstStyle/>
                    <a:p>
                      <a:pPr>
                        <a:spcAft>
                          <a:spcPts val="0"/>
                        </a:spcAft>
                      </a:pPr>
                      <a:r>
                        <a:rPr lang="en-US" sz="1600" dirty="0">
                          <a:effectLst/>
                        </a:rPr>
                        <a:t>All OTDOA </a:t>
                      </a:r>
                      <a:r>
                        <a:rPr lang="en-US" sz="1600" dirty="0" err="1">
                          <a:effectLst/>
                        </a:rPr>
                        <a:t>subframes</a:t>
                      </a:r>
                      <a:endParaRPr lang="zh-CN" sz="1600" dirty="0">
                        <a:effectLst/>
                        <a:latin typeface="Times New Roman" panose="02020603050405020304" pitchFamily="18" charset="0"/>
                        <a:ea typeface="MS Mincho" panose="02020609040205080304" pitchFamily="49" charset="-128"/>
                      </a:endParaRPr>
                    </a:p>
                  </a:txBody>
                  <a:tcPr marL="68580" marR="68580" marT="0" marB="0"/>
                </a:tc>
              </a:tr>
            </a:tbl>
          </a:graphicData>
        </a:graphic>
      </p:graphicFrame>
    </p:spTree>
    <p:extLst>
      <p:ext uri="{BB962C8B-B14F-4D97-AF65-F5344CB8AC3E}">
        <p14:creationId xmlns:p14="http://schemas.microsoft.com/office/powerpoint/2010/main" val="109159113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2.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Props1.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customXml/itemProps2.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00F65EB-5730-43A8-9AFA-15BFC5DC8F7F}">
  <ds:schemaRefs>
    <ds:schemaRef ds:uri="http://www.w3.org/XML/1998/namespace"/>
    <ds:schemaRef ds:uri="http://schemas.microsoft.com/office/2006/documentManagement/types"/>
    <ds:schemaRef ds:uri="http://purl.org/dc/terms/"/>
    <ds:schemaRef ds:uri="http://schemas.microsoft.com/office/2006/metadata/properties"/>
    <ds:schemaRef ds:uri="http://schemas.openxmlformats.org/package/2006/metadata/core-properties"/>
    <ds:schemaRef ds:uri="17c5c574-4f42-45b3-8a7f-77d8e859d074"/>
    <ds:schemaRef ds:uri="http://purl.org/dc/elements/1.1/"/>
    <ds:schemaRef ds:uri="http://purl.org/dc/dcmitype/"/>
    <ds:schemaRef ds:uri="http://schemas.microsoft.com/office/infopath/2007/PartnerControls"/>
    <ds:schemaRef ds:uri="66EEDB98-F073-460B-B9B0-9643F9FE785E"/>
  </ds:schemaRefs>
</ds:datastoreItem>
</file>

<file path=docProps/app.xml><?xml version="1.0" encoding="utf-8"?>
<Properties xmlns="http://schemas.openxmlformats.org/officeDocument/2006/extended-properties" xmlns:vt="http://schemas.openxmlformats.org/officeDocument/2006/docPropsVTypes">
  <Template/>
  <TotalTime>14267</TotalTime>
  <Words>483</Words>
  <Application>Microsoft Office PowerPoint</Application>
  <PresentationFormat>宽屏</PresentationFormat>
  <Paragraphs>59</Paragraphs>
  <Slides>4</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vt:i4>
      </vt:variant>
    </vt:vector>
  </HeadingPairs>
  <TitlesOfParts>
    <vt:vector size="10" baseType="lpstr">
      <vt:lpstr>MS Mincho</vt:lpstr>
      <vt:lpstr>宋体</vt:lpstr>
      <vt:lpstr>Arial</vt:lpstr>
      <vt:lpstr>Calibri</vt:lpstr>
      <vt:lpstr>Times New Roman</vt:lpstr>
      <vt:lpstr>Office Theme</vt:lpstr>
      <vt:lpstr>Way forward on network-based CRS IM</vt:lpstr>
      <vt:lpstr>Background</vt:lpstr>
      <vt:lpstr>WF on Signalling Support</vt:lpstr>
      <vt:lpstr>RAN4 Requirements</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keywords>CTPClassification=:VisualMarkings=, CTPClassification=CTP_PUBLIC:VisualMarkings=</cp:keywords>
  <cp:lastModifiedBy>Huawei</cp:lastModifiedBy>
  <cp:revision>1112</cp:revision>
  <dcterms:created xsi:type="dcterms:W3CDTF">2013-05-13T16:02:00Z</dcterms:created>
  <dcterms:modified xsi:type="dcterms:W3CDTF">2018-05-14T12:33:49Z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0755fb4a-e43a-4d5c-80d1-f6e170670078</vt:lpwstr>
  </property>
  <property fmtid="{D5CDD505-2E9C-101B-9397-08002B2CF9AE}" pid="7" name="CTP_TimeStamp">
    <vt:lpwstr>2017-02-16 07:48:43Z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CTPClassification">
    <vt:lpwstr>CTP_PUBLIC</vt:lpwstr>
  </property>
  <property fmtid="{D5CDD505-2E9C-101B-9397-08002B2CF9AE}" pid="13" name="_2015_ms_pID_725343">
    <vt:lpwstr>(3)zeIUbdKi7NSywjJOy2iS8B8UcI2aKnbqOf6fMmv3QyggWPS8O95wHZ8Nv0DGfT+lAOJnTnbd
Nm6mtxxz7ibFRF81rYoPbgojHovyzmMvNl+zJTSNtt5MUrSF0oWDnb9NAwMRFyylJNGaFA6e
DZieD8Vo96IC4XNLIZWs6CB+2xzP3zLZaQsU5m7sFHj5jaZUIA8r9GzTh8wIP+aJ3EepBdjf
xA/mfVb5pD7EmcaXFh</vt:lpwstr>
  </property>
  <property fmtid="{D5CDD505-2E9C-101B-9397-08002B2CF9AE}" pid="14" name="_2015_ms_pID_7253431">
    <vt:lpwstr>1WxfIMZMsE9WE42w2vGEQpFIjsVjT1MjuWV6ijAji9Y0hEJBpiVB/N
KIgAqxb4m/qpkePgSy/1zEpvhkDoE4Cxmm/uEjCJJoyweT423FAMp8584agWaq5sNF2lPVVA
jVSTday1SITVNnL0FNPtJ43PUM+WdpMFRD0o6J6VWx6wx3o5T3loDy9Y7XDznN4eRuOIsBhp
uIfbmlyIADQepvCHTxirvgzd6AVkOkDxPVYS</vt:lpwstr>
  </property>
  <property fmtid="{D5CDD505-2E9C-101B-9397-08002B2CF9AE}" pid="15" name="_2015_ms_pID_7253432">
    <vt:lpwstr>Eg==</vt:lpwstr>
  </property>
  <property fmtid="{D5CDD505-2E9C-101B-9397-08002B2CF9AE}" pid="16" name="_readonly">
    <vt:lpwstr/>
  </property>
  <property fmtid="{D5CDD505-2E9C-101B-9397-08002B2CF9AE}" pid="17" name="_change">
    <vt:lpwstr/>
  </property>
  <property fmtid="{D5CDD505-2E9C-101B-9397-08002B2CF9AE}" pid="18" name="_full-control">
    <vt:lpwstr/>
  </property>
  <property fmtid="{D5CDD505-2E9C-101B-9397-08002B2CF9AE}" pid="19" name="sflag">
    <vt:lpwstr>1526301217</vt:lpwstr>
  </property>
</Properties>
</file>