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72" r:id="rId3"/>
    <p:sldId id="285" r:id="rId4"/>
    <p:sldId id="286" r:id="rId5"/>
    <p:sldId id="287" r:id="rId6"/>
    <p:sldId id="288" r:id="rId7"/>
    <p:sldId id="289" r:id="rId8"/>
    <p:sldId id="284" r:id="rId9"/>
    <p:sldId id="290" r:id="rId10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>
        <p:scale>
          <a:sx n="100" d="100"/>
          <a:sy n="100" d="100"/>
        </p:scale>
        <p:origin x="-52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87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</a:t>
            </a:r>
            <a:r>
              <a:rPr lang="en-US" altLang="ja-JP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806190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Busan, KR,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altLang="ja-JP" sz="20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US" altLang="ja-JP" sz="20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May, 2018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7.2.2.1.1	</a:t>
            </a:r>
            <a:r>
              <a:rPr lang="en-US" altLang="ja-JP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[FR1] Band specific A-MPR - </a:t>
            </a:r>
            <a:endParaRPr lang="en-US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2469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n1 A-MPR for protecting PHS</a:t>
            </a:r>
            <a:endParaRPr lang="en-US" sz="20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b="1" dirty="0" smtClean="0"/>
              <a:t>A-MPR discussion has been started for several bands.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For n1 in Japan, A-MPR for protecting PHS is necessary.  Several contributions were submitted in RAN4#86-bis.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In this contribution, we show our view/analysis to specify n1 A-MPR </a:t>
            </a:r>
            <a:r>
              <a:rPr kumimoji="1" lang="en-US" altLang="ja-JP" b="1" dirty="0" smtClean="0"/>
              <a:t>for DFT-s-OFDM w./ SCS </a:t>
            </a:r>
            <a:r>
              <a:rPr kumimoji="1" lang="en-US" altLang="ja-JP" b="1" dirty="0" smtClean="0"/>
              <a:t>= </a:t>
            </a:r>
            <a:r>
              <a:rPr kumimoji="1" lang="en-US" altLang="ja-JP" b="1" dirty="0" smtClean="0"/>
              <a:t>15kHz.</a:t>
            </a:r>
            <a:endParaRPr kumimoji="1" lang="en-US" altLang="ja-JP" b="1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86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Overview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12044"/>
            <a:ext cx="7886700" cy="478631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/>
              <a:t>KDDI has requested simulation cases below.</a:t>
            </a:r>
          </a:p>
          <a:p>
            <a:endParaRPr kumimoji="1" lang="en-US" altLang="ja-JP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="" xmlns:a16="http://schemas.microsoft.com/office/drawing/2014/main" id="{3489393D-8463-5447-B396-879F0370E2AE}"/>
              </a:ext>
            </a:extLst>
          </p:cNvPr>
          <p:cNvCxnSpPr>
            <a:cxnSpLocks/>
          </p:cNvCxnSpPr>
          <p:nvPr/>
        </p:nvCxnSpPr>
        <p:spPr>
          <a:xfrm>
            <a:off x="1285491" y="1923544"/>
            <a:ext cx="965" cy="284987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="" xmlns:a16="http://schemas.microsoft.com/office/drawing/2014/main" id="{BC87A6AE-FDFE-0540-B77F-09E332E01059}"/>
              </a:ext>
            </a:extLst>
          </p:cNvPr>
          <p:cNvCxnSpPr>
            <a:cxnSpLocks/>
          </p:cNvCxnSpPr>
          <p:nvPr/>
        </p:nvCxnSpPr>
        <p:spPr>
          <a:xfrm>
            <a:off x="7943668" y="1941738"/>
            <a:ext cx="0" cy="283051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2950274" y="4035737"/>
            <a:ext cx="0" cy="73651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="" xmlns:a16="http://schemas.microsoft.com/office/drawing/2014/main" id="{278C926B-F510-B44F-A69A-83CDC566C12C}"/>
              </a:ext>
            </a:extLst>
          </p:cNvPr>
          <p:cNvCxnSpPr>
            <a:cxnSpLocks/>
          </p:cNvCxnSpPr>
          <p:nvPr/>
        </p:nvCxnSpPr>
        <p:spPr>
          <a:xfrm>
            <a:off x="4618124" y="4377658"/>
            <a:ext cx="0" cy="39576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>
            <a:extLst>
              <a:ext uri="{FF2B5EF4-FFF2-40B4-BE49-F238E27FC236}">
                <a16:creationId xmlns="" xmlns:a16="http://schemas.microsoft.com/office/drawing/2014/main" id="{5985BB06-E2BD-B04A-AC0F-DF0B5D9393B6}"/>
              </a:ext>
            </a:extLst>
          </p:cNvPr>
          <p:cNvCxnSpPr>
            <a:cxnSpLocks/>
          </p:cNvCxnSpPr>
          <p:nvPr/>
        </p:nvCxnSpPr>
        <p:spPr>
          <a:xfrm>
            <a:off x="222379" y="4773420"/>
            <a:ext cx="849694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40347416-64A9-3A4E-A64E-E269A897EDA1}"/>
              </a:ext>
            </a:extLst>
          </p:cNvPr>
          <p:cNvSpPr txBox="1"/>
          <p:nvPr/>
        </p:nvSpPr>
        <p:spPr>
          <a:xfrm>
            <a:off x="1043608" y="479490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1920</a:t>
            </a:r>
            <a:endParaRPr kumimoji="1" lang="ja-JP" altLang="en-US" sz="1600" b="1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="" xmlns:a16="http://schemas.microsoft.com/office/drawing/2014/main" id="{2F0FE5DE-E696-AF46-B0A4-20B78BB8C398}"/>
              </a:ext>
            </a:extLst>
          </p:cNvPr>
          <p:cNvSpPr txBox="1"/>
          <p:nvPr/>
        </p:nvSpPr>
        <p:spPr>
          <a:xfrm>
            <a:off x="2627784" y="479490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1925</a:t>
            </a:r>
            <a:endParaRPr kumimoji="1" lang="ja-JP" altLang="en-US" sz="1600" b="1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="" xmlns:a16="http://schemas.microsoft.com/office/drawing/2014/main" id="{55D1ED65-0CDF-CC49-8D4C-80D8E5C36446}"/>
              </a:ext>
            </a:extLst>
          </p:cNvPr>
          <p:cNvSpPr txBox="1"/>
          <p:nvPr/>
        </p:nvSpPr>
        <p:spPr>
          <a:xfrm>
            <a:off x="4294601" y="477342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1930</a:t>
            </a:r>
            <a:endParaRPr kumimoji="1" lang="ja-JP" altLang="en-US" sz="1600" b="1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="" xmlns:a16="http://schemas.microsoft.com/office/drawing/2014/main" id="{51CADE33-292E-444A-B975-0E783382AAD4}"/>
              </a:ext>
            </a:extLst>
          </p:cNvPr>
          <p:cNvSpPr txBox="1"/>
          <p:nvPr/>
        </p:nvSpPr>
        <p:spPr>
          <a:xfrm>
            <a:off x="6050260" y="477342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1935</a:t>
            </a:r>
            <a:endParaRPr kumimoji="1" lang="ja-JP" altLang="en-US" sz="1600" b="1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=""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7612377" y="477342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1940</a:t>
            </a:r>
            <a:endParaRPr kumimoji="1" lang="ja-JP" altLang="en-US" sz="1600" b="1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="" xmlns:a16="http://schemas.microsoft.com/office/drawing/2014/main" id="{57F890C3-3601-AB49-9AF4-4909C61488C3}"/>
              </a:ext>
            </a:extLst>
          </p:cNvPr>
          <p:cNvSpPr txBox="1"/>
          <p:nvPr/>
        </p:nvSpPr>
        <p:spPr>
          <a:xfrm>
            <a:off x="2859306" y="2325148"/>
            <a:ext cx="5083970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/>
              <a:t>15</a:t>
            </a:r>
            <a:r>
              <a:rPr kumimoji="1" lang="en-US" altLang="ja-JP" sz="1600" b="1" dirty="0"/>
              <a:t>MHz</a:t>
            </a:r>
            <a:endParaRPr kumimoji="1" lang="ja-JP" altLang="en-US" sz="1600" b="1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="" xmlns:a16="http://schemas.microsoft.com/office/drawing/2014/main" id="{BAB7E2C3-C440-D54C-A645-99B1B98B3776}"/>
              </a:ext>
            </a:extLst>
          </p:cNvPr>
          <p:cNvSpPr txBox="1"/>
          <p:nvPr/>
        </p:nvSpPr>
        <p:spPr>
          <a:xfrm>
            <a:off x="1286456" y="1801763"/>
            <a:ext cx="6656820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20MHz</a:t>
            </a:r>
            <a:endParaRPr kumimoji="1" lang="ja-JP" altLang="en-US" sz="1600" b="1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="" xmlns:a16="http://schemas.microsoft.com/office/drawing/2014/main" id="{583CA2C5-E208-534B-A789-B328BDED5B05}"/>
              </a:ext>
            </a:extLst>
          </p:cNvPr>
          <p:cNvSpPr/>
          <p:nvPr/>
        </p:nvSpPr>
        <p:spPr>
          <a:xfrm>
            <a:off x="347472" y="1818945"/>
            <a:ext cx="112818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Case#1:</a:t>
            </a: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Case#2:  </a:t>
            </a: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Case#3: </a:t>
            </a: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Case#4:</a:t>
            </a: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pPr lvl="0"/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Case#5:  </a:t>
            </a:r>
            <a:endParaRPr lang="en-US" altLang="ja-JP" sz="1600" kern="0" dirty="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  <a:p>
            <a:pPr lvl="0"/>
            <a:endParaRPr lang="en-US" altLang="ja-JP" sz="1600" kern="0" dirty="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  <a:p>
            <a:pPr lvl="0"/>
            <a:r>
              <a:rPr lang="en-US" altLang="ja-JP" sz="1600" kern="0" dirty="0">
                <a:solidFill>
                  <a:srgbClr val="000000"/>
                </a:solidFill>
                <a:latin typeface="HGP創英角ｺﾞｼｯｸUB"/>
                <a:ea typeface="HGP創英角ｺﾞｼｯｸUB"/>
              </a:rPr>
              <a:t>Case#6:  </a:t>
            </a:r>
            <a:endParaRPr lang="ja-JP" altLang="en-US" sz="1400" dirty="0">
              <a:solidFill>
                <a:srgbClr val="000000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="" xmlns:a16="http://schemas.microsoft.com/office/drawing/2014/main" id="{2579BDDB-B946-0947-8E88-2846A87A723B}"/>
              </a:ext>
            </a:extLst>
          </p:cNvPr>
          <p:cNvSpPr txBox="1"/>
          <p:nvPr/>
        </p:nvSpPr>
        <p:spPr>
          <a:xfrm>
            <a:off x="1286456" y="3333260"/>
            <a:ext cx="3328410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/>
              <a:t>10</a:t>
            </a:r>
            <a:r>
              <a:rPr kumimoji="1" lang="en-US" altLang="ja-JP" sz="1600" b="1" dirty="0"/>
              <a:t>MHz</a:t>
            </a:r>
            <a:endParaRPr kumimoji="1" lang="ja-JP" altLang="en-US" sz="1600" b="1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="" xmlns:a16="http://schemas.microsoft.com/office/drawing/2014/main" id="{58456237-FB3B-1D4C-B395-BFF526C221F2}"/>
              </a:ext>
            </a:extLst>
          </p:cNvPr>
          <p:cNvSpPr txBox="1"/>
          <p:nvPr/>
        </p:nvSpPr>
        <p:spPr>
          <a:xfrm>
            <a:off x="1285491" y="3837316"/>
            <a:ext cx="1664205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5MHz</a:t>
            </a:r>
            <a:endParaRPr kumimoji="1" lang="ja-JP" altLang="en-US" sz="1600" b="1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="" xmlns:a16="http://schemas.microsoft.com/office/drawing/2014/main" id="{15D5386F-C0B5-6042-B305-6F37825C4230}"/>
              </a:ext>
            </a:extLst>
          </p:cNvPr>
          <p:cNvSpPr txBox="1"/>
          <p:nvPr/>
        </p:nvSpPr>
        <p:spPr>
          <a:xfrm>
            <a:off x="1285491" y="2829204"/>
            <a:ext cx="5083970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/>
              <a:t>15</a:t>
            </a:r>
            <a:r>
              <a:rPr kumimoji="1" lang="en-US" altLang="ja-JP" sz="1600" b="1" dirty="0"/>
              <a:t>MHz</a:t>
            </a:r>
            <a:endParaRPr kumimoji="1" lang="ja-JP" altLang="en-US" sz="1600" b="1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="" xmlns:a16="http://schemas.microsoft.com/office/drawing/2014/main" id="{32CA5932-7D64-B54B-85E7-048CC4CC480B}"/>
              </a:ext>
            </a:extLst>
          </p:cNvPr>
          <p:cNvSpPr txBox="1"/>
          <p:nvPr/>
        </p:nvSpPr>
        <p:spPr>
          <a:xfrm>
            <a:off x="2953919" y="4305404"/>
            <a:ext cx="1664205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5MHz</a:t>
            </a:r>
            <a:endParaRPr kumimoji="1" lang="ja-JP" altLang="en-US" sz="1600" b="1" dirty="0"/>
          </a:p>
        </p:txBody>
      </p:sp>
      <p:cxnSp>
        <p:nvCxnSpPr>
          <p:cNvPr id="22" name="直線コネクタ 21">
            <a:extLst>
              <a:ext uri="{FF2B5EF4-FFF2-40B4-BE49-F238E27FC236}">
                <a16:creationId xmlns="" xmlns:a16="http://schemas.microsoft.com/office/drawing/2014/main" id="{BC87A6AE-FDFE-0540-B77F-09E332E01059}"/>
              </a:ext>
            </a:extLst>
          </p:cNvPr>
          <p:cNvCxnSpPr>
            <a:cxnSpLocks/>
          </p:cNvCxnSpPr>
          <p:nvPr/>
        </p:nvCxnSpPr>
        <p:spPr>
          <a:xfrm>
            <a:off x="6369461" y="3029261"/>
            <a:ext cx="0" cy="17429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=""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8324569" y="4322043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MHz</a:t>
            </a:r>
            <a:endParaRPr kumimoji="1" lang="ja-JP" altLang="en-US" sz="1600" b="1" dirty="0"/>
          </a:p>
        </p:txBody>
      </p:sp>
      <p:sp>
        <p:nvSpPr>
          <p:cNvPr id="24" name="正方形/長方形 23"/>
          <p:cNvSpPr/>
          <p:nvPr/>
        </p:nvSpPr>
        <p:spPr>
          <a:xfrm>
            <a:off x="7926857" y="1742745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</a:t>
            </a:r>
            <a:b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</a:b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E-UTRA exist.</a:t>
            </a:r>
            <a:endParaRPr lang="ja-JP" altLang="en-US" sz="1050" dirty="0"/>
          </a:p>
        </p:txBody>
      </p:sp>
      <p:sp>
        <p:nvSpPr>
          <p:cNvPr id="26" name="正方形/長方形 25"/>
          <p:cNvSpPr/>
          <p:nvPr/>
        </p:nvSpPr>
        <p:spPr>
          <a:xfrm>
            <a:off x="6372200" y="2852704"/>
            <a:ext cx="16882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No E-UTRA requirements.</a:t>
            </a:r>
            <a:endParaRPr lang="ja-JP" altLang="en-US" sz="1050" dirty="0"/>
          </a:p>
        </p:txBody>
      </p:sp>
      <p:sp>
        <p:nvSpPr>
          <p:cNvPr id="28" name="正方形/長方形 27"/>
          <p:cNvSpPr/>
          <p:nvPr/>
        </p:nvSpPr>
        <p:spPr>
          <a:xfrm>
            <a:off x="2985402" y="3904932"/>
            <a:ext cx="36375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 Cat.M2 UE</a:t>
            </a:r>
            <a:r>
              <a:rPr lang="ja-JP" altLang="en-US" sz="1100" b="1" dirty="0">
                <a:solidFill>
                  <a:srgbClr val="262626"/>
                </a:solidFill>
                <a:sym typeface="Wingdings" panose="05000000000000000000" pitchFamily="2" charset="2"/>
              </a:rPr>
              <a:t> </a:t>
            </a: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can be good reference model.</a:t>
            </a:r>
            <a:endParaRPr lang="ja-JP" altLang="en-US" sz="1050" dirty="0"/>
          </a:p>
        </p:txBody>
      </p:sp>
      <p:sp>
        <p:nvSpPr>
          <p:cNvPr id="30" name="正方形/長方形 29"/>
          <p:cNvSpPr/>
          <p:nvPr/>
        </p:nvSpPr>
        <p:spPr>
          <a:xfrm>
            <a:off x="7926857" y="2257095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</a:t>
            </a:r>
            <a:b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</a:b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E-UTRA exist.</a:t>
            </a:r>
            <a:endParaRPr lang="ja-JP" altLang="en-US" sz="1050" dirty="0"/>
          </a:p>
        </p:txBody>
      </p:sp>
      <p:sp>
        <p:nvSpPr>
          <p:cNvPr id="31" name="正方形/長方形 30"/>
          <p:cNvSpPr/>
          <p:nvPr/>
        </p:nvSpPr>
        <p:spPr>
          <a:xfrm>
            <a:off x="4639526" y="3357189"/>
            <a:ext cx="16882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No E-UTRA requirements.</a:t>
            </a:r>
            <a:endParaRPr lang="ja-JP" altLang="en-US" sz="1050" dirty="0"/>
          </a:p>
        </p:txBody>
      </p:sp>
      <p:sp>
        <p:nvSpPr>
          <p:cNvPr id="32" name="正方形/長方形 31"/>
          <p:cNvSpPr/>
          <p:nvPr/>
        </p:nvSpPr>
        <p:spPr>
          <a:xfrm>
            <a:off x="4639526" y="4336599"/>
            <a:ext cx="36375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 Cat.M2 UE</a:t>
            </a:r>
            <a:r>
              <a:rPr lang="ja-JP" altLang="en-US" sz="1100" b="1" dirty="0">
                <a:solidFill>
                  <a:srgbClr val="262626"/>
                </a:solidFill>
                <a:sym typeface="Wingdings" panose="05000000000000000000" pitchFamily="2" charset="2"/>
              </a:rPr>
              <a:t> </a:t>
            </a: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can be good reference model.</a:t>
            </a:r>
            <a:endParaRPr lang="ja-JP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343987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Assumption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9100" y="1369218"/>
            <a:ext cx="8477250" cy="3507581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b="1" dirty="0" smtClean="0"/>
              <a:t>In TS38.101, requirement for image is improved (up to 3dB) compared to those of TS36.101. 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Hence, it is generally expected that emission level in NR will be lower than LTE for same output power cases.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3dB improvement would occur in maximum output power case. 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RAN4 should also pay attention to the number of RBs which is increased for several CBWs. (106 for NR and 100 for LTE in 20MHz CBW, 15kHz SCS).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144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P</a:t>
            </a:r>
            <a:r>
              <a:rPr kumimoji="1" lang="en-US" altLang="ja-JP" b="1" dirty="0" smtClean="0"/>
              <a:t>roposal#1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3904" y="2893218"/>
            <a:ext cx="8647643" cy="1964531"/>
          </a:xfrm>
        </p:spPr>
        <p:txBody>
          <a:bodyPr>
            <a:noAutofit/>
          </a:bodyPr>
          <a:lstStyle/>
          <a:p>
            <a:r>
              <a:rPr kumimoji="1" lang="en-US" altLang="ja-JP" sz="2000" b="1" dirty="0" smtClean="0"/>
              <a:t>For Case#1 and Case#2 below, up to 10 dB A-MPR should be specified.  This means </a:t>
            </a:r>
            <a:r>
              <a:rPr kumimoji="1" lang="en-US" altLang="ja-JP" sz="2000" b="1" u="sng" dirty="0" smtClean="0">
                <a:solidFill>
                  <a:srgbClr val="0000FF"/>
                </a:solidFill>
              </a:rPr>
              <a:t>1 dB improvement from LTE</a:t>
            </a:r>
            <a:r>
              <a:rPr kumimoji="1" lang="en-US" altLang="ja-JP" sz="2000" b="1" dirty="0" smtClean="0"/>
              <a:t> era. </a:t>
            </a:r>
          </a:p>
          <a:p>
            <a:pPr marL="0" indent="0">
              <a:buNone/>
            </a:pPr>
            <a:r>
              <a:rPr kumimoji="1" lang="en-US" altLang="ja-JP" sz="2000" b="1" dirty="0" smtClean="0"/>
              <a:t>&lt;Justification&gt;</a:t>
            </a:r>
            <a:endParaRPr kumimoji="1" lang="en-US" altLang="ja-JP" sz="2000" b="1" dirty="0"/>
          </a:p>
          <a:p>
            <a:r>
              <a:rPr kumimoji="1" lang="en-US" altLang="ja-JP" sz="2000" b="1" dirty="0" smtClean="0"/>
              <a:t>In LTE, 11dB A-MPR (12dBm transmission case) was specified based on 1RB transmission.  So it would be impossible to enjoy 3dB improvement but a few improvement can be still expected.</a:t>
            </a:r>
          </a:p>
          <a:p>
            <a:endParaRPr kumimoji="1" lang="en-US" altLang="ja-JP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="" xmlns:a16="http://schemas.microsoft.com/office/drawing/2014/main" id="{3489393D-8463-5447-B396-879F0370E2AE}"/>
              </a:ext>
            </a:extLst>
          </p:cNvPr>
          <p:cNvCxnSpPr>
            <a:cxnSpLocks/>
          </p:cNvCxnSpPr>
          <p:nvPr/>
        </p:nvCxnSpPr>
        <p:spPr>
          <a:xfrm>
            <a:off x="1285491" y="1405905"/>
            <a:ext cx="0" cy="1002141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="" xmlns:a16="http://schemas.microsoft.com/office/drawing/2014/main" id="{BC87A6AE-FDFE-0540-B77F-09E332E01059}"/>
              </a:ext>
            </a:extLst>
          </p:cNvPr>
          <p:cNvCxnSpPr>
            <a:cxnSpLocks/>
          </p:cNvCxnSpPr>
          <p:nvPr/>
        </p:nvCxnSpPr>
        <p:spPr>
          <a:xfrm>
            <a:off x="7943668" y="1430439"/>
            <a:ext cx="0" cy="95442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2864069" y="1975849"/>
            <a:ext cx="0" cy="42946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="" xmlns:a16="http://schemas.microsoft.com/office/drawing/2014/main" id="{5985BB06-E2BD-B04A-AC0F-DF0B5D9393B6}"/>
              </a:ext>
            </a:extLst>
          </p:cNvPr>
          <p:cNvCxnSpPr>
            <a:cxnSpLocks/>
          </p:cNvCxnSpPr>
          <p:nvPr/>
        </p:nvCxnSpPr>
        <p:spPr>
          <a:xfrm>
            <a:off x="222378" y="2405309"/>
            <a:ext cx="849694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="" xmlns:a16="http://schemas.microsoft.com/office/drawing/2014/main" id="{40347416-64A9-3A4E-A64E-E269A897EDA1}"/>
              </a:ext>
            </a:extLst>
          </p:cNvPr>
          <p:cNvSpPr txBox="1"/>
          <p:nvPr/>
        </p:nvSpPr>
        <p:spPr>
          <a:xfrm>
            <a:off x="971600" y="243017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1920</a:t>
            </a:r>
            <a:endParaRPr kumimoji="1" lang="ja-JP" altLang="en-US" sz="1600" b="1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2F0FE5DE-E696-AF46-B0A4-20B78BB8C398}"/>
              </a:ext>
            </a:extLst>
          </p:cNvPr>
          <p:cNvSpPr txBox="1"/>
          <p:nvPr/>
        </p:nvSpPr>
        <p:spPr>
          <a:xfrm>
            <a:off x="2555776" y="243017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1925</a:t>
            </a:r>
            <a:endParaRPr kumimoji="1" lang="ja-JP" altLang="en-US" sz="1600" b="1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=""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7614014" y="2408684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1940</a:t>
            </a:r>
            <a:endParaRPr kumimoji="1" lang="ja-JP" altLang="en-US" sz="1600" b="1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="" xmlns:a16="http://schemas.microsoft.com/office/drawing/2014/main" id="{57F890C3-3601-AB49-9AF4-4909C61488C3}"/>
              </a:ext>
            </a:extLst>
          </p:cNvPr>
          <p:cNvSpPr txBox="1"/>
          <p:nvPr/>
        </p:nvSpPr>
        <p:spPr>
          <a:xfrm>
            <a:off x="2859306" y="1813849"/>
            <a:ext cx="5083970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/>
              <a:t>15</a:t>
            </a:r>
            <a:r>
              <a:rPr kumimoji="1" lang="en-US" altLang="ja-JP" sz="1600" b="1" dirty="0"/>
              <a:t>MHz</a:t>
            </a:r>
            <a:endParaRPr kumimoji="1" lang="ja-JP" altLang="en-US" sz="1600" b="1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="" xmlns:a16="http://schemas.microsoft.com/office/drawing/2014/main" id="{BAB7E2C3-C440-D54C-A645-99B1B98B3776}"/>
              </a:ext>
            </a:extLst>
          </p:cNvPr>
          <p:cNvSpPr txBox="1"/>
          <p:nvPr/>
        </p:nvSpPr>
        <p:spPr>
          <a:xfrm>
            <a:off x="1286456" y="1290464"/>
            <a:ext cx="6656820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20MHz</a:t>
            </a:r>
            <a:endParaRPr kumimoji="1" lang="ja-JP" altLang="en-US" sz="1600" b="1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="" xmlns:a16="http://schemas.microsoft.com/office/drawing/2014/main" id="{583CA2C5-E208-534B-A789-B328BDED5B05}"/>
              </a:ext>
            </a:extLst>
          </p:cNvPr>
          <p:cNvSpPr/>
          <p:nvPr/>
        </p:nvSpPr>
        <p:spPr>
          <a:xfrm>
            <a:off x="347472" y="1307646"/>
            <a:ext cx="1128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Case#1:</a:t>
            </a: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r>
              <a:rPr lang="en-US" altLang="ja-JP" sz="1600" kern="0" dirty="0">
                <a:latin typeface="HGP創英角ｺﾞｼｯｸUB"/>
                <a:ea typeface="HGP創英角ｺﾞｼｯｸUB"/>
              </a:rPr>
              <a:t>Case#2:  </a:t>
            </a: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=""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8324569" y="2032030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MHz</a:t>
            </a:r>
            <a:endParaRPr kumimoji="1" lang="ja-JP" altLang="en-US" sz="1600" b="1" dirty="0"/>
          </a:p>
        </p:txBody>
      </p:sp>
      <p:sp>
        <p:nvSpPr>
          <p:cNvPr id="18" name="正方形/長方形 17"/>
          <p:cNvSpPr/>
          <p:nvPr/>
        </p:nvSpPr>
        <p:spPr>
          <a:xfrm>
            <a:off x="7926857" y="1466520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</a:t>
            </a:r>
            <a:b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</a:b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E-UTRA exist.</a:t>
            </a:r>
            <a:endParaRPr lang="ja-JP" altLang="en-US" sz="1050" dirty="0"/>
          </a:p>
        </p:txBody>
      </p:sp>
    </p:spTree>
    <p:extLst>
      <p:ext uri="{BB962C8B-B14F-4D97-AF65-F5344CB8AC3E}">
        <p14:creationId xmlns:p14="http://schemas.microsoft.com/office/powerpoint/2010/main" val="4122346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Proposal#2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3904" y="2893218"/>
            <a:ext cx="8647643" cy="1964531"/>
          </a:xfrm>
        </p:spPr>
        <p:txBody>
          <a:bodyPr>
            <a:noAutofit/>
          </a:bodyPr>
          <a:lstStyle/>
          <a:p>
            <a:r>
              <a:rPr kumimoji="1" lang="en-US" altLang="ja-JP" sz="2000" b="1" dirty="0" smtClean="0"/>
              <a:t>For Case#5, up to 3dB A-MPR should be specified.</a:t>
            </a:r>
            <a:br>
              <a:rPr kumimoji="1" lang="en-US" altLang="ja-JP" sz="2000" b="1" dirty="0" smtClean="0"/>
            </a:br>
            <a:r>
              <a:rPr kumimoji="1" lang="en-US" altLang="ja-JP" sz="2000" b="1" dirty="0" smtClean="0"/>
              <a:t>For Case#6, A-MPR is not necessary for protecting PHS.</a:t>
            </a:r>
          </a:p>
          <a:p>
            <a:pPr marL="0" indent="0">
              <a:buNone/>
            </a:pPr>
            <a:r>
              <a:rPr kumimoji="1" lang="en-US" altLang="ja-JP" sz="2000" b="1" dirty="0" smtClean="0"/>
              <a:t>&lt;Justification&gt;</a:t>
            </a:r>
            <a:endParaRPr kumimoji="1" lang="en-US" altLang="ja-JP" sz="2000" b="1" dirty="0"/>
          </a:p>
          <a:p>
            <a:r>
              <a:rPr kumimoji="1" lang="en-US" altLang="ja-JP" sz="2000" b="1" dirty="0" smtClean="0"/>
              <a:t>We referred A-MPR requirements for Cat.M2 Band 1 UE.  In addition, image improvement is also taken in account (see more in detail analysis in the next slide).</a:t>
            </a:r>
          </a:p>
          <a:p>
            <a:endParaRPr kumimoji="1" lang="en-US" altLang="ja-JP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  <p:cxnSp>
        <p:nvCxnSpPr>
          <p:cNvPr id="18" name="直線コネクタ 17">
            <a:extLst>
              <a:ext uri="{FF2B5EF4-FFF2-40B4-BE49-F238E27FC236}">
                <a16:creationId xmlns="" xmlns:a16="http://schemas.microsoft.com/office/drawing/2014/main" id="{BC87A6AE-FDFE-0540-B77F-09E332E01059}"/>
              </a:ext>
            </a:extLst>
          </p:cNvPr>
          <p:cNvCxnSpPr>
            <a:cxnSpLocks/>
          </p:cNvCxnSpPr>
          <p:nvPr/>
        </p:nvCxnSpPr>
        <p:spPr>
          <a:xfrm>
            <a:off x="7933973" y="1686168"/>
            <a:ext cx="9695" cy="75584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="" xmlns:a16="http://schemas.microsoft.com/office/drawing/2014/main" id="{BAB7E2C3-C440-D54C-A645-99B1B98B3776}"/>
              </a:ext>
            </a:extLst>
          </p:cNvPr>
          <p:cNvSpPr txBox="1"/>
          <p:nvPr/>
        </p:nvSpPr>
        <p:spPr>
          <a:xfrm>
            <a:off x="1286456" y="1347614"/>
            <a:ext cx="6656820" cy="338554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>
                <a:solidFill>
                  <a:schemeClr val="bg1">
                    <a:lumMod val="85000"/>
                  </a:schemeClr>
                </a:solidFill>
              </a:rPr>
              <a:t>20MHz</a:t>
            </a:r>
            <a:endParaRPr kumimoji="1" lang="ja-JP" altLang="en-US" sz="1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="" xmlns:a16="http://schemas.microsoft.com/office/drawing/2014/main" id="{3489393D-8463-5447-B396-879F0370E2AE}"/>
              </a:ext>
            </a:extLst>
          </p:cNvPr>
          <p:cNvCxnSpPr>
            <a:cxnSpLocks/>
          </p:cNvCxnSpPr>
          <p:nvPr/>
        </p:nvCxnSpPr>
        <p:spPr>
          <a:xfrm>
            <a:off x="1285491" y="1463055"/>
            <a:ext cx="0" cy="1002141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2946638" y="1522452"/>
            <a:ext cx="0" cy="94691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="" xmlns:a16="http://schemas.microsoft.com/office/drawing/2014/main" id="{5985BB06-E2BD-B04A-AC0F-DF0B5D9393B6}"/>
              </a:ext>
            </a:extLst>
          </p:cNvPr>
          <p:cNvCxnSpPr>
            <a:cxnSpLocks/>
          </p:cNvCxnSpPr>
          <p:nvPr/>
        </p:nvCxnSpPr>
        <p:spPr>
          <a:xfrm>
            <a:off x="222378" y="2462459"/>
            <a:ext cx="849694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="" xmlns:a16="http://schemas.microsoft.com/office/drawing/2014/main" id="{40347416-64A9-3A4E-A64E-E269A897EDA1}"/>
              </a:ext>
            </a:extLst>
          </p:cNvPr>
          <p:cNvSpPr txBox="1"/>
          <p:nvPr/>
        </p:nvSpPr>
        <p:spPr>
          <a:xfrm>
            <a:off x="971600" y="248732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1920</a:t>
            </a:r>
            <a:endParaRPr kumimoji="1" lang="ja-JP" altLang="en-US" sz="1600" b="1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="" xmlns:a16="http://schemas.microsoft.com/office/drawing/2014/main" id="{2F0FE5DE-E696-AF46-B0A4-20B78BB8C398}"/>
              </a:ext>
            </a:extLst>
          </p:cNvPr>
          <p:cNvSpPr txBox="1"/>
          <p:nvPr/>
        </p:nvSpPr>
        <p:spPr>
          <a:xfrm>
            <a:off x="2555776" y="248732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1925</a:t>
            </a:r>
            <a:endParaRPr kumimoji="1" lang="ja-JP" altLang="en-US" sz="1600" b="1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=""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7614014" y="2465834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1940</a:t>
            </a:r>
            <a:endParaRPr kumimoji="1" lang="ja-JP" altLang="en-US" sz="1600" b="1" dirty="0"/>
          </a:p>
        </p:txBody>
      </p:sp>
      <p:sp>
        <p:nvSpPr>
          <p:cNvPr id="26" name="正方形/長方形 25">
            <a:extLst>
              <a:ext uri="{FF2B5EF4-FFF2-40B4-BE49-F238E27FC236}">
                <a16:creationId xmlns="" xmlns:a16="http://schemas.microsoft.com/office/drawing/2014/main" id="{583CA2C5-E208-534B-A789-B328BDED5B05}"/>
              </a:ext>
            </a:extLst>
          </p:cNvPr>
          <p:cNvSpPr/>
          <p:nvPr/>
        </p:nvSpPr>
        <p:spPr>
          <a:xfrm>
            <a:off x="347472" y="1364796"/>
            <a:ext cx="1128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kern="0" dirty="0" smtClean="0">
                <a:latin typeface="HGP創英角ｺﾞｼｯｸUB"/>
                <a:ea typeface="HGP創英角ｺﾞｼｯｸUB"/>
              </a:rPr>
              <a:t>Case#5:</a:t>
            </a:r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r>
              <a:rPr lang="en-US" altLang="ja-JP" sz="1600" kern="0" dirty="0" smtClean="0">
                <a:latin typeface="HGP創英角ｺﾞｼｯｸUB"/>
                <a:ea typeface="HGP創英角ｺﾞｼｯｸUB"/>
              </a:rPr>
              <a:t>Case#6:  </a:t>
            </a:r>
            <a:endParaRPr lang="en-US" altLang="ja-JP" sz="1600" kern="0" dirty="0">
              <a:latin typeface="HGP創英角ｺﾞｼｯｸUB"/>
              <a:ea typeface="HGP創英角ｺﾞｼｯｸUB"/>
            </a:endParaRPr>
          </a:p>
          <a:p>
            <a:endParaRPr lang="en-US" altLang="ja-JP" sz="1600" kern="0" dirty="0">
              <a:latin typeface="HGP創英角ｺﾞｼｯｸUB"/>
              <a:ea typeface="HGP創英角ｺﾞｼｯｸUB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="" xmlns:a16="http://schemas.microsoft.com/office/drawing/2014/main" id="{083CD0D9-861F-C541-B55C-BE34AECBC64B}"/>
              </a:ext>
            </a:extLst>
          </p:cNvPr>
          <p:cNvSpPr txBox="1"/>
          <p:nvPr/>
        </p:nvSpPr>
        <p:spPr>
          <a:xfrm>
            <a:off x="8324569" y="2017172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MHz</a:t>
            </a:r>
            <a:endParaRPr kumimoji="1" lang="ja-JP" altLang="en-US" sz="1600" b="1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="" xmlns:a16="http://schemas.microsoft.com/office/drawing/2014/main" id="{55D1ED65-0CDF-CC49-8D4C-80D8E5C36446}"/>
              </a:ext>
            </a:extLst>
          </p:cNvPr>
          <p:cNvSpPr txBox="1"/>
          <p:nvPr/>
        </p:nvSpPr>
        <p:spPr>
          <a:xfrm>
            <a:off x="4294601" y="2489468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1930</a:t>
            </a:r>
            <a:endParaRPr kumimoji="1" lang="ja-JP" altLang="en-US" sz="1600" b="1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="" xmlns:a16="http://schemas.microsoft.com/office/drawing/2014/main" id="{58456237-FB3B-1D4C-B395-BFF526C221F2}"/>
              </a:ext>
            </a:extLst>
          </p:cNvPr>
          <p:cNvSpPr txBox="1"/>
          <p:nvPr/>
        </p:nvSpPr>
        <p:spPr>
          <a:xfrm>
            <a:off x="1285491" y="1347614"/>
            <a:ext cx="1664205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5MHz</a:t>
            </a:r>
            <a:endParaRPr kumimoji="1" lang="ja-JP" altLang="en-US" sz="1600" b="1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="" xmlns:a16="http://schemas.microsoft.com/office/drawing/2014/main" id="{32CA5932-7D64-B54B-85E7-048CC4CC480B}"/>
              </a:ext>
            </a:extLst>
          </p:cNvPr>
          <p:cNvSpPr txBox="1"/>
          <p:nvPr/>
        </p:nvSpPr>
        <p:spPr>
          <a:xfrm>
            <a:off x="2953919" y="1815702"/>
            <a:ext cx="1664205" cy="324000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5MHz</a:t>
            </a:r>
            <a:endParaRPr kumimoji="1" lang="ja-JP" altLang="en-US" sz="1600" b="1" dirty="0"/>
          </a:p>
        </p:txBody>
      </p:sp>
      <p:cxnSp>
        <p:nvCxnSpPr>
          <p:cNvPr id="31" name="直線コネクタ 30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4628398" y="1913772"/>
            <a:ext cx="0" cy="53451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33"/>
          <p:cNvSpPr/>
          <p:nvPr/>
        </p:nvSpPr>
        <p:spPr>
          <a:xfrm>
            <a:off x="2946638" y="1378809"/>
            <a:ext cx="36375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 Cat.M2 UE</a:t>
            </a:r>
            <a:r>
              <a:rPr lang="ja-JP" altLang="en-US" sz="1100" b="1" dirty="0">
                <a:solidFill>
                  <a:srgbClr val="262626"/>
                </a:solidFill>
                <a:sym typeface="Wingdings" panose="05000000000000000000" pitchFamily="2" charset="2"/>
              </a:rPr>
              <a:t> </a:t>
            </a: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can be good reference model.</a:t>
            </a:r>
            <a:endParaRPr lang="ja-JP" altLang="en-US" sz="1050" dirty="0"/>
          </a:p>
        </p:txBody>
      </p:sp>
      <p:sp>
        <p:nvSpPr>
          <p:cNvPr id="35" name="正方形/長方形 34"/>
          <p:cNvSpPr/>
          <p:nvPr/>
        </p:nvSpPr>
        <p:spPr>
          <a:xfrm>
            <a:off x="4618124" y="1833320"/>
            <a:ext cx="36375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Requirements for Cat.M2 UE</a:t>
            </a:r>
            <a:r>
              <a:rPr lang="ja-JP" altLang="en-US" sz="1100" b="1" dirty="0">
                <a:solidFill>
                  <a:srgbClr val="262626"/>
                </a:solidFill>
                <a:sym typeface="Wingdings" panose="05000000000000000000" pitchFamily="2" charset="2"/>
              </a:rPr>
              <a:t> </a:t>
            </a:r>
            <a:r>
              <a:rPr lang="en-US" altLang="ja-JP" sz="1100" b="1" dirty="0" smtClean="0">
                <a:solidFill>
                  <a:srgbClr val="262626"/>
                </a:solidFill>
                <a:sym typeface="Wingdings" panose="05000000000000000000" pitchFamily="2" charset="2"/>
              </a:rPr>
              <a:t>can be good reference model.</a:t>
            </a:r>
            <a:endParaRPr lang="ja-JP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154480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 4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2411760" y="2093987"/>
            <a:ext cx="0" cy="93610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145083" y="1914829"/>
            <a:ext cx="8849824" cy="866755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コネクタ 6"/>
          <p:cNvCxnSpPr/>
          <p:nvPr/>
        </p:nvCxnSpPr>
        <p:spPr>
          <a:xfrm flipV="1">
            <a:off x="764296" y="1676067"/>
            <a:ext cx="0" cy="4694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 flipV="1">
            <a:off x="8395481" y="1676067"/>
            <a:ext cx="0" cy="468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581006"/>
              </p:ext>
            </p:extLst>
          </p:nvPr>
        </p:nvGraphicFramePr>
        <p:xfrm>
          <a:off x="238393" y="2000671"/>
          <a:ext cx="864000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00"/>
                <a:gridCol w="108000"/>
                <a:gridCol w="108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450000"/>
                <a:gridCol w="108000"/>
                <a:gridCol w="108000"/>
                <a:gridCol w="504000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chemeClr val="tx1"/>
                          </a:solidFill>
                        </a:rPr>
                        <a:t>GB</a:t>
                      </a:r>
                      <a:br>
                        <a:rPr kumimoji="1" lang="en-US" altLang="ja-JP" sz="105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en-US" altLang="ja-JP" sz="800" b="1" dirty="0" smtClean="0">
                          <a:solidFill>
                            <a:schemeClr val="tx1"/>
                          </a:solidFill>
                        </a:rPr>
                        <a:t>(1MHz)</a:t>
                      </a:r>
                      <a:endParaRPr kumimoji="1" lang="ja-JP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endParaRPr kumimoji="1" lang="ja-JP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endParaRPr kumimoji="1" lang="ja-JP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3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6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7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9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10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11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12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13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14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#</a:t>
                      </a:r>
                      <a:r>
                        <a:rPr kumimoji="1" lang="ja-JP" altLang="en-US" sz="105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1050" b="1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kumimoji="1" lang="ja-JP" alt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endParaRPr kumimoji="1" lang="ja-JP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endParaRPr kumimoji="1" lang="ja-JP" alt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</a:t>
                      </a:r>
                      <a:br>
                        <a:rPr kumimoji="1" lang="en-US" altLang="ja-JP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US" altLang="ja-JP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(1MHz)</a:t>
                      </a:r>
                      <a:endParaRPr kumimoji="1" lang="ja-JP" alt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936104" y="1756280"/>
            <a:ext cx="4572000" cy="2539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/>
            <a:r>
              <a:rPr lang="ja-JP" altLang="en-US" sz="1050" b="1" dirty="0" smtClean="0">
                <a:solidFill>
                  <a:srgbClr val="0000FF"/>
                </a:solidFill>
              </a:rPr>
              <a:t>↓ 　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NB</a:t>
            </a:r>
            <a:r>
              <a:rPr lang="ja-JP" altLang="en-US" sz="1050" b="1" dirty="0" smtClean="0">
                <a:solidFill>
                  <a:srgbClr val="0000FF"/>
                </a:solidFill>
              </a:rPr>
              <a:t> 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index	※</a:t>
            </a:r>
            <a:r>
              <a:rPr lang="ja-JP" altLang="en-US" sz="1050" b="1" dirty="0" smtClean="0">
                <a:solidFill>
                  <a:srgbClr val="0000FF"/>
                </a:solidFill>
              </a:rPr>
              <a:t> 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NB index = 6RB, 6RB</a:t>
            </a:r>
            <a:r>
              <a:rPr lang="ja-JP" altLang="en-US" sz="1050" b="1" dirty="0" smtClean="0">
                <a:solidFill>
                  <a:srgbClr val="0000FF"/>
                </a:solidFill>
              </a:rPr>
              <a:t> 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x</a:t>
            </a:r>
            <a:r>
              <a:rPr lang="ja-JP" altLang="en-US" sz="1050" b="1" dirty="0" smtClean="0">
                <a:solidFill>
                  <a:srgbClr val="0000FF"/>
                </a:solidFill>
              </a:rPr>
              <a:t> 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16</a:t>
            </a:r>
            <a:r>
              <a:rPr lang="ja-JP" altLang="en-US" sz="1050" b="1" dirty="0" smtClean="0">
                <a:solidFill>
                  <a:srgbClr val="0000FF"/>
                </a:solidFill>
              </a:rPr>
              <a:t> 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=</a:t>
            </a:r>
            <a:r>
              <a:rPr lang="ja-JP" altLang="en-US" sz="1050" b="1" dirty="0" smtClean="0">
                <a:solidFill>
                  <a:srgbClr val="0000FF"/>
                </a:solidFill>
              </a:rPr>
              <a:t> </a:t>
            </a:r>
            <a:r>
              <a:rPr lang="en-US" altLang="ja-JP" sz="1050" b="1" dirty="0" smtClean="0">
                <a:solidFill>
                  <a:srgbClr val="0000FF"/>
                </a:solidFill>
              </a:rPr>
              <a:t>96RB</a:t>
            </a:r>
            <a:endParaRPr lang="ja-JP" altLang="en-US" sz="1050" b="1" dirty="0">
              <a:solidFill>
                <a:srgbClr val="0000FF"/>
              </a:solidFill>
            </a:endParaRPr>
          </a:p>
        </p:txBody>
      </p:sp>
      <p:sp>
        <p:nvSpPr>
          <p:cNvPr id="11" name="下矢印 10"/>
          <p:cNvSpPr/>
          <p:nvPr/>
        </p:nvSpPr>
        <p:spPr>
          <a:xfrm>
            <a:off x="1000022" y="1815601"/>
            <a:ext cx="149725" cy="156343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19050">
            <a:solidFill>
              <a:srgbClr val="0000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/>
          <p:cNvCxnSpPr/>
          <p:nvPr/>
        </p:nvCxnSpPr>
        <p:spPr>
          <a:xfrm>
            <a:off x="764296" y="1697715"/>
            <a:ext cx="7631185" cy="0"/>
          </a:xfrm>
          <a:prstGeom prst="line">
            <a:avLst/>
          </a:prstGeom>
          <a:ln w="9525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3892139" y="1586274"/>
            <a:ext cx="557845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spAutoFit/>
          </a:bodyPr>
          <a:lstStyle/>
          <a:p>
            <a:pPr lvl="0" algn="ctr"/>
            <a:r>
              <a:rPr lang="en-US" altLang="ja-JP" sz="1400" b="1" dirty="0" smtClean="0">
                <a:solidFill>
                  <a:srgbClr val="0000FF"/>
                </a:solidFill>
              </a:rPr>
              <a:t>100RB</a:t>
            </a:r>
            <a:endParaRPr lang="ja-JP" altLang="en-US" sz="1400" b="1" dirty="0">
              <a:solidFill>
                <a:srgbClr val="0000FF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1660149" y="2000017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2107061" y="2000016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>
            <a:off x="3004491" y="2004571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3460927" y="2004096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3904880" y="2007815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4355976" y="2004571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4807650" y="2004642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5255787" y="2004571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5705080" y="2004096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6156176" y="2005433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6602785" y="2003052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7053606" y="2004458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7507661" y="2006364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7961138" y="2005434"/>
            <a:ext cx="0" cy="272415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="" xmlns:a16="http://schemas.microsoft.com/office/drawing/2014/main" id="{BAB7E2C3-C440-D54C-A645-99B1B98B3776}"/>
              </a:ext>
            </a:extLst>
          </p:cNvPr>
          <p:cNvSpPr txBox="1"/>
          <p:nvPr/>
        </p:nvSpPr>
        <p:spPr>
          <a:xfrm>
            <a:off x="238438" y="1203226"/>
            <a:ext cx="8639887" cy="338554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20MHz</a:t>
            </a:r>
            <a:endParaRPr kumimoji="1" lang="ja-JP" altLang="en-US" sz="1600" b="1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="" xmlns:a16="http://schemas.microsoft.com/office/drawing/2014/main" id="{32CA5932-7D64-B54B-85E7-048CC4CC480B}"/>
              </a:ext>
            </a:extLst>
          </p:cNvPr>
          <p:cNvSpPr txBox="1"/>
          <p:nvPr/>
        </p:nvSpPr>
        <p:spPr>
          <a:xfrm>
            <a:off x="2411760" y="2454027"/>
            <a:ext cx="2149003" cy="338554"/>
          </a:xfrm>
          <a:prstGeom prst="rect">
            <a:avLst/>
          </a:prstGeom>
          <a:solidFill>
            <a:srgbClr val="FF9900"/>
          </a:solidFill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/>
              <a:t>5MHz</a:t>
            </a:r>
            <a:endParaRPr kumimoji="1" lang="ja-JP" altLang="en-US" sz="1600" b="1" dirty="0"/>
          </a:p>
        </p:txBody>
      </p:sp>
      <p:cxnSp>
        <p:nvCxnSpPr>
          <p:cNvPr id="30" name="直線コネクタ 29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 flipH="1">
            <a:off x="235690" y="1461767"/>
            <a:ext cx="1" cy="146071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8878325" y="1323829"/>
            <a:ext cx="0" cy="159473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="" xmlns:a16="http://schemas.microsoft.com/office/drawing/2014/main" id="{5985BB06-E2BD-B04A-AC0F-DF0B5D9393B6}"/>
              </a:ext>
            </a:extLst>
          </p:cNvPr>
          <p:cNvCxnSpPr>
            <a:cxnSpLocks/>
          </p:cNvCxnSpPr>
          <p:nvPr/>
        </p:nvCxnSpPr>
        <p:spPr>
          <a:xfrm>
            <a:off x="131667" y="2925316"/>
            <a:ext cx="8981934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="" xmlns:a16="http://schemas.microsoft.com/office/drawing/2014/main" id="{1A5A6DE3-C601-6146-BD2E-0F194937D3A1}"/>
              </a:ext>
            </a:extLst>
          </p:cNvPr>
          <p:cNvCxnSpPr>
            <a:cxnSpLocks/>
          </p:cNvCxnSpPr>
          <p:nvPr/>
        </p:nvCxnSpPr>
        <p:spPr>
          <a:xfrm>
            <a:off x="4560763" y="2102621"/>
            <a:ext cx="0" cy="93610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="" xmlns:a16="http://schemas.microsoft.com/office/drawing/2014/main" id="{40347416-64A9-3A4E-A64E-E269A897EDA1}"/>
              </a:ext>
            </a:extLst>
          </p:cNvPr>
          <p:cNvSpPr txBox="1"/>
          <p:nvPr/>
        </p:nvSpPr>
        <p:spPr>
          <a:xfrm>
            <a:off x="107504" y="2946802"/>
            <a:ext cx="8887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/>
              <a:t>1920		</a:t>
            </a:r>
            <a:r>
              <a:rPr kumimoji="1" lang="ja-JP" altLang="en-US" sz="1600" b="1" dirty="0" smtClean="0"/>
              <a:t>　</a:t>
            </a:r>
            <a:r>
              <a:rPr kumimoji="1" lang="en-US" altLang="ja-JP" sz="1600" b="1" dirty="0" smtClean="0"/>
              <a:t>1925		</a:t>
            </a:r>
            <a:r>
              <a:rPr kumimoji="1" lang="ja-JP" altLang="en-US" sz="1600" b="1" dirty="0" smtClean="0"/>
              <a:t>　　　</a:t>
            </a:r>
            <a:r>
              <a:rPr kumimoji="1" lang="en-US" altLang="ja-JP" sz="1600" b="1" dirty="0" smtClean="0"/>
              <a:t>1930					1940</a:t>
            </a:r>
            <a:endParaRPr kumimoji="1" lang="ja-JP" altLang="en-US" sz="1600" b="1" dirty="0"/>
          </a:p>
        </p:txBody>
      </p:sp>
      <p:sp>
        <p:nvSpPr>
          <p:cNvPr id="35" name="正方形/長方形 34">
            <a:extLst>
              <a:ext uri="{FF2B5EF4-FFF2-40B4-BE49-F238E27FC236}">
                <a16:creationId xmlns="" xmlns:a16="http://schemas.microsoft.com/office/drawing/2014/main" id="{583CA2C5-E208-534B-A789-B328BDED5B05}"/>
              </a:ext>
            </a:extLst>
          </p:cNvPr>
          <p:cNvSpPr/>
          <p:nvPr/>
        </p:nvSpPr>
        <p:spPr>
          <a:xfrm>
            <a:off x="1465382" y="2454027"/>
            <a:ext cx="1128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kern="0" dirty="0" smtClean="0">
                <a:latin typeface="HGP創英角ｺﾞｼｯｸUB"/>
                <a:ea typeface="HGP創英角ｺﾞｼｯｸUB"/>
              </a:rPr>
              <a:t>Case#6:  </a:t>
            </a:r>
            <a:endParaRPr lang="en-US" altLang="ja-JP" sz="1600" kern="0" dirty="0">
              <a:latin typeface="HGP創英角ｺﾞｼｯｸUB"/>
              <a:ea typeface="HGP創英角ｺﾞｼｯｸUB"/>
            </a:endParaRPr>
          </a:p>
        </p:txBody>
      </p:sp>
      <p:sp>
        <p:nvSpPr>
          <p:cNvPr id="36" name="タイトル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</p:spPr>
        <p:txBody>
          <a:bodyPr/>
          <a:lstStyle/>
          <a:p>
            <a:r>
              <a:rPr kumimoji="1" lang="en-US" altLang="ja-JP" b="1" dirty="0" smtClean="0"/>
              <a:t>Analysis of Proposal#2</a:t>
            </a:r>
            <a:endParaRPr kumimoji="1" lang="ja-JP" altLang="en-US" b="1" dirty="0"/>
          </a:p>
        </p:txBody>
      </p:sp>
      <p:sp>
        <p:nvSpPr>
          <p:cNvPr id="3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3904" y="3312318"/>
            <a:ext cx="8647643" cy="1964531"/>
          </a:xfrm>
        </p:spPr>
        <p:txBody>
          <a:bodyPr>
            <a:noAutofit/>
          </a:bodyPr>
          <a:lstStyle/>
          <a:p>
            <a:r>
              <a:rPr kumimoji="1" lang="en-US" altLang="ja-JP" sz="2000" b="1" dirty="0" smtClean="0"/>
              <a:t>In TS36.101, no A-MPR is required for NB index = 3, </a:t>
            </a:r>
            <a:r>
              <a:rPr kumimoji="1" lang="en-US" altLang="ja-JP" sz="2000" b="1" dirty="0" err="1" smtClean="0"/>
              <a:t>RB</a:t>
            </a:r>
            <a:r>
              <a:rPr kumimoji="1" lang="en-US" altLang="ja-JP" sz="2000" b="1" baseline="-25000" dirty="0" err="1" smtClean="0"/>
              <a:t>start</a:t>
            </a:r>
            <a:r>
              <a:rPr kumimoji="1" lang="en-US" altLang="ja-JP" sz="2000" b="1" dirty="0" smtClean="0"/>
              <a:t> = 0</a:t>
            </a:r>
            <a:r>
              <a:rPr kumimoji="1" lang="en-US" altLang="ja-JP" sz="2000" b="1" dirty="0"/>
              <a:t>, </a:t>
            </a:r>
            <a:r>
              <a:rPr kumimoji="1" lang="en-US" altLang="ja-JP" sz="2000" b="1" dirty="0" smtClean="0"/>
              <a:t>L</a:t>
            </a:r>
            <a:r>
              <a:rPr kumimoji="1" lang="en-US" altLang="ja-JP" sz="2000" b="1" baseline="-25000" dirty="0" smtClean="0"/>
              <a:t>CRB</a:t>
            </a:r>
            <a:r>
              <a:rPr kumimoji="1" lang="en-US" altLang="ja-JP" sz="2000" b="1" dirty="0" smtClean="0"/>
              <a:t> </a:t>
            </a:r>
            <a:r>
              <a:rPr kumimoji="1" lang="en-US" altLang="ja-JP" sz="2000" b="1" dirty="0"/>
              <a:t>= </a:t>
            </a:r>
            <a:r>
              <a:rPr kumimoji="1" lang="en-US" altLang="ja-JP" sz="2000" b="1" dirty="0" smtClean="0"/>
              <a:t>24.   This is almost compatible with Case#6.  </a:t>
            </a:r>
          </a:p>
          <a:p>
            <a:r>
              <a:rPr kumimoji="1" lang="en-US" altLang="ja-JP" sz="2000" b="1" dirty="0" smtClean="0"/>
              <a:t>In addition, A-MPR requirements for Cat.M2 Band 1 UE were specified based on assumption of “Low cost PA” although this is not officially recorded.   Hence, NR n1 UE should show better performance than that.</a:t>
            </a:r>
          </a:p>
          <a:p>
            <a:endParaRPr kumimoji="1" lang="en-US" altLang="ja-JP" sz="2000" b="1" dirty="0"/>
          </a:p>
        </p:txBody>
      </p:sp>
    </p:spTree>
    <p:extLst>
      <p:ext uri="{BB962C8B-B14F-4D97-AF65-F5344CB8AC3E}">
        <p14:creationId xmlns:p14="http://schemas.microsoft.com/office/powerpoint/2010/main" val="1629097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b="1" dirty="0" smtClean="0"/>
              <a:t>&lt;For n1 15kHz SCS&gt;</a:t>
            </a:r>
          </a:p>
          <a:p>
            <a:r>
              <a:rPr kumimoji="1" lang="en-US" altLang="ja-JP" b="1" dirty="0" smtClean="0"/>
              <a:t>Proposal#1: A-MPR for protecting PHS should be up to 10 dB for Case#5 and Case#6.</a:t>
            </a:r>
          </a:p>
          <a:p>
            <a:r>
              <a:rPr kumimoji="1" lang="en-US" altLang="ja-JP" b="1" dirty="0" smtClean="0"/>
              <a:t>Proposal#2: For Case#5, up to 3 dB A-MPR should apply.  For Case#6, no A-MPR is necessary.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21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b="1" dirty="0" smtClean="0"/>
              <a:t>FYI: Requirements for NS_05 from TS36.101</a:t>
            </a:r>
            <a:endParaRPr kumimoji="1" lang="ja-JP" altLang="en-US" sz="32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915450"/>
              </p:ext>
            </p:extLst>
          </p:nvPr>
        </p:nvGraphicFramePr>
        <p:xfrm>
          <a:off x="569395" y="1455579"/>
          <a:ext cx="8132566" cy="1371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37219"/>
                <a:gridCol w="2137219"/>
                <a:gridCol w="565391"/>
                <a:gridCol w="429535"/>
                <a:gridCol w="114366"/>
                <a:gridCol w="435544"/>
                <a:gridCol w="248324"/>
                <a:gridCol w="335307"/>
                <a:gridCol w="161341"/>
                <a:gridCol w="248324"/>
                <a:gridCol w="642137"/>
                <a:gridCol w="248324"/>
                <a:gridCol w="429535"/>
              </a:tblGrid>
              <a:tr h="12757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Channel Bandwidth [MHz]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Parameters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4673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1932.5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378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0-7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8 – 66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67-74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8002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≥1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≤30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31 – 54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&gt;54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&gt;6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829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A-MPR [dB]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≤1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3787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1930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378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0-23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24-75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76-99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2757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900" baseline="-25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≥1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≤24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25 – 40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41 – 50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&gt; 50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&gt;6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2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A-MPR [dB]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≤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76223" y="1180226"/>
            <a:ext cx="810105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6.2.4-18: A-MPR for "NS_05"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14438"/>
              </p:ext>
            </p:extLst>
          </p:nvPr>
        </p:nvGraphicFramePr>
        <p:xfrm>
          <a:off x="576223" y="3604101"/>
          <a:ext cx="8101054" cy="1022985"/>
        </p:xfrm>
        <a:graphic>
          <a:graphicData uri="http://schemas.openxmlformats.org/drawingml/2006/table">
            <a:tbl>
              <a:tblPr/>
              <a:tblGrid>
                <a:gridCol w="1704520"/>
                <a:gridCol w="1278660"/>
                <a:gridCol w="1279738"/>
                <a:gridCol w="1278660"/>
                <a:gridCol w="1279738"/>
                <a:gridCol w="1279738"/>
              </a:tblGrid>
              <a:tr h="1352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BW [MHz]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352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Fc [MHz]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1930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409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(NB</a:t>
                      </a:r>
                      <a:r>
                        <a:rPr lang="en-GB" sz="900" b="1" baseline="-25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index</a:t>
                      </a:r>
                      <a:r>
                        <a:rPr lang="en-GB" sz="9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,RB</a:t>
                      </a:r>
                      <a:r>
                        <a:rPr lang="en-GB" sz="900" b="1" baseline="-25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start)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(0,&lt;6)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(0,&lt;6)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(1,&lt;6)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(2,&lt;6)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(2,&lt;6)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900" b="1" baseline="-25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CRB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9, 12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≥15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A-MPR [dB]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ＭＳ 明朝"/>
                          <a:cs typeface="Arial"/>
                        </a:rPr>
                        <a:t>≤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ＭＳ 明朝"/>
                          <a:cs typeface="Arial"/>
                        </a:rPr>
                        <a:t>≤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ＭＳ 明朝"/>
                          <a:cs typeface="Arial"/>
                        </a:rPr>
                        <a:t>≤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ＭＳ 明朝"/>
                          <a:cs typeface="Arial"/>
                        </a:rPr>
                        <a:t>≤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ＭＳ 明朝"/>
                          <a:cs typeface="Arial"/>
                        </a:rPr>
                        <a:t>≤</a:t>
                      </a: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NOTE 1:	</a:t>
                      </a:r>
                      <a:r>
                        <a:rPr lang="en-GB" sz="90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NB</a:t>
                      </a:r>
                      <a:r>
                        <a:rPr lang="en-GB" sz="900" baseline="-25000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index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is the narrowband index that is defined in 6.2.7 in [4]. The resource block assignment is defined within the narrowband as defined in 5.3.3.1.12 and 5.3.3.1.13 in [5].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77561" y="3309283"/>
            <a:ext cx="8099714" cy="28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6.2.4-18E: A-MPR requirements for "NS_05" for Cat-M2 power class 3 UE</a:t>
            </a:r>
            <a:endParaRPr kumimoji="1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2117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6079</TotalTime>
  <Words>692</Words>
  <Application>Microsoft Office PowerPoint</Application>
  <PresentationFormat>画面に合わせる (16:9)</PresentationFormat>
  <Paragraphs>199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Theme</vt:lpstr>
      <vt:lpstr>PowerPoint プレゼンテーション</vt:lpstr>
      <vt:lpstr>Background</vt:lpstr>
      <vt:lpstr>Overview</vt:lpstr>
      <vt:lpstr>Assumption</vt:lpstr>
      <vt:lpstr>Proposal#1</vt:lpstr>
      <vt:lpstr>Proposal#2</vt:lpstr>
      <vt:lpstr>Analysis of Proposal#2</vt:lpstr>
      <vt:lpstr>Proposals</vt:lpstr>
      <vt:lpstr>FYI: Requirements for NS_05 from TS36.101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尾原</cp:lastModifiedBy>
  <cp:revision>99</cp:revision>
  <cp:lastPrinted>2015-11-02T18:42:05Z</cp:lastPrinted>
  <dcterms:created xsi:type="dcterms:W3CDTF">2015-10-30T15:37:37Z</dcterms:created>
  <dcterms:modified xsi:type="dcterms:W3CDTF">2018-05-14T05:20:28Z</dcterms:modified>
</cp:coreProperties>
</file>