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263" r:id="rId3"/>
    <p:sldId id="264" r:id="rId4"/>
    <p:sldId id="265" r:id="rId5"/>
    <p:sldId id="266" r:id="rId6"/>
    <p:sldId id="261" r:id="rId7"/>
  </p:sldIdLst>
  <p:sldSz cx="12192000" cy="6858000"/>
  <p:notesSz cx="6858000" cy="9144000"/>
  <p:embeddedFontLst>
    <p:embeddedFont>
      <p:font typeface="Ericsson Hilda" panose="00000500000000000000" pitchFamily="2" charset="0"/>
      <p:regular r:id="rId10"/>
      <p:bold r:id="rId11"/>
    </p:embeddedFont>
    <p:embeddedFont>
      <p:font typeface="Ericsson Hilda Light" panose="00000400000000000000" pitchFamily="2" charset="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3284" autoAdjust="0"/>
  </p:normalViewPr>
  <p:slideViewPr>
    <p:cSldViewPr snapToGrid="0" snapToObjects="1" showGuides="1">
      <p:cViewPr varScale="1">
        <p:scale>
          <a:sx n="105" d="100"/>
          <a:sy n="105" d="100"/>
        </p:scale>
        <p:origin x="12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2017-12-19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B6A28CE-71E1-4EC7-87CD-A4851F28AAE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9945F22-B0F0-46FA-90EC-6CF64D129F8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3A76CF7-278B-4F6E-9A79-EDD59651D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3A147-5510-431A-9FDB-044AD1A35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1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6250" y="476250"/>
            <a:ext cx="8356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E0ABF59-D34C-44E2-8569-812DEC85F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270" y="481203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12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bg1"/>
                </a:solidFill>
              </a:rPr>
              <a:t>abcdefghijklmnopqrstuvwxyz</a:t>
            </a:r>
            <a:r>
              <a:rPr lang="en-US" sz="1400" dirty="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bg1"/>
                </a:solidFill>
              </a:rPr>
              <a:t>ẀẁẃẄẅỲỳ</a:t>
            </a:r>
            <a:r>
              <a:rPr lang="en-US" sz="1400" dirty="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bg1"/>
                </a:solidFill>
              </a:rPr>
              <a:t>abcdefghijklmnopqrstuvwxyz</a:t>
            </a:r>
            <a:r>
              <a:rPr lang="en-US" sz="1400" b="1" dirty="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bg1"/>
                </a:solidFill>
              </a:rPr>
              <a:t>ẀẁẃẄẅỲỳ</a:t>
            </a:r>
            <a:r>
              <a:rPr lang="en-US" sz="1400" b="1" dirty="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7766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62EA197D-ECA7-4E2F-AB03-2BA31AB9D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10DEA382-3777-4D1B-A88B-88F6F05CB2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6CF73A11-8A39-48C9-ACAA-C58D0BA7D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D8118F2-961D-4A26-82DD-827B74164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1B066-0765-4F7D-BC7B-5421BFA666C6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2017-12-19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74" r:id="rId17"/>
    <p:sldLayoutId id="2147483694" r:id="rId18"/>
    <p:sldLayoutId id="2147483682" r:id="rId19"/>
    <p:sldLayoutId id="2147483683" r:id="rId20"/>
    <p:sldLayoutId id="2147483684" r:id="rId21"/>
    <p:sldLayoutId id="2147483685" r:id="rId22"/>
    <p:sldLayoutId id="2147483675" r:id="rId23"/>
    <p:sldLayoutId id="2147483676" r:id="rId24"/>
    <p:sldLayoutId id="2147483686" r:id="rId25"/>
    <p:sldLayoutId id="2147483687" r:id="rId26"/>
    <p:sldLayoutId id="2147483688" r:id="rId27"/>
    <p:sldLayoutId id="2147483689" r:id="rId28"/>
    <p:sldLayoutId id="2147483696" r:id="rId29"/>
    <p:sldLayoutId id="2147483677" r:id="rId30"/>
    <p:sldLayoutId id="2147483678" r:id="rId31"/>
    <p:sldLayoutId id="2147483679" r:id="rId32"/>
    <p:sldLayoutId id="2147483680" r:id="rId33"/>
    <p:sldLayoutId id="2147483690" r:id="rId34"/>
    <p:sldLayoutId id="2147483681" r:id="rId35"/>
    <p:sldLayoutId id="2147483692" r:id="rId36"/>
    <p:sldLayoutId id="2147483697" r:id="rId37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6858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0287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3716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87/Docs/R4-1806119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76250"/>
            <a:ext cx="9213215" cy="3457576"/>
          </a:xfrm>
        </p:spPr>
        <p:txBody>
          <a:bodyPr/>
          <a:lstStyle/>
          <a:p>
            <a:r>
              <a:rPr lang="en-US" dirty="0"/>
              <a:t>TDD UL/DL configuration for UE REFSENS and performance tests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Agenda Item:</a:t>
            </a:r>
            <a:r>
              <a:rPr lang="en-US" dirty="0"/>
              <a:t>	7.5.10, 7.12.1</a:t>
            </a:r>
            <a:endParaRPr lang="sv-SE" dirty="0"/>
          </a:p>
          <a:p>
            <a:r>
              <a:rPr lang="en-US" b="1" dirty="0"/>
              <a:t>Source: 	</a:t>
            </a:r>
            <a:r>
              <a:rPr lang="en-US" dirty="0"/>
              <a:t>Ericsson</a:t>
            </a:r>
            <a:endParaRPr lang="sv-SE" dirty="0"/>
          </a:p>
          <a:p>
            <a:r>
              <a:rPr lang="en-US" b="1" dirty="0"/>
              <a:t>Document for:</a:t>
            </a:r>
            <a:r>
              <a:rPr lang="en-US" dirty="0"/>
              <a:t>	Discussion</a:t>
            </a:r>
            <a:endParaRPr lang="sv-SE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51539" y="6237286"/>
            <a:ext cx="2469030" cy="287336"/>
          </a:xfrm>
        </p:spPr>
        <p:txBody>
          <a:bodyPr/>
          <a:lstStyle/>
          <a:p>
            <a:r>
              <a:rPr lang="en-US" dirty="0"/>
              <a:t>3GPP TSG-RAN WG4 Meeting #87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656140" y="6237286"/>
            <a:ext cx="1920239" cy="287337"/>
          </a:xfrm>
        </p:spPr>
        <p:txBody>
          <a:bodyPr/>
          <a:lstStyle/>
          <a:p>
            <a:r>
              <a:rPr lang="en-US" dirty="0"/>
              <a:t>Busan, 21</a:t>
            </a:r>
            <a:r>
              <a:rPr lang="en-US" baseline="30000" dirty="0"/>
              <a:t>st</a:t>
            </a:r>
            <a:r>
              <a:rPr lang="en-US" dirty="0"/>
              <a:t>– 25</a:t>
            </a:r>
            <a:r>
              <a:rPr lang="en-US" baseline="30000" dirty="0"/>
              <a:t>th</a:t>
            </a:r>
            <a:r>
              <a:rPr lang="en-US" dirty="0"/>
              <a:t> May, 2018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R4-1806119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16869-2CAF-48D3-A6C2-E8CA91671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 for FR1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9A217C-9954-45BA-916D-57E6C00DF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In R4-1805717 </a:t>
            </a:r>
            <a:r>
              <a:rPr lang="sv-SE" dirty="0" err="1"/>
              <a:t>it’s</a:t>
            </a:r>
            <a:r>
              <a:rPr lang="sv-SE" dirty="0"/>
              <a:t> </a:t>
            </a:r>
            <a:r>
              <a:rPr lang="sv-SE" dirty="0" err="1"/>
              <a:t>agreed</a:t>
            </a:r>
            <a:r>
              <a:rPr lang="sv-SE" dirty="0"/>
              <a:t> as </a:t>
            </a:r>
            <a:r>
              <a:rPr lang="sv-SE" dirty="0" err="1"/>
              <a:t>following</a:t>
            </a:r>
            <a:r>
              <a:rPr lang="sv-SE" dirty="0"/>
              <a:t> for FR1</a:t>
            </a:r>
          </a:p>
          <a:p>
            <a:pPr lvl="2"/>
            <a:r>
              <a:rPr lang="en-US" altLang="ja-JP" sz="1800" dirty="0"/>
              <a:t>For FR1, the following TDD/HARQ configurations are applied for NR REFSENS requirements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altLang="ja-JP" sz="1600" dirty="0"/>
              <a:t>Semi-static TDD configuration</a:t>
            </a:r>
            <a:endParaRPr lang="en-US" altLang="ja-JP" sz="1600" strike="sngStrike" dirty="0"/>
          </a:p>
          <a:p>
            <a:pPr lvl="3">
              <a:buFont typeface="Wingdings" panose="05000000000000000000" pitchFamily="2" charset="2"/>
              <a:buChar char="§"/>
            </a:pPr>
            <a:r>
              <a:rPr lang="en-US" altLang="ja-JP" sz="1600" dirty="0">
                <a:solidFill>
                  <a:srgbClr val="C00000"/>
                </a:solidFill>
              </a:rPr>
              <a:t>UL/DL pattern</a:t>
            </a:r>
          </a:p>
          <a:p>
            <a:pPr lvl="4">
              <a:buFont typeface="Arial" panose="020B0604020202020204" pitchFamily="34" charset="0"/>
              <a:buChar char="•"/>
            </a:pPr>
            <a:r>
              <a:rPr lang="en-US" altLang="ja-JP" sz="1200" dirty="0">
                <a:solidFill>
                  <a:srgbClr val="C00000"/>
                </a:solidFill>
              </a:rPr>
              <a:t>FFS: TDD configuration for LTE side in EN-DC combinations (whether to apply the same configuration as NR side)</a:t>
            </a:r>
          </a:p>
          <a:p>
            <a:pPr lvl="4">
              <a:buFont typeface="Arial" panose="020B0604020202020204" pitchFamily="34" charset="0"/>
              <a:buChar char="•"/>
            </a:pPr>
            <a:r>
              <a:rPr lang="en-US" altLang="ja-JP" sz="1200" dirty="0">
                <a:solidFill>
                  <a:srgbClr val="C00000"/>
                </a:solidFill>
              </a:rPr>
              <a:t>FFS: Different TDD pattern between EN-DC and other scenario</a:t>
            </a:r>
          </a:p>
          <a:p>
            <a:pPr lvl="3"/>
            <a:endParaRPr lang="en-US" altLang="ja-JP" sz="1600" dirty="0">
              <a:solidFill>
                <a:srgbClr val="C00000"/>
              </a:solidFill>
            </a:endParaRPr>
          </a:p>
          <a:p>
            <a:pPr lvl="3"/>
            <a:endParaRPr lang="en-US" altLang="ja-JP" sz="1600" dirty="0">
              <a:solidFill>
                <a:srgbClr val="C00000"/>
              </a:solidFill>
            </a:endParaRPr>
          </a:p>
          <a:p>
            <a:pPr lvl="3"/>
            <a:endParaRPr lang="en-US" altLang="ja-JP" sz="1600" dirty="0">
              <a:solidFill>
                <a:srgbClr val="C00000"/>
              </a:solidFill>
            </a:endParaRPr>
          </a:p>
          <a:p>
            <a:pPr lvl="3"/>
            <a:endParaRPr lang="en-US" altLang="ja-JP" sz="1600" dirty="0">
              <a:solidFill>
                <a:srgbClr val="C00000"/>
              </a:solidFill>
            </a:endParaRPr>
          </a:p>
          <a:p>
            <a:pPr marL="1143000" lvl="3" indent="0">
              <a:buNone/>
            </a:pPr>
            <a:endParaRPr lang="en-US" altLang="ja-JP" sz="1600" dirty="0">
              <a:solidFill>
                <a:srgbClr val="C00000"/>
              </a:solidFill>
            </a:endParaRPr>
          </a:p>
          <a:p>
            <a:pPr lvl="3">
              <a:buFont typeface="Wingdings" panose="05000000000000000000" pitchFamily="2" charset="2"/>
              <a:buChar char="§"/>
            </a:pPr>
            <a:r>
              <a:rPr lang="en-US" altLang="ja-JP" sz="1600" dirty="0">
                <a:solidFill>
                  <a:srgbClr val="C00000"/>
                </a:solidFill>
              </a:rPr>
              <a:t>K0 = [0]</a:t>
            </a:r>
          </a:p>
          <a:p>
            <a:pPr lvl="4">
              <a:buFont typeface="Arial" panose="020B0604020202020204" pitchFamily="34" charset="0"/>
              <a:buChar char="•"/>
            </a:pPr>
            <a:r>
              <a:rPr lang="en-US" altLang="ja-JP" sz="1200" dirty="0">
                <a:solidFill>
                  <a:srgbClr val="C00000"/>
                </a:solidFill>
              </a:rPr>
              <a:t>FFS: K1 and max number of HARQ process </a:t>
            </a:r>
            <a:endParaRPr lang="en-US" altLang="ja-JP" sz="1600" dirty="0">
              <a:solidFill>
                <a:srgbClr val="C0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B518615-CA0F-4DBA-A83B-A5EF4CAF25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404618"/>
              </p:ext>
            </p:extLst>
          </p:nvPr>
        </p:nvGraphicFramePr>
        <p:xfrm>
          <a:off x="863473" y="3508883"/>
          <a:ext cx="9036495" cy="1429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811">
                  <a:extLst>
                    <a:ext uri="{9D8B030D-6E8A-4147-A177-3AD203B41FA5}">
                      <a16:colId xmlns:a16="http://schemas.microsoft.com/office/drawing/2014/main" val="1830238226"/>
                    </a:ext>
                  </a:extLst>
                </a:gridCol>
                <a:gridCol w="2091671">
                  <a:extLst>
                    <a:ext uri="{9D8B030D-6E8A-4147-A177-3AD203B41FA5}">
                      <a16:colId xmlns:a16="http://schemas.microsoft.com/office/drawing/2014/main" val="2498284779"/>
                    </a:ext>
                  </a:extLst>
                </a:gridCol>
                <a:gridCol w="2091671">
                  <a:extLst>
                    <a:ext uri="{9D8B030D-6E8A-4147-A177-3AD203B41FA5}">
                      <a16:colId xmlns:a16="http://schemas.microsoft.com/office/drawing/2014/main" val="122166515"/>
                    </a:ext>
                  </a:extLst>
                </a:gridCol>
                <a:gridCol w="2091671">
                  <a:extLst>
                    <a:ext uri="{9D8B030D-6E8A-4147-A177-3AD203B41FA5}">
                      <a16:colId xmlns:a16="http://schemas.microsoft.com/office/drawing/2014/main" val="1189239027"/>
                    </a:ext>
                  </a:extLst>
                </a:gridCol>
                <a:gridCol w="2091671">
                  <a:extLst>
                    <a:ext uri="{9D8B030D-6E8A-4147-A177-3AD203B41FA5}">
                      <a16:colId xmlns:a16="http://schemas.microsoft.com/office/drawing/2014/main" val="2177845503"/>
                    </a:ext>
                  </a:extLst>
                </a:gridCol>
              </a:tblGrid>
              <a:tr h="20266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SCS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Alt.1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Alt.2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Alt3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Alt4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3841191"/>
                  </a:ext>
                </a:extLst>
              </a:tr>
              <a:tr h="316488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15kHz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Aligned with LTE </a:t>
                      </a:r>
                      <a:r>
                        <a:rPr kumimoji="1" lang="en-US" altLang="ja-JP" sz="1100" dirty="0" err="1">
                          <a:solidFill>
                            <a:srgbClr val="C00000"/>
                          </a:solidFill>
                        </a:rPr>
                        <a:t>config</a:t>
                      </a:r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 #2 (5ms periodicity)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6449613"/>
                  </a:ext>
                </a:extLst>
              </a:tr>
              <a:tr h="316488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30kHz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fr-FR" altLang="ja-JP" sz="1100" dirty="0">
                          <a:solidFill>
                            <a:srgbClr val="C00000"/>
                          </a:solidFill>
                        </a:rPr>
                        <a:t>{0, 33, 0, 41}</a:t>
                      </a:r>
                    </a:p>
                    <a:p>
                      <a:r>
                        <a:rPr kumimoji="1" lang="fr-FR" altLang="ja-JP" sz="1100" dirty="0">
                          <a:solidFill>
                            <a:srgbClr val="C00000"/>
                          </a:solidFill>
                        </a:rPr>
                        <a:t>(Option 3 in R4-1803445)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Aligned with LTE </a:t>
                      </a:r>
                      <a:r>
                        <a:rPr kumimoji="1" lang="en-US" altLang="ja-JP" sz="1100" dirty="0" err="1">
                          <a:solidFill>
                            <a:srgbClr val="C00000"/>
                          </a:solidFill>
                        </a:rPr>
                        <a:t>config</a:t>
                      </a:r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 #2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(5ms periodicity)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aseline="0" dirty="0">
                          <a:solidFill>
                            <a:srgbClr val="C00000"/>
                          </a:solidFill>
                        </a:rPr>
                        <a:t> {0 0 0 32 1}  with 2.5ms periodicity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aseline="0" dirty="0">
                          <a:solidFill>
                            <a:srgbClr val="C00000"/>
                          </a:solidFill>
                        </a:rPr>
                        <a:t>{0 0 0 12 1}  with 2.5ms periodicity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5980918"/>
                  </a:ext>
                </a:extLst>
              </a:tr>
              <a:tr h="316488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60kHz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fr-FR" altLang="ja-JP" sz="1100" dirty="0">
                          <a:solidFill>
                            <a:srgbClr val="C00000"/>
                          </a:solidFill>
                        </a:rPr>
                        <a:t>{0, 33, 0, 41}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1100" dirty="0">
                          <a:solidFill>
                            <a:srgbClr val="C00000"/>
                          </a:solidFill>
                        </a:rPr>
                        <a:t>(Option 3 in R4-1803445)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Aligned with LTE </a:t>
                      </a:r>
                      <a:r>
                        <a:rPr kumimoji="1" lang="en-US" altLang="ja-JP" sz="1100" dirty="0" err="1">
                          <a:solidFill>
                            <a:srgbClr val="C00000"/>
                          </a:solidFill>
                        </a:rPr>
                        <a:t>config</a:t>
                      </a:r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 #2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(5ms periodicity)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solidFill>
                            <a:srgbClr val="C00000"/>
                          </a:solidFill>
                        </a:rPr>
                        <a:t>LTE</a:t>
                      </a:r>
                      <a:r>
                        <a:rPr kumimoji="1" lang="en-US" altLang="ja-JP" sz="1100" baseline="0" dirty="0">
                          <a:solidFill>
                            <a:srgbClr val="C00000"/>
                          </a:solidFill>
                        </a:rPr>
                        <a:t> config #2 with 1.25ms periodicity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aseline="0" dirty="0">
                          <a:solidFill>
                            <a:srgbClr val="C00000"/>
                          </a:solidFill>
                        </a:rPr>
                        <a:t>{0 0 13 1}  with 1ms periodicity</a:t>
                      </a:r>
                      <a:endParaRPr kumimoji="1" lang="ja-JP" altLang="en-US" sz="11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36774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9373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72B1F-A7C9-4CEF-B6EC-FA1D21011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 for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4AA43-31A6-4266-A602-16AEBEBA1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For FR2, semi-static TDD configuration</a:t>
            </a:r>
            <a:endParaRPr lang="en-US" altLang="ja-JP" sz="2400" strike="sngStrike" dirty="0"/>
          </a:p>
          <a:p>
            <a:r>
              <a:rPr lang="en-US" altLang="ja-JP" sz="2400" dirty="0">
                <a:solidFill>
                  <a:srgbClr val="C00000"/>
                </a:solidFill>
              </a:rPr>
              <a:t>Postpone the discussion for FR2 to RAN4 #87</a:t>
            </a:r>
            <a:endParaRPr lang="en-US" altLang="ja-JP" sz="2400" strike="sngStrike" dirty="0"/>
          </a:p>
          <a:p>
            <a:r>
              <a:rPr lang="en-US" altLang="ja-JP" sz="2400" dirty="0">
                <a:solidFill>
                  <a:srgbClr val="C00000"/>
                </a:solidFill>
              </a:rPr>
              <a:t>K0 = [0]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ja-JP" dirty="0"/>
              <a:t>FFS: K1 and max # of HARQ process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333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86859-D4A5-48C8-BAD2-DB681F9D8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FR1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448BDF-246E-40F7-B5A5-A8243A72C2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Strong motivation and clear benefit to align the frame start with LTE when it comes to EN-DC deployment for FR1.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For REFSENS tests use DDDSU to align with LTE TDD UL/DL config 2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US" dirty="0"/>
              <a:t>HARQ process can be reduced e.g. 4 than max number.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For UE performance tests use “phase approach” to gradually introduce more TDD config during performance phase.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US" dirty="0"/>
              <a:t>Phase 1 for first round simulation alignment uses DDDSU with 5ms periodicity and max HARQ process, targeting for agreement in July </a:t>
            </a:r>
            <a:r>
              <a:rPr lang="en-US" dirty="0" err="1"/>
              <a:t>Adhoc</a:t>
            </a:r>
            <a:r>
              <a:rPr lang="en-US" dirty="0"/>
              <a:t> (Alt 2 for all SCSs)</a:t>
            </a:r>
          </a:p>
          <a:p>
            <a:pPr lvl="4">
              <a:buFont typeface="Wingdings" panose="05000000000000000000" pitchFamily="2" charset="2"/>
              <a:buChar char="ü"/>
            </a:pPr>
            <a:r>
              <a:rPr lang="en-US" dirty="0"/>
              <a:t>At least for 15kHz and 30kHz SCS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US" dirty="0"/>
              <a:t>Phase 2 includes more TDD config (Alt 1, Alt 3 and 4)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367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7CA8F-8E03-484D-8ECA-086E43F6D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46905-C47B-40C9-B598-CC9A0BC57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REFSENS tests the purpose is to verify noise figure is properly handled by UE side in a minimum performance level, which doesn’t involve deployment plan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Use DDDSU to align with LTE TDD UL/DL config 2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US" dirty="0"/>
              <a:t>HARQ process can be reduced e.g. 4 than max number.</a:t>
            </a:r>
          </a:p>
          <a:p>
            <a:r>
              <a:rPr lang="en-US" dirty="0"/>
              <a:t>For UE performance tests to use TDD config based on operators input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Use 3DL 1UL for first round simulation alignment</a:t>
            </a:r>
          </a:p>
        </p:txBody>
      </p:sp>
    </p:spTree>
    <p:extLst>
      <p:ext uri="{BB962C8B-B14F-4D97-AF65-F5344CB8AC3E}">
        <p14:creationId xmlns:p14="http://schemas.microsoft.com/office/powerpoint/2010/main" val="2863311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2728" y="4156317"/>
            <a:ext cx="9765792" cy="347472"/>
          </a:xfrm>
        </p:spPr>
        <p:txBody>
          <a:bodyPr/>
          <a:lstStyle/>
          <a:p>
            <a:r>
              <a:rPr lang="en-US" dirty="0">
                <a:hlinkClick r:id="rId3"/>
              </a:rPr>
              <a:t>http://www.3gpp.org/ftp/TSG_RAN/WG4_Radio/TSGR4_87/Docs/R4-1806119.zip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72000" tIns="36000" rIns="0" bIns="0" numCol="1" rtlCol="0" anchor="t" anchorCtr="0" compatLnSpc="1">
        <a:prstTxWarp prst="textNoShape">
          <a:avLst/>
        </a:prstTxWarp>
        <a:spAutoFit/>
      </a:bodyPr>
      <a:lstStyle>
        <a:defPPr marL="344488" indent="-344488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1A46AB68-334A-47BB-A879-171AD382F963}" vid="{702E2A25-74FE-47E8-A7BF-6B23A08CEC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262</TotalTime>
  <Words>483</Words>
  <Application>Microsoft Office PowerPoint</Application>
  <PresentationFormat>Widescreen</PresentationFormat>
  <Paragraphs>70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Wingdings</vt:lpstr>
      <vt:lpstr>Arial</vt:lpstr>
      <vt:lpstr>Ericsson Hilda</vt:lpstr>
      <vt:lpstr>Ericsson Hilda Light</vt:lpstr>
      <vt:lpstr>PresentationTemplate2017</vt:lpstr>
      <vt:lpstr>TDD UL/DL configuration for UE REFSENS and performance tests</vt:lpstr>
      <vt:lpstr>Previous agreement for FR1</vt:lpstr>
      <vt:lpstr>Previous agreement for FR2</vt:lpstr>
      <vt:lpstr>Proposals for FR1</vt:lpstr>
      <vt:lpstr>Proposals for FR2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on new work split between RAN4 and RAN5 on UE specifications for NR</dc:title>
  <dc:creator>Maomao Chen</dc:creator>
  <cp:keywords/>
  <dc:description>Rev PA1</dc:description>
  <cp:lastModifiedBy>Maomao Chen</cp:lastModifiedBy>
  <cp:revision>85</cp:revision>
  <dcterms:created xsi:type="dcterms:W3CDTF">2018-05-09T11:57:45Z</dcterms:created>
  <dcterms:modified xsi:type="dcterms:W3CDTF">2018-05-14T11:46:25Z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PackageNo">
    <vt:lpwstr>LXA 119 603</vt:lpwstr>
  </property>
  <property fmtid="{D5CDD505-2E9C-101B-9397-08002B2CF9AE}" pid="6" name="PackageVersion">
    <vt:lpwstr>R6A</vt:lpwstr>
  </property>
  <property fmtid="{D5CDD505-2E9C-101B-9397-08002B2CF9AE}" pid="7" name="TemplateName2">
    <vt:lpwstr>CXC 173 2731/1</vt:lpwstr>
  </property>
  <property fmtid="{D5CDD505-2E9C-101B-9397-08002B2CF9AE}" pid="8" name="TemplateVersion2">
    <vt:lpwstr>R2A</vt:lpwstr>
  </property>
  <property fmtid="{D5CDD505-2E9C-101B-9397-08002B2CF9AE}" pid="9" name="DocumentType2">
    <vt:lpwstr>Presentation2011</vt:lpwstr>
  </property>
  <property fmtid="{D5CDD505-2E9C-101B-9397-08002B2CF9AE}" pid="10" name="Keyword">
    <vt:lpwstr> </vt:lpwstr>
  </property>
  <property fmtid="{D5CDD505-2E9C-101B-9397-08002B2CF9AE}" pid="11" name="FooterType">
    <vt:lpwstr>PresTemp</vt:lpwstr>
  </property>
  <property fmtid="{D5CDD505-2E9C-101B-9397-08002B2CF9AE}" pid="12" name="UsedFont">
    <vt:lpwstr>Ericsson Capital TT</vt:lpwstr>
  </property>
  <property fmtid="{D5CDD505-2E9C-101B-9397-08002B2CF9AE}" pid="13" name="x">
    <vt:lpwstr>0</vt:lpwstr>
  </property>
  <property fmtid="{D5CDD505-2E9C-101B-9397-08002B2CF9AE}" pid="14" name="White">
    <vt:bool>true</vt:bool>
  </property>
  <property fmtid="{D5CDD505-2E9C-101B-9397-08002B2CF9AE}" pid="15" name="chkMetaData">
    <vt:bool>false</vt:bool>
  </property>
  <property fmtid="{D5CDD505-2E9C-101B-9397-08002B2CF9AE}" pid="16" name="chkTaglines">
    <vt:bool>true</vt:bool>
  </property>
  <property fmtid="{D5CDD505-2E9C-101B-9397-08002B2CF9AE}" pid="17" name="SecurityClass">
    <vt:lpwstr>Ericsson Internal</vt:lpwstr>
  </property>
  <property fmtid="{D5CDD505-2E9C-101B-9397-08002B2CF9AE}" pid="18" name="txtConfLabel">
    <vt:lpwstr>Ericsson Internal</vt:lpwstr>
  </property>
  <property fmtid="{D5CDD505-2E9C-101B-9397-08002B2CF9AE}" pid="19" name="optUseConfClass">
    <vt:bool>true</vt:bool>
  </property>
  <property fmtid="{D5CDD505-2E9C-101B-9397-08002B2CF9AE}" pid="20" name="optUseConfLabel">
    <vt:bool>false</vt:bool>
  </property>
  <property fmtid="{D5CDD505-2E9C-101B-9397-08002B2CF9AE}" pid="21" name="optFooterCVLDocNo">
    <vt:bool>true</vt:bool>
  </property>
  <property fmtid="{D5CDD505-2E9C-101B-9397-08002B2CF9AE}" pid="22" name="optFooterCVLCopyright">
    <vt:bool>false</vt:bool>
  </property>
  <property fmtid="{D5CDD505-2E9C-101B-9397-08002B2CF9AE}" pid="23" name="optEnterText1">
    <vt:bool>false</vt:bool>
  </property>
  <property fmtid="{D5CDD505-2E9C-101B-9397-08002B2CF9AE}" pid="24" name="optFooterCVLConfLabel">
    <vt:bool>true</vt:bool>
  </property>
  <property fmtid="{D5CDD505-2E9C-101B-9397-08002B2CF9AE}" pid="25" name="optEnterText2">
    <vt:bool>false</vt:bool>
  </property>
  <property fmtid="{D5CDD505-2E9C-101B-9397-08002B2CF9AE}" pid="26" name="optFooterCVLTitle">
    <vt:bool>true</vt:bool>
  </property>
  <property fmtid="{D5CDD505-2E9C-101B-9397-08002B2CF9AE}" pid="27" name="optFooterCVLPrep">
    <vt:bool>false</vt:bool>
  </property>
  <property fmtid="{D5CDD505-2E9C-101B-9397-08002B2CF9AE}" pid="28" name="optEnterText3">
    <vt:bool>false</vt:bool>
  </property>
  <property fmtid="{D5CDD505-2E9C-101B-9397-08002B2CF9AE}" pid="29" name="optFooterCVLDate">
    <vt:bool>true</vt:bool>
  </property>
  <property fmtid="{D5CDD505-2E9C-101B-9397-08002B2CF9AE}" pid="30" name="optEnterText4">
    <vt:bool>false</vt:bool>
  </property>
  <property fmtid="{D5CDD505-2E9C-101B-9397-08002B2CF9AE}" pid="31" name="LeftFooterField">
    <vt:lpwstr> </vt:lpwstr>
  </property>
  <property fmtid="{D5CDD505-2E9C-101B-9397-08002B2CF9AE}" pid="32" name="MiddleFooterField">
    <vt:lpwstr> </vt:lpwstr>
  </property>
  <property fmtid="{D5CDD505-2E9C-101B-9397-08002B2CF9AE}" pid="33" name="RightFooterField">
    <vt:lpwstr> </vt:lpwstr>
  </property>
  <property fmtid="{D5CDD505-2E9C-101B-9397-08002B2CF9AE}" pid="34" name="RightFooterField2">
    <vt:lpwstr> </vt:lpwstr>
  </property>
  <property fmtid="{D5CDD505-2E9C-101B-9397-08002B2CF9AE}" pid="35" name="TotalNumb">
    <vt:bool>false</vt:bool>
  </property>
  <property fmtid="{D5CDD505-2E9C-101B-9397-08002B2CF9AE}" pid="36" name="Pages">
    <vt:bool>true</vt:bool>
  </property>
  <property fmtid="{D5CDD505-2E9C-101B-9397-08002B2CF9AE}" pid="37" name="BCategory">
    <vt:lpwstr> </vt:lpwstr>
  </property>
  <property fmtid="{D5CDD505-2E9C-101B-9397-08002B2CF9AE}" pid="38" name="BSubject">
    <vt:lpwstr> </vt:lpwstr>
  </property>
  <property fmtid="{D5CDD505-2E9C-101B-9397-08002B2CF9AE}" pid="39" name="DocType">
    <vt:lpwstr> </vt:lpwstr>
  </property>
  <property fmtid="{D5CDD505-2E9C-101B-9397-08002B2CF9AE}" pid="40" name="chkShowAll">
    <vt:bool>false</vt:bool>
  </property>
  <property fmtid="{D5CDD505-2E9C-101B-9397-08002B2CF9AE}" pid="41" name="chkOnlyTitle">
    <vt:bool>false</vt:bool>
  </property>
  <property fmtid="{D5CDD505-2E9C-101B-9397-08002B2CF9AE}" pid="42" name="chkPrep">
    <vt:bool>false</vt:bool>
  </property>
  <property fmtid="{D5CDD505-2E9C-101B-9397-08002B2CF9AE}" pid="43" name="chkAppr">
    <vt:bool>false</vt:bool>
  </property>
  <property fmtid="{D5CDD505-2E9C-101B-9397-08002B2CF9AE}" pid="44" name="chkConfClass">
    <vt:bool>true</vt:bool>
  </property>
  <property fmtid="{D5CDD505-2E9C-101B-9397-08002B2CF9AE}" pid="45" name="chkDate">
    <vt:bool>true</vt:bool>
  </property>
  <property fmtid="{D5CDD505-2E9C-101B-9397-08002B2CF9AE}" pid="46" name="chkDocNo">
    <vt:bool>false</vt:bool>
  </property>
  <property fmtid="{D5CDD505-2E9C-101B-9397-08002B2CF9AE}" pid="47" name="chkRev">
    <vt:bool>false</vt:bool>
  </property>
  <property fmtid="{D5CDD505-2E9C-101B-9397-08002B2CF9AE}" pid="48" name="chkTitle">
    <vt:bool>false</vt:bool>
  </property>
</Properties>
</file>