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63" r:id="rId3"/>
    <p:sldId id="267" r:id="rId4"/>
    <p:sldId id="266" r:id="rId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16" autoAdjust="0"/>
    <p:restoredTop sz="94660"/>
  </p:normalViewPr>
  <p:slideViewPr>
    <p:cSldViewPr>
      <p:cViewPr varScale="1">
        <p:scale>
          <a:sx n="85" d="100"/>
          <a:sy n="85" d="100"/>
        </p:scale>
        <p:origin x="1530"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2018/4/20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2018/4/20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2018/4/20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2018/4/20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2018/4/20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2018/4/20</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2018/4/20</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2018/4/20</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2018/4/20</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2018/4/20</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2018/4/20</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2018/4/20</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US" altLang="ko-KR" b="1" dirty="0"/>
              <a:t>Spectrum</a:t>
            </a:r>
            <a:r>
              <a:rPr lang="ko-KR" altLang="en-US" b="1" dirty="0"/>
              <a:t> </a:t>
            </a:r>
            <a:r>
              <a:rPr lang="en-US" altLang="ko-KR" b="1" dirty="0"/>
              <a:t>Situation and</a:t>
            </a:r>
            <a:r>
              <a:rPr lang="ko-KR" altLang="en-US" b="1" dirty="0"/>
              <a:t> </a:t>
            </a:r>
            <a:r>
              <a:rPr lang="en-US" altLang="ko-KR" b="1" dirty="0"/>
              <a:t>proposals</a:t>
            </a:r>
            <a:r>
              <a:rPr lang="ko-KR" altLang="en-US" b="1" dirty="0"/>
              <a:t> </a:t>
            </a:r>
            <a:r>
              <a:rPr lang="en-US" altLang="ko-KR" b="1" dirty="0"/>
              <a:t>to</a:t>
            </a:r>
            <a:r>
              <a:rPr lang="ko-KR" altLang="en-US" b="1" dirty="0"/>
              <a:t> </a:t>
            </a:r>
            <a:r>
              <a:rPr lang="en-US" altLang="ko-KR" b="1" dirty="0"/>
              <a:t>RAN4 in </a:t>
            </a:r>
            <a:r>
              <a:rPr lang="en-US" altLang="ko-KR" b="1" dirty="0" err="1"/>
              <a:t>Rel</a:t>
            </a:r>
            <a:r>
              <a:rPr lang="en-US" altLang="ko-KR" b="1"/>
              <a:t> 15</a:t>
            </a:r>
            <a:endParaRPr kumimoji="1" lang="ja-JP" altLang="en-US" dirty="0"/>
          </a:p>
        </p:txBody>
      </p:sp>
      <p:sp>
        <p:nvSpPr>
          <p:cNvPr id="3" name="サブタイトル 2"/>
          <p:cNvSpPr>
            <a:spLocks noGrp="1"/>
          </p:cNvSpPr>
          <p:nvPr>
            <p:ph type="subTitle" idx="1"/>
          </p:nvPr>
        </p:nvSpPr>
        <p:spPr/>
        <p:txBody>
          <a:bodyPr>
            <a:normAutofit/>
          </a:bodyPr>
          <a:lstStyle/>
          <a:p>
            <a:r>
              <a:rPr kumimoji="1" lang="en-US" altLang="ja-JP" dirty="0"/>
              <a:t>KT, SK Telecom, LG </a:t>
            </a:r>
            <a:r>
              <a:rPr kumimoji="1" lang="en-US" altLang="ja-JP" dirty="0" err="1"/>
              <a:t>Uplus</a:t>
            </a:r>
            <a:endParaRPr kumimoji="1" lang="en-US" altLang="ja-JP" dirty="0"/>
          </a:p>
          <a:p>
            <a:r>
              <a:rPr lang="en-US" altLang="ja-JP" dirty="0"/>
              <a:t>ETISALAT, Ericsson, ZTE , Huawei </a:t>
            </a:r>
            <a:endParaRPr kumimoji="1" lang="ja-JP" altLang="en-US" dirty="0"/>
          </a:p>
        </p:txBody>
      </p:sp>
      <p:sp>
        <p:nvSpPr>
          <p:cNvPr id="8" name="Text Box 4"/>
          <p:cNvSpPr txBox="1">
            <a:spLocks noChangeArrowheads="1"/>
          </p:cNvSpPr>
          <p:nvPr/>
        </p:nvSpPr>
        <p:spPr bwMode="auto">
          <a:xfrm>
            <a:off x="6769404" y="188913"/>
            <a:ext cx="2195084" cy="369332"/>
          </a:xfrm>
          <a:prstGeom prst="rect">
            <a:avLst/>
          </a:prstGeom>
          <a:noFill/>
          <a:ln w="9525">
            <a:noFill/>
            <a:miter lim="800000"/>
            <a:headEnd/>
            <a:tailEnd/>
          </a:ln>
        </p:spPr>
        <p:txBody>
          <a:bodyPr wrap="square">
            <a:spAutoFit/>
          </a:bodyPr>
          <a:lstStyle/>
          <a:p>
            <a:pPr algn="r" fontAlgn="base">
              <a:spcBef>
                <a:spcPct val="50000"/>
              </a:spcBef>
              <a:spcAft>
                <a:spcPct val="0"/>
              </a:spcAft>
            </a:pPr>
            <a:r>
              <a:rPr lang="en-US" altLang="ja-JP" b="1" dirty="0">
                <a:solidFill>
                  <a:srgbClr val="000000"/>
                </a:solidFill>
                <a:ea typeface="MS PGothic" pitchFamily="34" charset="-128"/>
              </a:rPr>
              <a:t>R4-1806020</a:t>
            </a:r>
            <a:endParaRPr lang="en-US" altLang="ja-JP" b="1" dirty="0">
              <a:solidFill>
                <a:srgbClr val="FF0000"/>
              </a:solidFill>
              <a:ea typeface="MS PGothic" pitchFamily="34" charset="-128"/>
            </a:endParaRPr>
          </a:p>
        </p:txBody>
      </p:sp>
      <p:sp>
        <p:nvSpPr>
          <p:cNvPr id="9" name="Rectangle 6"/>
          <p:cNvSpPr>
            <a:spLocks noChangeArrowheads="1"/>
          </p:cNvSpPr>
          <p:nvPr/>
        </p:nvSpPr>
        <p:spPr bwMode="auto">
          <a:xfrm>
            <a:off x="117350" y="116632"/>
            <a:ext cx="5562600" cy="646331"/>
          </a:xfrm>
          <a:prstGeom prst="rect">
            <a:avLst/>
          </a:prstGeom>
          <a:noFill/>
          <a:ln w="9525">
            <a:noFill/>
            <a:miter lim="800000"/>
            <a:headEnd/>
            <a:tailEnd/>
          </a:ln>
        </p:spPr>
        <p:txBody>
          <a:bodyPr anchor="ctr">
            <a:spAutoFit/>
          </a:bodyPr>
          <a:lstStyle/>
          <a:p>
            <a:r>
              <a:rPr lang="en-US" altLang="ja-JP" b="1" dirty="0"/>
              <a:t>3GPP TSG-RAN WG4 Meeting #86bis</a:t>
            </a:r>
          </a:p>
          <a:p>
            <a:r>
              <a:rPr lang="en-GB" altLang="ja-JP" b="1" dirty="0"/>
              <a:t>Melbourne, Australia, 16-20 April 2018</a:t>
            </a:r>
            <a:endParaRPr lang="en-US" altLang="ja-JP" b="1" dirty="0"/>
          </a:p>
        </p:txBody>
      </p:sp>
    </p:spTree>
    <p:extLst>
      <p:ext uri="{BB962C8B-B14F-4D97-AF65-F5344CB8AC3E}">
        <p14:creationId xmlns:p14="http://schemas.microsoft.com/office/powerpoint/2010/main" val="15228820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Korean Spectru</a:t>
            </a:r>
            <a:r>
              <a:rPr lang="en-US" altLang="ja-JP" dirty="0"/>
              <a:t>m Auction</a:t>
            </a:r>
            <a:endParaRPr kumimoji="1" lang="ja-JP" altLang="en-US" dirty="0"/>
          </a:p>
        </p:txBody>
      </p:sp>
      <p:sp>
        <p:nvSpPr>
          <p:cNvPr id="3" name="コンテンツ プレースホルダー 2"/>
          <p:cNvSpPr>
            <a:spLocks noGrp="1"/>
          </p:cNvSpPr>
          <p:nvPr>
            <p:ph idx="1"/>
          </p:nvPr>
        </p:nvSpPr>
        <p:spPr/>
        <p:txBody>
          <a:bodyPr>
            <a:normAutofit/>
          </a:bodyPr>
          <a:lstStyle/>
          <a:p>
            <a:r>
              <a:rPr lang="en-US" altLang="ja-JP" dirty="0"/>
              <a:t>Below two spectrum ranges will be allocated to </a:t>
            </a:r>
            <a:r>
              <a:rPr lang="en-US" altLang="ko-KR" dirty="0"/>
              <a:t>three</a:t>
            </a:r>
            <a:r>
              <a:rPr lang="ko-KR" altLang="en-US" dirty="0"/>
              <a:t> </a:t>
            </a:r>
            <a:r>
              <a:rPr lang="en-US" altLang="ja-JP" dirty="0"/>
              <a:t>Korean operators by auction which is scheduled to June 2018</a:t>
            </a:r>
            <a:endParaRPr lang="en-US" altLang="ja-JP" sz="2400" dirty="0"/>
          </a:p>
          <a:p>
            <a:pPr lvl="1"/>
            <a:r>
              <a:rPr lang="en-GB" altLang="ja-JP" dirty="0"/>
              <a:t>3,420 ~ 3,700 MHz (Total 280MHz, </a:t>
            </a:r>
            <a:r>
              <a:rPr lang="en-GB" altLang="ja-JP" sz="2000" dirty="0"/>
              <a:t>10</a:t>
            </a:r>
            <a:r>
              <a:rPr lang="en-US" altLang="ja-JP" sz="2000" dirty="0"/>
              <a:t>MHz</a:t>
            </a:r>
            <a:r>
              <a:rPr lang="ko-KR" altLang="en-US" sz="2000" dirty="0"/>
              <a:t> </a:t>
            </a:r>
            <a:r>
              <a:rPr lang="en-US" altLang="ko-KR" sz="2000" dirty="0"/>
              <a:t>resolution</a:t>
            </a:r>
            <a:r>
              <a:rPr lang="en-GB" altLang="ja-JP" dirty="0"/>
              <a:t>)</a:t>
            </a:r>
          </a:p>
          <a:p>
            <a:pPr lvl="1"/>
            <a:r>
              <a:rPr lang="en-GB" altLang="ja-JP" dirty="0"/>
              <a:t>26.5GHz ~ 28.9GHz (Total 2.4GHz, </a:t>
            </a:r>
            <a:r>
              <a:rPr lang="en-GB" altLang="ja-JP" sz="2000" dirty="0"/>
              <a:t>100</a:t>
            </a:r>
            <a:r>
              <a:rPr lang="en-US" altLang="ja-JP" sz="2000" dirty="0"/>
              <a:t>MHz</a:t>
            </a:r>
            <a:r>
              <a:rPr lang="ko-KR" altLang="en-US" sz="2000" dirty="0"/>
              <a:t> </a:t>
            </a:r>
            <a:r>
              <a:rPr lang="en-US" altLang="ko-KR" sz="2000" dirty="0"/>
              <a:t>resolution</a:t>
            </a:r>
            <a:r>
              <a:rPr lang="en-GB" altLang="ja-JP" dirty="0"/>
              <a:t>)</a:t>
            </a:r>
            <a:endParaRPr lang="ja-JP" altLang="ja-JP" dirty="0"/>
          </a:p>
          <a:p>
            <a:r>
              <a:rPr lang="en-US" altLang="ja-JP" dirty="0"/>
              <a:t>Korean operators have plan to start NR based commercial service in early 2019 based on </a:t>
            </a:r>
            <a:r>
              <a:rPr lang="en-US" altLang="ja-JP" dirty="0" err="1"/>
              <a:t>Rel</a:t>
            </a:r>
            <a:r>
              <a:rPr lang="en-US" altLang="ja-JP" dirty="0"/>
              <a:t> 15 standard</a:t>
            </a:r>
          </a:p>
        </p:txBody>
      </p:sp>
    </p:spTree>
    <p:extLst>
      <p:ext uri="{BB962C8B-B14F-4D97-AF65-F5344CB8AC3E}">
        <p14:creationId xmlns:p14="http://schemas.microsoft.com/office/powerpoint/2010/main" val="22649019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96AA681-ACEF-4B9C-9E53-5A62C8C2BF77}"/>
              </a:ext>
            </a:extLst>
          </p:cNvPr>
          <p:cNvSpPr>
            <a:spLocks noGrp="1"/>
          </p:cNvSpPr>
          <p:nvPr>
            <p:ph type="title"/>
          </p:nvPr>
        </p:nvSpPr>
        <p:spPr/>
        <p:txBody>
          <a:bodyPr/>
          <a:lstStyle/>
          <a:p>
            <a:r>
              <a:rPr lang="en-US" altLang="ko-KR" dirty="0"/>
              <a:t>Middle East and UAE Status</a:t>
            </a:r>
            <a:endParaRPr lang="ko-KR" altLang="en-US" dirty="0"/>
          </a:p>
        </p:txBody>
      </p:sp>
      <p:sp>
        <p:nvSpPr>
          <p:cNvPr id="3" name="내용 개체 틀 2">
            <a:extLst>
              <a:ext uri="{FF2B5EF4-FFF2-40B4-BE49-F238E27FC236}">
                <a16:creationId xmlns:a16="http://schemas.microsoft.com/office/drawing/2014/main" id="{50801222-55D7-4790-B3B9-75220128032F}"/>
              </a:ext>
            </a:extLst>
          </p:cNvPr>
          <p:cNvSpPr>
            <a:spLocks noGrp="1"/>
          </p:cNvSpPr>
          <p:nvPr>
            <p:ph idx="1"/>
          </p:nvPr>
        </p:nvSpPr>
        <p:spPr>
          <a:xfrm>
            <a:off x="457200" y="1312168"/>
            <a:ext cx="8579296" cy="5141168"/>
          </a:xfrm>
        </p:spPr>
        <p:txBody>
          <a:bodyPr>
            <a:noAutofit/>
          </a:bodyPr>
          <a:lstStyle/>
          <a:p>
            <a:r>
              <a:rPr lang="en-US" altLang="ko-KR" sz="2200" dirty="0"/>
              <a:t>Certain ME markets (e.g. UAE) has two operators, where 90MHz CBW is planned be assigned within N41 to one operator </a:t>
            </a:r>
          </a:p>
          <a:p>
            <a:r>
              <a:rPr lang="en-US" altLang="ko-KR" sz="2200" dirty="0"/>
              <a:t>N78 spectrum availability for 5G NR deployment in ME markets is impacted by other terrestrial and satellite systems currently operating within portions of the band. 90MHz CBW is also considered for early deployment considering existing operating systems and GB requirement</a:t>
            </a:r>
          </a:p>
          <a:p>
            <a:r>
              <a:rPr lang="en-US" altLang="ko-KR" sz="2200" dirty="0"/>
              <a:t>Etisalat plans to deploy N78 as early as 2018 and N41 is planned in 2019</a:t>
            </a:r>
          </a:p>
          <a:p>
            <a:r>
              <a:rPr lang="en-US" altLang="ko-KR" sz="2200" dirty="0"/>
              <a:t>The 90MHz CBW needs to be supported in Rel. 15 for both BS and UE specifications as follow:</a:t>
            </a:r>
          </a:p>
          <a:p>
            <a:pPr lvl="1"/>
            <a:r>
              <a:rPr lang="en-US" altLang="ko-KR" sz="2200" dirty="0"/>
              <a:t>90MHz CBW is agreed for BS specification in TS 38.104 for N78 and N41</a:t>
            </a:r>
          </a:p>
          <a:p>
            <a:pPr lvl="1"/>
            <a:r>
              <a:rPr lang="en-US" altLang="ko-KR" sz="2200" dirty="0"/>
              <a:t>90MHz CBW needs to be specified for UE specification for N78 and N41 and to be harmonized with BS specification</a:t>
            </a:r>
          </a:p>
        </p:txBody>
      </p:sp>
    </p:spTree>
    <p:extLst>
      <p:ext uri="{BB962C8B-B14F-4D97-AF65-F5344CB8AC3E}">
        <p14:creationId xmlns:p14="http://schemas.microsoft.com/office/powerpoint/2010/main" val="1842226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62B4D6CE-8205-412B-8634-278BCC71F56C}"/>
              </a:ext>
            </a:extLst>
          </p:cNvPr>
          <p:cNvSpPr>
            <a:spLocks noGrp="1"/>
          </p:cNvSpPr>
          <p:nvPr>
            <p:ph type="title"/>
          </p:nvPr>
        </p:nvSpPr>
        <p:spPr/>
        <p:txBody>
          <a:bodyPr/>
          <a:lstStyle/>
          <a:p>
            <a:r>
              <a:rPr lang="en-US" altLang="ko-KR" dirty="0"/>
              <a:t>Proposal</a:t>
            </a:r>
            <a:endParaRPr lang="ko-KR" altLang="en-US" dirty="0"/>
          </a:p>
        </p:txBody>
      </p:sp>
      <p:sp>
        <p:nvSpPr>
          <p:cNvPr id="3" name="내용 개체 틀 2">
            <a:extLst>
              <a:ext uri="{FF2B5EF4-FFF2-40B4-BE49-F238E27FC236}">
                <a16:creationId xmlns:a16="http://schemas.microsoft.com/office/drawing/2014/main" id="{B99EB84F-B642-4248-977A-7C90FDB4BB2D}"/>
              </a:ext>
            </a:extLst>
          </p:cNvPr>
          <p:cNvSpPr>
            <a:spLocks noGrp="1"/>
          </p:cNvSpPr>
          <p:nvPr>
            <p:ph idx="1"/>
          </p:nvPr>
        </p:nvSpPr>
        <p:spPr/>
        <p:txBody>
          <a:bodyPr>
            <a:normAutofit fontScale="85000" lnSpcReduction="20000"/>
          </a:bodyPr>
          <a:lstStyle/>
          <a:p>
            <a:r>
              <a:rPr lang="en-US" altLang="ko-KR" dirty="0"/>
              <a:t>Proposal 1: Specify 90MHz</a:t>
            </a:r>
            <a:r>
              <a:rPr lang="ko-KR" altLang="en-US" dirty="0"/>
              <a:t> </a:t>
            </a:r>
            <a:r>
              <a:rPr lang="en-US" altLang="ko-KR" dirty="0"/>
              <a:t>channel BW in </a:t>
            </a:r>
            <a:r>
              <a:rPr lang="en-US" altLang="ko-KR" dirty="0" err="1"/>
              <a:t>Rel</a:t>
            </a:r>
            <a:r>
              <a:rPr lang="en-US" altLang="ko-KR" dirty="0"/>
              <a:t> 15 for the UE to be harmonized with BS specification (TS 38.104)</a:t>
            </a:r>
          </a:p>
          <a:p>
            <a:endParaRPr lang="en-US" altLang="ko-KR" dirty="0"/>
          </a:p>
          <a:p>
            <a:pPr lvl="1"/>
            <a:r>
              <a:rPr lang="en-US" altLang="ko-KR" dirty="0"/>
              <a:t>1-1: Define 90MHz</a:t>
            </a:r>
            <a:r>
              <a:rPr lang="ko-KR" altLang="en-US" dirty="0"/>
              <a:t> </a:t>
            </a:r>
            <a:r>
              <a:rPr lang="en-US" altLang="ko-KR" dirty="0"/>
              <a:t>for UE channel BW in n78 in </a:t>
            </a:r>
            <a:r>
              <a:rPr lang="en-US" altLang="ko-KR" dirty="0" err="1"/>
              <a:t>Rel</a:t>
            </a:r>
            <a:r>
              <a:rPr lang="en-US" altLang="ko-KR" dirty="0"/>
              <a:t> 15</a:t>
            </a:r>
          </a:p>
          <a:p>
            <a:endParaRPr lang="en-US" altLang="ko-KR" dirty="0"/>
          </a:p>
          <a:p>
            <a:pPr lvl="1"/>
            <a:r>
              <a:rPr lang="en-US" altLang="ko-KR" dirty="0"/>
              <a:t>1-2: Define 90MHz</a:t>
            </a:r>
            <a:r>
              <a:rPr lang="ko-KR" altLang="en-US" dirty="0"/>
              <a:t> </a:t>
            </a:r>
            <a:r>
              <a:rPr lang="en-US" altLang="ko-KR" dirty="0"/>
              <a:t>for UE channel BW in n41 in </a:t>
            </a:r>
            <a:r>
              <a:rPr lang="en-US" altLang="ko-KR" dirty="0" err="1"/>
              <a:t>Rel</a:t>
            </a:r>
            <a:r>
              <a:rPr lang="en-US" altLang="ko-KR" dirty="0"/>
              <a:t> 15</a:t>
            </a:r>
          </a:p>
          <a:p>
            <a:pPr marL="457200" lvl="1" indent="0">
              <a:buNone/>
            </a:pPr>
            <a:endParaRPr lang="en-US" altLang="ko-KR" dirty="0"/>
          </a:p>
          <a:p>
            <a:r>
              <a:rPr lang="en-US" altLang="ko-KR" dirty="0"/>
              <a:t>Proposal 2: for n78 Intra band contiguous CA, below combo should be included in </a:t>
            </a:r>
            <a:r>
              <a:rPr lang="en-US" altLang="ko-KR" dirty="0" err="1"/>
              <a:t>Rel</a:t>
            </a:r>
            <a:r>
              <a:rPr lang="en-US" altLang="ko-KR" dirty="0"/>
              <a:t> 15</a:t>
            </a:r>
          </a:p>
          <a:p>
            <a:pPr lvl="1"/>
            <a:r>
              <a:rPr lang="en-US" altLang="ja-JP" dirty="0"/>
              <a:t>100MHz+10MHz</a:t>
            </a:r>
          </a:p>
        </p:txBody>
      </p:sp>
    </p:spTree>
    <p:extLst>
      <p:ext uri="{BB962C8B-B14F-4D97-AF65-F5344CB8AC3E}">
        <p14:creationId xmlns:p14="http://schemas.microsoft.com/office/powerpoint/2010/main" val="27080359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3624</TotalTime>
  <Words>312</Words>
  <Application>Microsoft Office PowerPoint</Application>
  <PresentationFormat>화면 슬라이드 쇼(4:3)</PresentationFormat>
  <Paragraphs>27</Paragraphs>
  <Slides>4</Slides>
  <Notes>0</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4</vt:i4>
      </vt:variant>
    </vt:vector>
  </HeadingPairs>
  <TitlesOfParts>
    <vt:vector size="10" baseType="lpstr">
      <vt:lpstr>ＭＳ Ｐゴシック</vt:lpstr>
      <vt:lpstr>ＭＳ Ｐゴシック</vt:lpstr>
      <vt:lpstr>맑은 고딕</vt:lpstr>
      <vt:lpstr>Arial</vt:lpstr>
      <vt:lpstr>Calibri</vt:lpstr>
      <vt:lpstr>Office テーマ</vt:lpstr>
      <vt:lpstr>Spectrum Situation and proposals to RAN4 in Rel 15</vt:lpstr>
      <vt:lpstr>Korean Spectrum Auction</vt:lpstr>
      <vt:lpstr>Middle East and UAE Status</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BS specific new requirements</dc:title>
  <dc:creator>5852648</dc:creator>
  <cp:lastModifiedBy>Ilwhan Kim</cp:lastModifiedBy>
  <cp:revision>164</cp:revision>
  <dcterms:created xsi:type="dcterms:W3CDTF">2016-11-16T01:21:36Z</dcterms:created>
  <dcterms:modified xsi:type="dcterms:W3CDTF">2018-04-20T04:27:03Z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1505869624</vt:lpwstr>
  </property>
</Properties>
</file>