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6" autoAdjust="0"/>
    <p:restoredTop sz="94660"/>
  </p:normalViewPr>
  <p:slideViewPr>
    <p:cSldViewPr>
      <p:cViewPr varScale="1">
        <p:scale>
          <a:sx n="104" d="100"/>
          <a:sy n="104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5852648\OUT\RAN4\RAN4#86bis @Melbourne\Docs\R4-1805339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b="1" dirty="0"/>
              <a:t>WF on </a:t>
            </a:r>
            <a:r>
              <a:rPr lang="en-GB" altLang="ja-JP" b="1" dirty="0" smtClean="0"/>
              <a:t>NR BS TAE for inter-BS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</a:t>
            </a:r>
            <a:r>
              <a:rPr lang="en-US" altLang="ja-JP" dirty="0" smtClean="0"/>
              <a:t>.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R4-1805804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Meeting #86bis</a:t>
            </a:r>
            <a:endParaRPr lang="en-US" altLang="ja-JP" b="1" dirty="0"/>
          </a:p>
          <a:p>
            <a:r>
              <a:rPr lang="en-GB" altLang="ja-JP" b="1" dirty="0"/>
              <a:t>Melbourne, Australia, </a:t>
            </a:r>
            <a:r>
              <a:rPr lang="en-GB" altLang="ja-JP" b="1" dirty="0" smtClean="0"/>
              <a:t>16-20 April 2018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</a:t>
            </a:r>
            <a:r>
              <a:rPr lang="ja-JP" altLang="en-US" b="1" dirty="0"/>
              <a:t> </a:t>
            </a:r>
            <a:r>
              <a:rPr lang="en-US" altLang="ja-JP" b="1" dirty="0" smtClean="0"/>
              <a:t>7.6.2.4.2.3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Following contribution triggers the discussion of understanding regarding TAE requirements for MIMO or TX diversity, and intra-band C CA. </a:t>
            </a:r>
            <a:endParaRPr lang="en-US" altLang="ja-JP" dirty="0" smtClean="0"/>
          </a:p>
          <a:p>
            <a:pPr lvl="1"/>
            <a:r>
              <a:rPr lang="en-GB" altLang="ja-JP" b="1" u="heavy" dirty="0" smtClean="0">
                <a:hlinkClick r:id="rId2"/>
              </a:rPr>
              <a:t>R4-1805339</a:t>
            </a:r>
            <a:r>
              <a:rPr lang="en-GB" altLang="ja-JP" b="1" dirty="0" smtClean="0"/>
              <a:t> NR </a:t>
            </a:r>
            <a:r>
              <a:rPr lang="en-GB" altLang="ja-JP" b="1" dirty="0"/>
              <a:t>BS TAE for distributed MIMO deployment </a:t>
            </a:r>
            <a:r>
              <a:rPr lang="en-GB" altLang="ja-JP" b="1" dirty="0" smtClean="0"/>
              <a:t>scenarios </a:t>
            </a:r>
            <a:r>
              <a:rPr lang="en-GB" altLang="ja-JP" i="1" dirty="0" smtClean="0"/>
              <a:t>NTT </a:t>
            </a:r>
            <a:r>
              <a:rPr lang="en-GB" altLang="ja-JP" i="1" dirty="0"/>
              <a:t>DOCOMO, INC</a:t>
            </a:r>
            <a:r>
              <a:rPr lang="en-GB" altLang="ja-JP" i="1" dirty="0" smtClean="0"/>
              <a:t>.</a:t>
            </a:r>
          </a:p>
          <a:p>
            <a:pPr lvl="1"/>
            <a:r>
              <a:rPr kumimoji="1" lang="en-US" altLang="ja-JP" dirty="0" smtClean="0"/>
              <a:t>Background can be found in above document.</a:t>
            </a:r>
          </a:p>
          <a:p>
            <a:r>
              <a:rPr kumimoji="1" lang="en-US" altLang="ja-JP" dirty="0" smtClean="0"/>
              <a:t>This document summarizes the Agreements/WF on NR BS TAE requirement for inter-BS.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64901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139"/>
            <a:ext cx="8229600" cy="78068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Agreements(1/2)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6165304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dirty="0"/>
              <a:t>Following table shows the common RAN4 understanding of current TAE requirement applicability. (Discussion is required for yellow parts)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In RAN4#87 meeting, encouraged companies provide their understanding and view on following questions/action points.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/>
              <a:t>If the current TAE requirements (65ns for MIMO/Div. for both FR1/FR2, 260ns for intra-band C CA for FR1, and 130ns for intra-band C CA for FR2) are also applicable for inter-BS case?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/>
              <a:t>If the answer in 1. is “NO”, if RAN4 needs to specify separate TAE requirement for inter-BS case?</a:t>
            </a:r>
            <a:r>
              <a:rPr lang="ja-JP" altLang="en-US" dirty="0"/>
              <a:t> </a:t>
            </a:r>
            <a:r>
              <a:rPr lang="en-US" altLang="ja-JP" dirty="0"/>
              <a:t>If needed how RAN4 should derive the required TAE value</a:t>
            </a:r>
            <a:r>
              <a:rPr lang="en-US" altLang="ja-JP" dirty="0" smtClean="0"/>
              <a:t>?</a:t>
            </a:r>
            <a:endParaRPr lang="en-US" altLang="ja-JP" strike="sngStrike" dirty="0"/>
          </a:p>
          <a:p>
            <a:pPr lvl="0"/>
            <a:r>
              <a:rPr lang="en-US" altLang="ja-JP" dirty="0">
                <a:solidFill>
                  <a:prstClr val="black"/>
                </a:solidFill>
              </a:rPr>
              <a:t>In RAN4#87 meeting, RAN4 shall decide/have consensus on at least above 1 question, and agree the clarification CR to </a:t>
            </a:r>
            <a:r>
              <a:rPr lang="en-US" altLang="ja-JP" dirty="0" smtClean="0"/>
              <a:t>TS38.104 if </a:t>
            </a:r>
            <a:r>
              <a:rPr lang="en-US" altLang="ja-JP" dirty="0" smtClean="0"/>
              <a:t>needed</a:t>
            </a:r>
            <a:r>
              <a:rPr lang="en-US" altLang="ja-JP" dirty="0" smtClean="0">
                <a:solidFill>
                  <a:prstClr val="black"/>
                </a:solidFill>
              </a:rPr>
              <a:t>.</a:t>
            </a:r>
            <a:endParaRPr lang="en-US" altLang="ja-JP" dirty="0">
              <a:solidFill>
                <a:prstClr val="black"/>
              </a:solidFill>
            </a:endParaRPr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670692"/>
              </p:ext>
            </p:extLst>
          </p:nvPr>
        </p:nvGraphicFramePr>
        <p:xfrm>
          <a:off x="1702752" y="1340768"/>
          <a:ext cx="5738495" cy="731520"/>
        </p:xfrm>
        <a:graphic>
          <a:graphicData uri="http://schemas.openxmlformats.org/drawingml/2006/table">
            <a:tbl>
              <a:tblPr firstRow="1" firstCol="1" bandRow="1"/>
              <a:tblGrid>
                <a:gridCol w="1958975"/>
                <a:gridCol w="1889760"/>
                <a:gridCol w="1889760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Calibri 本文"/>
                          <a:ea typeface="ＭＳ 明朝"/>
                        </a:rPr>
                        <a:t>Configurations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Calibri 本文"/>
                          <a:ea typeface="ＭＳ 明朝"/>
                        </a:rPr>
                        <a:t>TAE requirement</a:t>
                      </a:r>
                      <a:endParaRPr lang="ja-JP" sz="120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Calibri 本文"/>
                          <a:ea typeface="ＭＳ 明朝"/>
                        </a:rPr>
                        <a:t>Intra-BS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Calibri 本文"/>
                          <a:ea typeface="ＭＳ 明朝"/>
                        </a:rPr>
                        <a:t>Inter-BS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Calibri 本文"/>
                          <a:ea typeface="ＭＳ 明朝"/>
                        </a:rPr>
                        <a:t>MIMO or </a:t>
                      </a:r>
                      <a:r>
                        <a:rPr lang="en-GB" sz="1200" dirty="0" err="1">
                          <a:effectLst/>
                          <a:latin typeface="Calibri 本文"/>
                          <a:ea typeface="ＭＳ 明朝"/>
                        </a:rPr>
                        <a:t>Tx</a:t>
                      </a:r>
                      <a:r>
                        <a:rPr lang="en-GB" sz="1200" dirty="0">
                          <a:effectLst/>
                          <a:latin typeface="Calibri 本文"/>
                          <a:ea typeface="ＭＳ 明朝"/>
                        </a:rPr>
                        <a:t> </a:t>
                      </a:r>
                      <a:r>
                        <a:rPr lang="en-GB" sz="1200" dirty="0" smtClean="0">
                          <a:effectLst/>
                          <a:latin typeface="Calibri 本文"/>
                          <a:ea typeface="ＭＳ 明朝"/>
                        </a:rPr>
                        <a:t>div.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Calibri 本文"/>
                          <a:ea typeface="ＭＳ 明朝"/>
                        </a:rPr>
                        <a:t>65ns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Calibri 本文"/>
                          <a:ea typeface="ＭＳ 明朝"/>
                        </a:rPr>
                        <a:t>??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Calibri 本文"/>
                          <a:ea typeface="ＭＳ 明朝"/>
                        </a:rPr>
                        <a:t>intra-band </a:t>
                      </a:r>
                      <a:r>
                        <a:rPr lang="en-GB" sz="1200" dirty="0" smtClean="0">
                          <a:effectLst/>
                          <a:latin typeface="Calibri 本文"/>
                          <a:ea typeface="ＭＳ 明朝"/>
                        </a:rPr>
                        <a:t>C CA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Calibri 本文"/>
                          <a:ea typeface="ＭＳ 明朝"/>
                        </a:rPr>
                        <a:t>260ns (FR1</a:t>
                      </a:r>
                      <a:r>
                        <a:rPr lang="en-GB" sz="1200" dirty="0" smtClean="0">
                          <a:effectLst/>
                          <a:latin typeface="Calibri 本文"/>
                          <a:ea typeface="ＭＳ 明朝"/>
                        </a:rPr>
                        <a:t>), 130ns </a:t>
                      </a:r>
                      <a:r>
                        <a:rPr lang="en-GB" sz="1200" dirty="0">
                          <a:effectLst/>
                          <a:latin typeface="Calibri 本文"/>
                          <a:ea typeface="ＭＳ 明朝"/>
                        </a:rPr>
                        <a:t>(FR2)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Calibri 本文"/>
                          <a:ea typeface="ＭＳ 明朝"/>
                        </a:rPr>
                        <a:t>??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5082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139"/>
            <a:ext cx="8229600" cy="78068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Agreements(2/2)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6165304"/>
          </a:xfrm>
        </p:spPr>
        <p:txBody>
          <a:bodyPr>
            <a:normAutofit fontScale="85000" lnSpcReduction="20000"/>
          </a:bodyPr>
          <a:lstStyle/>
          <a:p>
            <a:r>
              <a:rPr kumimoji="1" lang="en-US" altLang="ja-JP" dirty="0" smtClean="0"/>
              <a:t>Following table </a:t>
            </a:r>
            <a:r>
              <a:rPr lang="en-US" altLang="ja-JP" dirty="0" smtClean="0"/>
              <a:t>shows the common RAN4 understanding of current TAE requirement applicability. (Discussion is required for yellow parts)</a:t>
            </a:r>
          </a:p>
          <a:p>
            <a:endParaRPr kumimoji="1" lang="en-US" altLang="ja-JP" dirty="0" smtClean="0"/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/>
          </a:p>
          <a:p>
            <a:r>
              <a:rPr kumimoji="1" lang="en-US" altLang="ja-JP" dirty="0" smtClean="0"/>
              <a:t>In RAN4#87 meeting, encouraged companies provide their understanding and view on following questions/action points.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/>
              <a:t>If the current TAE requirements (3us for intra-band NC CA for both FR1/FR2, 3us for inter-band CA for both FR1/FR2) are also applicable for inter-BS case?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/>
              <a:t>If the answer in 1. is “NO”, if RAN4 needs to specify separate TAE requirement for inter-BS case?</a:t>
            </a:r>
            <a:r>
              <a:rPr lang="ja-JP" altLang="en-US" dirty="0"/>
              <a:t> </a:t>
            </a:r>
            <a:r>
              <a:rPr lang="en-US" altLang="ja-JP" dirty="0"/>
              <a:t>If needed how RAN4 should derive the required TAE value?</a:t>
            </a:r>
            <a:endParaRPr lang="en-US" altLang="ja-JP" strike="sngStrike" dirty="0"/>
          </a:p>
          <a:p>
            <a:pPr lvl="0"/>
            <a:endParaRPr lang="en-US" altLang="ja-JP" dirty="0" smtClean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604864"/>
              </p:ext>
            </p:extLst>
          </p:nvPr>
        </p:nvGraphicFramePr>
        <p:xfrm>
          <a:off x="1702752" y="1844824"/>
          <a:ext cx="5738495" cy="731520"/>
        </p:xfrm>
        <a:graphic>
          <a:graphicData uri="http://schemas.openxmlformats.org/drawingml/2006/table">
            <a:tbl>
              <a:tblPr firstRow="1" firstCol="1" bandRow="1"/>
              <a:tblGrid>
                <a:gridCol w="1958975"/>
                <a:gridCol w="1889760"/>
                <a:gridCol w="1889760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Calibri 本文"/>
                          <a:ea typeface="ＭＳ 明朝"/>
                        </a:rPr>
                        <a:t>Configurations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Calibri 本文"/>
                          <a:ea typeface="ＭＳ 明朝"/>
                        </a:rPr>
                        <a:t>TAE requirement</a:t>
                      </a:r>
                      <a:endParaRPr lang="ja-JP" sz="120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Calibri 本文"/>
                          <a:ea typeface="ＭＳ 明朝"/>
                        </a:rPr>
                        <a:t>Intra-BS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Calibri 本文"/>
                          <a:ea typeface="ＭＳ 明朝"/>
                        </a:rPr>
                        <a:t>Inter-BS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Calibri 本文"/>
                          <a:ea typeface="ＭＳ 明朝"/>
                        </a:rPr>
                        <a:t>intra-band </a:t>
                      </a:r>
                      <a:r>
                        <a:rPr lang="en-GB" sz="1200" dirty="0" smtClean="0">
                          <a:effectLst/>
                          <a:latin typeface="Calibri 本文"/>
                          <a:ea typeface="ＭＳ 明朝"/>
                        </a:rPr>
                        <a:t>NC CA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Calibri 本文"/>
                          <a:ea typeface="ＭＳ 明朝"/>
                        </a:rPr>
                        <a:t>3us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Calibri 本文"/>
                          <a:ea typeface="ＭＳ 明朝"/>
                        </a:rPr>
                        <a:t>??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Calibri 本文"/>
                          <a:ea typeface="ＭＳ 明朝"/>
                        </a:rPr>
                        <a:t>inter-band </a:t>
                      </a:r>
                      <a:r>
                        <a:rPr lang="en-GB" sz="1200" dirty="0" smtClean="0">
                          <a:effectLst/>
                          <a:latin typeface="Calibri 本文"/>
                          <a:ea typeface="ＭＳ 明朝"/>
                        </a:rPr>
                        <a:t>CA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Calibri 本文"/>
                          <a:ea typeface="ＭＳ 明朝"/>
                        </a:rPr>
                        <a:t>3us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Calibri 本文"/>
                          <a:ea typeface="ＭＳ 明朝"/>
                        </a:rPr>
                        <a:t>??</a:t>
                      </a: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0502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3425</TotalTime>
  <Words>362</Words>
  <Application>Microsoft Office PowerPoint</Application>
  <PresentationFormat>画面に合わせる (4:3)</PresentationFormat>
  <Paragraphs>50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NR BS TAE for inter-BS</vt:lpstr>
      <vt:lpstr>Background</vt:lpstr>
      <vt:lpstr>Agreements(1/2)</vt:lpstr>
      <vt:lpstr>Agreements(2/2)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DCM(SO)</cp:lastModifiedBy>
  <cp:revision>131</cp:revision>
  <dcterms:created xsi:type="dcterms:W3CDTF">2016-11-16T01:21:36Z</dcterms:created>
  <dcterms:modified xsi:type="dcterms:W3CDTF">2018-04-20T01:39:59Z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</Properties>
</file>