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5" r:id="rId3"/>
    <p:sldId id="284" r:id="rId4"/>
    <p:sldId id="288" r:id="rId5"/>
    <p:sldId id="29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6456" autoAdjust="0"/>
  </p:normalViewPr>
  <p:slideViewPr>
    <p:cSldViewPr>
      <p:cViewPr>
        <p:scale>
          <a:sx n="75" d="100"/>
          <a:sy n="75" d="100"/>
        </p:scale>
        <p:origin x="-100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3271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905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</a:t>
            </a:r>
            <a:r>
              <a:rPr lang="en-GB" altLang="zh-CN" dirty="0" smtClean="0"/>
              <a:t>FR2 EVM requirements for QPSK, 16QAM and 64QAM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Huawei, Nokia, NTT DOCOMO, INC</a:t>
            </a:r>
            <a:r>
              <a:rPr lang="en-US" sz="2800" dirty="0" smtClean="0">
                <a:solidFill>
                  <a:schemeClr val="tx1"/>
                </a:solidFill>
              </a:rPr>
              <a:t>., 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400" b="1" dirty="0" smtClean="0"/>
              <a:t>3GPP TSG RAN WG4 #86BIS Meeting                  	R4-1805803</a:t>
            </a:r>
            <a:endParaRPr lang="zh-CN" altLang="zh-CN" sz="2400" dirty="0" smtClean="0"/>
          </a:p>
          <a:p>
            <a:pPr latinLnBrk="1"/>
            <a:r>
              <a:rPr lang="en-US" altLang="zh-CN" sz="2400" b="1" dirty="0" smtClean="0"/>
              <a:t>Melbourne, Australia, 16 – 20 April, 2018</a:t>
            </a:r>
            <a:endParaRPr lang="zh-CN" altLang="zh-CN" sz="2400" dirty="0" smtClean="0"/>
          </a:p>
          <a:p>
            <a:pPr hangingPunct="0"/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Background: EVM for FR2 BS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752600" y="2219445"/>
          <a:ext cx="4659947" cy="1819155"/>
        </p:xfrm>
        <a:graphic>
          <a:graphicData uri="http://schemas.openxmlformats.org/drawingml/2006/table">
            <a:tbl>
              <a:tblPr/>
              <a:tblGrid>
                <a:gridCol w="2617543"/>
                <a:gridCol w="2042404"/>
              </a:tblGrid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宋体"/>
                          <a:cs typeface="Arial"/>
                        </a:rPr>
                        <a:t>Modulation scheme for PDSCH</a:t>
                      </a:r>
                      <a:endParaRPr lang="zh-CN" sz="16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Arial"/>
                          <a:ea typeface="宋体"/>
                          <a:cs typeface="Arial"/>
                        </a:rPr>
                        <a:t>Required EVM [%]</a:t>
                      </a:r>
                      <a:endParaRPr lang="zh-CN" sz="16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QPSK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algun Gothic"/>
                          <a:cs typeface="Arial"/>
                        </a:rPr>
                        <a:t>[17.5 – 19]%  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16QAM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[12.5 – 14]%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64QAM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[8 – 9]%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90600" y="1194999"/>
            <a:ext cx="7437742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In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Table 9.6.2.3-1 in TS 38.104, EVM requirements for 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BS type 2-O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carrier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is still put </a:t>
            </a:r>
            <a:r>
              <a:rPr lang="en-CA" altLang="zh-CN" sz="16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with a range of values in square brackets</a:t>
            </a:r>
            <a:r>
              <a:rPr lang="en-GB" altLang="zh-CN" sz="16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GB" altLang="zh-CN" sz="14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GB" altLang="zh-CN" sz="14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GB" altLang="zh-CN" sz="1400" b="1" baseline="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GB" altLang="zh-CN" sz="14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altLang="zh-CN" sz="1400" b="1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altLang="zh-CN" sz="1400" b="1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en-GB" altLang="zh-CN" sz="1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In RAN4# 86 </a:t>
            </a:r>
            <a:r>
              <a:rPr lang="en-GB" altLang="zh-CN" sz="1600" b="1" dirty="0" err="1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bis</a:t>
            </a:r>
            <a:r>
              <a:rPr lang="en-GB" altLang="zh-CN" sz="16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, The following contribution were discussed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endParaRPr lang="en-GB" altLang="zh-CN" sz="1400" b="1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en-GB" altLang="zh-CN" sz="1400" b="1" dirty="0" smtClean="0"/>
              <a:t>R4-1804959, Draft CR to TS 38.104 clause 9.6.2.3 – EVM requirements for BS type 2-O,</a:t>
            </a:r>
            <a:br>
              <a:rPr lang="en-GB" altLang="zh-CN" sz="1400" b="1" dirty="0" smtClean="0"/>
            </a:br>
            <a:r>
              <a:rPr lang="en-GB" altLang="zh-CN" sz="1400" b="1" dirty="0" smtClean="0"/>
              <a:t>			Source: Nokia, Nokia Shanghai Bell</a:t>
            </a:r>
            <a:endParaRPr lang="zh-CN" altLang="zh-CN" sz="1400" b="1" dirty="0" smtClean="0"/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en-GB" altLang="zh-CN" sz="1400" b="1" dirty="0" smtClean="0"/>
              <a:t>R4-1803935, EVM requirements for FR2,     Source: Huawei, HiSilicon</a:t>
            </a:r>
            <a:endParaRPr lang="zh-CN" altLang="zh-CN" sz="1400" b="1" dirty="0" smtClean="0"/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en-GB" altLang="zh-CN" sz="1400" b="1" dirty="0" smtClean="0"/>
              <a:t>R4-1804985, EVM Equalizer Requirements for FR2,  Source: Ericsson</a:t>
            </a:r>
            <a:endParaRPr lang="zh-CN" altLang="zh-CN" sz="1400" b="1" dirty="0" smtClean="0"/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endParaRPr lang="en-GB" altLang="zh-CN" sz="1400" b="1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Options discussed in RAN4#86bis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/>
          </p:cNvGraphicFramePr>
          <p:nvPr/>
        </p:nvGraphicFramePr>
        <p:xfrm>
          <a:off x="990600" y="1981200"/>
          <a:ext cx="6781800" cy="2062995"/>
        </p:xfrm>
        <a:graphic>
          <a:graphicData uri="http://schemas.openxmlformats.org/drawingml/2006/table">
            <a:tbl>
              <a:tblPr/>
              <a:tblGrid>
                <a:gridCol w="1714655"/>
                <a:gridCol w="1866745"/>
                <a:gridCol w="1862497"/>
                <a:gridCol w="1337903"/>
              </a:tblGrid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宋体"/>
                          <a:cs typeface="Arial"/>
                        </a:rPr>
                        <a:t>Modulation scheme for PDSCH</a:t>
                      </a:r>
                      <a:endParaRPr lang="zh-CN" sz="16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Arial"/>
                          <a:ea typeface="宋体"/>
                          <a:cs typeface="Arial"/>
                        </a:rPr>
                        <a:t>Option 1: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Arial"/>
                          <a:ea typeface="宋体"/>
                          <a:cs typeface="Arial"/>
                        </a:rPr>
                        <a:t>Required </a:t>
                      </a:r>
                      <a:r>
                        <a:rPr lang="en-GB" sz="1600" b="1" dirty="0">
                          <a:latin typeface="Arial"/>
                          <a:ea typeface="宋体"/>
                          <a:cs typeface="Arial"/>
                        </a:rPr>
                        <a:t>EVM [%]</a:t>
                      </a:r>
                      <a:endParaRPr lang="zh-CN" sz="16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Arial"/>
                          <a:ea typeface="宋体"/>
                          <a:cs typeface="Arial"/>
                        </a:rPr>
                        <a:t>Option 2: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Arial"/>
                          <a:ea typeface="宋体"/>
                          <a:cs typeface="Arial"/>
                        </a:rPr>
                        <a:t>Required </a:t>
                      </a:r>
                      <a:r>
                        <a:rPr lang="en-GB" sz="1600" b="1" dirty="0">
                          <a:latin typeface="Arial"/>
                          <a:ea typeface="宋体"/>
                          <a:cs typeface="Arial"/>
                        </a:rPr>
                        <a:t>EVM [%]</a:t>
                      </a:r>
                      <a:endParaRPr lang="zh-CN" sz="16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Arial"/>
                          <a:ea typeface="宋体"/>
                          <a:cs typeface="Arial"/>
                        </a:rPr>
                        <a:t>Option 3: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Arial"/>
                          <a:ea typeface="宋体"/>
                          <a:cs typeface="Arial"/>
                        </a:rPr>
                        <a:t>Required </a:t>
                      </a:r>
                      <a:r>
                        <a:rPr lang="en-GB" sz="1600" b="1" dirty="0">
                          <a:latin typeface="Arial"/>
                          <a:ea typeface="宋体"/>
                          <a:cs typeface="Arial"/>
                        </a:rPr>
                        <a:t>EVM [%]</a:t>
                      </a:r>
                      <a:endParaRPr lang="zh-CN" sz="16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QPSK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algun Gothic"/>
                          <a:cs typeface="Arial"/>
                        </a:rPr>
                        <a:t>17.5%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dirty="0" smtClean="0">
                          <a:latin typeface="Arial"/>
                          <a:ea typeface="Malgun Gothic"/>
                          <a:cs typeface="Arial"/>
                        </a:rPr>
                        <a:t>19</a:t>
                      </a:r>
                      <a:r>
                        <a:rPr lang="en-GB" sz="1600" dirty="0" smtClean="0">
                          <a:latin typeface="Arial"/>
                          <a:ea typeface="Malgun Gothic"/>
                          <a:cs typeface="Arial"/>
                        </a:rPr>
                        <a:t>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[17.5 – 19]%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16QAM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algun Gothic"/>
                          <a:cs typeface="Arial"/>
                        </a:rPr>
                        <a:t>12.5%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algun Gothic"/>
                          <a:cs typeface="Arial"/>
                        </a:rPr>
                        <a:t>14%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[12.5 – 14]%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64QAM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algun Gothic"/>
                          <a:cs typeface="Arial"/>
                        </a:rPr>
                        <a:t>8%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algun Gothic"/>
                          <a:cs typeface="Arial"/>
                        </a:rPr>
                        <a:t> 9%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[8 – 9]% 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Background: EVM for FR2 UE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524000" y="3048000"/>
          <a:ext cx="6248401" cy="2194560"/>
        </p:xfrm>
        <a:graphic>
          <a:graphicData uri="http://schemas.openxmlformats.org/drawingml/2006/table">
            <a:tbl>
              <a:tblPr/>
              <a:tblGrid>
                <a:gridCol w="2210670"/>
                <a:gridCol w="770611"/>
                <a:gridCol w="1633560"/>
                <a:gridCol w="1633560"/>
              </a:tblGrid>
              <a:tr h="4572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宋体"/>
                          <a:cs typeface="v5.0.0"/>
                        </a:rPr>
                        <a:t/>
                      </a:r>
                      <a:br>
                        <a:rPr lang="en-GB" sz="1600" b="1" dirty="0">
                          <a:latin typeface="Arial"/>
                          <a:ea typeface="宋体"/>
                          <a:cs typeface="v5.0.0"/>
                        </a:rPr>
                      </a:br>
                      <a:r>
                        <a:rPr lang="en-GB" sz="1600" b="1" dirty="0">
                          <a:latin typeface="Arial"/>
                          <a:ea typeface="宋体"/>
                          <a:cs typeface="v5.0.0"/>
                        </a:rPr>
                        <a:t>Parameter</a:t>
                      </a:r>
                      <a:endParaRPr lang="zh-CN" sz="16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Arial"/>
                          <a:ea typeface="宋体"/>
                          <a:cs typeface="v5.0.0"/>
                        </a:rPr>
                        <a:t>Unit</a:t>
                      </a:r>
                      <a:endParaRPr lang="zh-CN" sz="16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Arial"/>
                          <a:ea typeface="宋体"/>
                          <a:cs typeface="v5.0.0"/>
                        </a:rPr>
                        <a:t>Average EVM Level (%)</a:t>
                      </a:r>
                      <a:endParaRPr lang="zh-CN" sz="16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Arial"/>
                          <a:ea typeface="宋体"/>
                          <a:cs typeface="v5.0.0"/>
                        </a:rPr>
                        <a:t>Reference Signal EVM Level (%)</a:t>
                      </a:r>
                      <a:endParaRPr lang="zh-CN" sz="16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Pi/2 BPSK 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%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Times New Roman"/>
                        </a:rPr>
                        <a:t>30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Times New Roman"/>
                        </a:rPr>
                        <a:t>30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Pi/2 BPSK with pulse shaping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%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Times New Roman"/>
                        </a:rPr>
                        <a:t>30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Times New Roman"/>
                        </a:rPr>
                        <a:t>30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QPSK 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%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Times New Roman"/>
                        </a:rPr>
                        <a:t>[17.5]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Times New Roman"/>
                        </a:rPr>
                        <a:t>[17.5]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16</a:t>
                      </a:r>
                      <a:r>
                        <a:rPr lang="en-GB" sz="1600">
                          <a:latin typeface="Arial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QAM 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%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Times New Roman"/>
                        </a:rPr>
                        <a:t>[12.5]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Times New Roman"/>
                        </a:rPr>
                        <a:t>[12.5]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64</a:t>
                      </a:r>
                      <a:r>
                        <a:rPr lang="en-GB" sz="1600">
                          <a:latin typeface="Arial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QAM 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Times New Roman"/>
                        </a:rPr>
                        <a:t>%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Times New Roman"/>
                        </a:rPr>
                        <a:t>8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8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Table 6.4.2.1</a:t>
            </a:r>
            <a:r>
              <a:rPr kumimoji="0" lang="en-GB" altLang="zh-CN" sz="1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.1</a:t>
            </a:r>
            <a:r>
              <a:rPr kumimoji="0" lang="en-GB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-1: Minimum requirements for Error Vector Magnitude</a:t>
            </a:r>
            <a:endParaRPr kumimoji="0" lang="en-GB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22860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Table 6.4.2.1-1 in TS 38.101-2: Minimum requirements for Error Vector Magnitude</a:t>
            </a:r>
            <a:endParaRPr lang="zh-CN" altLang="zh-CN" b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762"/>
            <a:ext cx="8229600" cy="808038"/>
          </a:xfrm>
        </p:spPr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905000" y="3591045"/>
          <a:ext cx="4659947" cy="1819155"/>
        </p:xfrm>
        <a:graphic>
          <a:graphicData uri="http://schemas.openxmlformats.org/drawingml/2006/table">
            <a:tbl>
              <a:tblPr/>
              <a:tblGrid>
                <a:gridCol w="2617543"/>
                <a:gridCol w="2042404"/>
              </a:tblGrid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宋体"/>
                          <a:cs typeface="Arial"/>
                        </a:rPr>
                        <a:t>Modulation scheme for PDSCH</a:t>
                      </a:r>
                      <a:endParaRPr lang="zh-CN" sz="16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Arial"/>
                          <a:ea typeface="宋体"/>
                          <a:cs typeface="Arial"/>
                        </a:rPr>
                        <a:t>Required EVM [%]</a:t>
                      </a:r>
                      <a:endParaRPr lang="zh-CN" sz="16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QPSK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algun Gothic"/>
                          <a:cs typeface="Arial"/>
                        </a:rPr>
                        <a:t>[17.5 %]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16QAM</a:t>
                      </a:r>
                      <a:endParaRPr lang="zh-CN" sz="16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algun Gothic"/>
                          <a:cs typeface="Arial"/>
                        </a:rPr>
                        <a:t>[12.5 %] 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64QAM</a:t>
                      </a:r>
                      <a:endParaRPr lang="zh-CN" sz="16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 smtClean="0">
                          <a:latin typeface="Arial"/>
                          <a:ea typeface="Malgun Gothic"/>
                          <a:cs typeface="Arial"/>
                        </a:rPr>
                        <a:t>[8 – </a:t>
                      </a:r>
                      <a:r>
                        <a:rPr lang="en-GB" altLang="zh-CN" sz="1600" dirty="0" smtClean="0">
                          <a:latin typeface="Arial"/>
                          <a:ea typeface="Malgun Gothic"/>
                          <a:cs typeface="Arial"/>
                        </a:rPr>
                        <a:t>9%]  </a:t>
                      </a:r>
                      <a:endParaRPr lang="zh-CN" altLang="zh-CN" sz="1600" dirty="0" smtClean="0"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62000" y="903822"/>
            <a:ext cx="698054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GB" altLang="zh-CN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FR2 </a:t>
            </a: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EVM </a:t>
            </a:r>
            <a:r>
              <a:rPr lang="en-GB" altLang="zh-CN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requirements for FR2 BS are </a:t>
            </a:r>
            <a:r>
              <a:rPr lang="en-US" altLang="zh-CN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updated as following Table.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altLang="zh-CN" b="1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altLang="zh-CN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The following values are dependent on the specifics such as performance loss, EVM equalizer, EVM window definitions to be discussed in RAN4#87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zh-CN" altLang="en-US" b="1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altLang="zh-CN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RAN4 will make decision on FR2 BS EVM requirements in RAN4 #87.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endParaRPr lang="en-GB" altLang="zh-CN" b="1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3107</TotalTime>
  <Words>309</Words>
  <Application>Microsoft Office PowerPoint</Application>
  <PresentationFormat>全屏显示(4:3)</PresentationFormat>
  <Paragraphs>94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Way forward on FR2 EVM requirements for QPSK, 16QAM and 64QAM</vt:lpstr>
      <vt:lpstr>Background: EVM for FR2 BS</vt:lpstr>
      <vt:lpstr>Options discussed in RAN4#86bis</vt:lpstr>
      <vt:lpstr>Background: EVM for FR2 UE</vt:lpstr>
      <vt:lpstr>WF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l00148101</cp:lastModifiedBy>
  <cp:revision>153</cp:revision>
  <dcterms:created xsi:type="dcterms:W3CDTF">2006-08-16T00:00:00Z</dcterms:created>
  <dcterms:modified xsi:type="dcterms:W3CDTF">2018-04-20T00:27:23Z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2015_ms_pID_725343">
    <vt:lpwstr>(3)47SebZOsKd1ytUcAG05Xh4rRcX2ZACP0/7AsSc2Xvwt5WyLBk1UqFU6EQQRI3dHrF242hola
lzkizvaIhizsO5+V/+W1E5EIHdRCYei/G3Vyzv6rI0mxB/bm/29yfoF0aaMDIEj2JB4BX+BQ
7npY0GsZ5XbOiDOtyb2f0gYbtUJJVa5exrQcqmiAjL7nTY1XqjWxdKLpIDjwlCWxvHDw5rvn
udCECsHOBE+y71X3HG</vt:lpwstr>
  </property>
  <property fmtid="{D5CDD505-2E9C-101B-9397-08002B2CF9AE}" pid="6" name="_2015_ms_pID_7253431">
    <vt:lpwstr>fxTtrq6r5DNWXhGRAQleDqAocGujxb6NTljDkgpKg8ClMBRu3VWVtu
AM0Ys+DUekbPdTrNL7Lo6MuBaZFT/8rcmg/DURJXdvnXm44lI1zEooU1mwIEnX5CC9F3nErI
QIuAGjaZ92ft2wjSHTUWMX7aoKZk5dpAR1YCnGaSSRtrxDGVW/svPI1RjD5v4M4DfR49c8Ke
6jkG3kBgc40J16gGZEM9Gdanhp2VuaAu2FO/</vt:lpwstr>
  </property>
  <property fmtid="{D5CDD505-2E9C-101B-9397-08002B2CF9AE}" pid="7" name="_2015_ms_pID_7253432">
    <vt:lpwstr>j1me47PKvAZgMfnat2n03yL9zsVRQ/PYFxqD
pvUHrZfO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1524184008</vt:lpwstr>
  </property>
</Properties>
</file>