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3" r:id="rId3"/>
    <p:sldId id="287" r:id="rId4"/>
    <p:sldId id="286" r:id="rId5"/>
    <p:sldId id="285"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45" d="100"/>
          <a:sy n="45" d="100"/>
        </p:scale>
        <p:origin x="828" y="3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microsoft.com/office/2015/10/relationships/revisionInfo" Target="revisionInfo.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648C7F4-13AF-48F3-AC15-68074B1A4FD5}" type="datetimeFigureOut">
              <a:rPr lang="en-US" smtClean="0"/>
              <a:pPr/>
              <a:t>4/20/2018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09156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4/20/2018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0131210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4/20/2018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9974039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4/20/2018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45697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648C7F4-13AF-48F3-AC15-68074B1A4FD5}" type="datetimeFigureOut">
              <a:rPr lang="en-US" smtClean="0"/>
              <a:pPr/>
              <a:t>4/20/2018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42354426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648C7F4-13AF-48F3-AC15-68074B1A4FD5}" type="datetimeFigureOut">
              <a:rPr lang="en-US" smtClean="0"/>
              <a:pPr/>
              <a:t>4/20/2018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326333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648C7F4-13AF-48F3-AC15-68074B1A4FD5}" type="datetimeFigureOut">
              <a:rPr lang="en-US" smtClean="0"/>
              <a:pPr/>
              <a:t>4/20/2018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2599797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648C7F4-13AF-48F3-AC15-68074B1A4FD5}" type="datetimeFigureOut">
              <a:rPr lang="en-US" smtClean="0"/>
              <a:pPr/>
              <a:t>4/20/2018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475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48C7F4-13AF-48F3-AC15-68074B1A4FD5}" type="datetimeFigureOut">
              <a:rPr lang="en-US" smtClean="0"/>
              <a:pPr/>
              <a:t>4/20/2018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844113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4/20/2018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1229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4/20/2018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6476814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48C7F4-13AF-48F3-AC15-68074B1A4FD5}" type="datetimeFigureOut">
              <a:rPr lang="en-US" smtClean="0"/>
              <a:pPr/>
              <a:t>4/20/2018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70F0CA-85E8-44C2-963C-59E8C77AF8E4}" type="slidenum">
              <a:rPr lang="en-US" smtClean="0"/>
              <a:pPr/>
              <a:t>‹#›</a:t>
            </a:fld>
            <a:endParaRPr lang="en-US"/>
          </a:p>
        </p:txBody>
      </p:sp>
    </p:spTree>
    <p:extLst>
      <p:ext uri="{BB962C8B-B14F-4D97-AF65-F5344CB8AC3E}">
        <p14:creationId xmlns:p14="http://schemas.microsoft.com/office/powerpoint/2010/main" val="9909783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0369" y="1640986"/>
            <a:ext cx="11345839" cy="2739945"/>
          </a:xfrm>
        </p:spPr>
        <p:txBody>
          <a:bodyPr>
            <a:normAutofit/>
          </a:bodyPr>
          <a:lstStyle/>
          <a:p>
            <a:r>
              <a:rPr lang="en-US" dirty="0"/>
              <a:t>WF on </a:t>
            </a:r>
            <a:br>
              <a:rPr lang="en-US" dirty="0"/>
            </a:br>
            <a:r>
              <a:rPr lang="en-US" dirty="0"/>
              <a:t>measurement gaps for dense PRS</a:t>
            </a:r>
          </a:p>
        </p:txBody>
      </p:sp>
      <p:sp>
        <p:nvSpPr>
          <p:cNvPr id="3" name="Subtitle 2"/>
          <p:cNvSpPr>
            <a:spLocks noGrp="1"/>
          </p:cNvSpPr>
          <p:nvPr>
            <p:ph type="subTitle" idx="1"/>
          </p:nvPr>
        </p:nvSpPr>
        <p:spPr>
          <a:xfrm>
            <a:off x="1524000" y="4817668"/>
            <a:ext cx="9144000" cy="958755"/>
          </a:xfrm>
        </p:spPr>
        <p:txBody>
          <a:bodyPr>
            <a:normAutofit/>
          </a:bodyPr>
          <a:lstStyle/>
          <a:p>
            <a:r>
              <a:rPr lang="en-US" sz="2800" dirty="0"/>
              <a:t>Ericsson</a:t>
            </a:r>
          </a:p>
        </p:txBody>
      </p:sp>
      <p:sp>
        <p:nvSpPr>
          <p:cNvPr id="4" name="Rectangle 3"/>
          <p:cNvSpPr/>
          <p:nvPr/>
        </p:nvSpPr>
        <p:spPr>
          <a:xfrm>
            <a:off x="378940" y="199033"/>
            <a:ext cx="11302313" cy="923330"/>
          </a:xfrm>
          <a:prstGeom prst="rect">
            <a:avLst/>
          </a:prstGeom>
        </p:spPr>
        <p:txBody>
          <a:bodyPr wrap="square">
            <a:spAutoFit/>
          </a:bodyPr>
          <a:lstStyle/>
          <a:p>
            <a:pPr hangingPunct="0"/>
            <a:r>
              <a:rPr lang="en-GB" b="1" dirty="0"/>
              <a:t>3GPP TSG-RAN WG4 Meeting #86bis	                                                                                                                        R4-1805556</a:t>
            </a:r>
            <a:endParaRPr lang="en-US" b="1" dirty="0"/>
          </a:p>
          <a:p>
            <a:pPr hangingPunct="0"/>
            <a:r>
              <a:rPr lang="en-US" b="1" dirty="0"/>
              <a:t>Melbourne, Australia, 16th - 20th April, 2018</a:t>
            </a:r>
            <a:endParaRPr lang="en-GB" b="1" dirty="0"/>
          </a:p>
          <a:p>
            <a:pPr hangingPunct="0"/>
            <a:r>
              <a:rPr lang="en-GB" b="1" dirty="0"/>
              <a:t>Agenda Item: 6.18.4.4</a:t>
            </a:r>
            <a:endParaRPr lang="en-US" b="1" dirty="0"/>
          </a:p>
        </p:txBody>
      </p:sp>
    </p:spTree>
    <p:extLst>
      <p:ext uri="{BB962C8B-B14F-4D97-AF65-F5344CB8AC3E}">
        <p14:creationId xmlns:p14="http://schemas.microsoft.com/office/powerpoint/2010/main" val="18868206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New gaps and RSTD measurements</a:t>
            </a:r>
          </a:p>
        </p:txBody>
      </p:sp>
      <p:sp>
        <p:nvSpPr>
          <p:cNvPr id="3" name="Content Placeholder 2"/>
          <p:cNvSpPr>
            <a:spLocks noGrp="1"/>
          </p:cNvSpPr>
          <p:nvPr>
            <p:ph idx="1"/>
          </p:nvPr>
        </p:nvSpPr>
        <p:spPr>
          <a:xfrm>
            <a:off x="109182" y="2213112"/>
            <a:ext cx="11955439" cy="4365111"/>
          </a:xfrm>
        </p:spPr>
        <p:txBody>
          <a:bodyPr>
            <a:normAutofit/>
          </a:bodyPr>
          <a:lstStyle/>
          <a:p>
            <a:pPr lvl="0"/>
            <a:r>
              <a:rPr lang="en-US" dirty="0"/>
              <a:t>A new measurement gap pattern is configured for UE that requires such gaps for performing RSTD measurements</a:t>
            </a:r>
          </a:p>
          <a:p>
            <a:pPr lvl="0"/>
            <a:endParaRPr lang="en-US" dirty="0"/>
          </a:p>
          <a:p>
            <a:pPr lvl="0"/>
            <a:r>
              <a:rPr lang="en-US" dirty="0"/>
              <a:t>Impact on RSTD requirements:</a:t>
            </a:r>
          </a:p>
          <a:p>
            <a:pPr lvl="1"/>
            <a:r>
              <a:rPr lang="en-US" dirty="0"/>
              <a:t>The existing UE Cat M1 and Cat M2 accuracy requirements for RSTD measurements in gaps shall also apply with the new gaps</a:t>
            </a:r>
            <a:endParaRPr lang="sv-SE" dirty="0"/>
          </a:p>
          <a:p>
            <a:pPr lvl="1"/>
            <a:r>
              <a:rPr lang="en-US" dirty="0"/>
              <a:t>RAN4 to check whether the existing UE Cat M1 and Cat M2 measurement period requirements (generically formulated with respect to MGL and MGRP) for RSTD measurements in gaps also apply with the new gaps</a:t>
            </a:r>
            <a:endParaRPr lang="sv-SE" dirty="0"/>
          </a:p>
          <a:p>
            <a:pPr lvl="0"/>
            <a:endParaRPr lang="sv-SE" dirty="0"/>
          </a:p>
        </p:txBody>
      </p:sp>
    </p:spTree>
    <p:extLst>
      <p:ext uri="{BB962C8B-B14F-4D97-AF65-F5344CB8AC3E}">
        <p14:creationId xmlns:p14="http://schemas.microsoft.com/office/powerpoint/2010/main" val="34139459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New and legacy measurement gap patterns</a:t>
            </a:r>
          </a:p>
        </p:txBody>
      </p:sp>
      <p:sp>
        <p:nvSpPr>
          <p:cNvPr id="3" name="Content Placeholder 2"/>
          <p:cNvSpPr>
            <a:spLocks noGrp="1"/>
          </p:cNvSpPr>
          <p:nvPr>
            <p:ph idx="1"/>
          </p:nvPr>
        </p:nvSpPr>
        <p:spPr>
          <a:xfrm>
            <a:off x="109182" y="1877398"/>
            <a:ext cx="11955439" cy="4700826"/>
          </a:xfrm>
        </p:spPr>
        <p:txBody>
          <a:bodyPr>
            <a:normAutofit fontScale="92500" lnSpcReduction="20000"/>
          </a:bodyPr>
          <a:lstStyle/>
          <a:p>
            <a:r>
              <a:rPr lang="sv-SE" dirty="0"/>
              <a:t>Observation: currently in LTE</a:t>
            </a:r>
          </a:p>
          <a:p>
            <a:pPr lvl="1"/>
            <a:r>
              <a:rPr lang="sv-SE" dirty="0"/>
              <a:t>the network can configure one per-UE measurement gap pattern</a:t>
            </a:r>
          </a:p>
          <a:p>
            <a:pPr lvl="1"/>
            <a:r>
              <a:rPr lang="sv-SE" dirty="0"/>
              <a:t>UE can indicate one per-UE measurement gap pattern or per-CC measurement gap patterns</a:t>
            </a:r>
          </a:p>
          <a:p>
            <a:endParaRPr lang="sv-SE" dirty="0"/>
          </a:p>
          <a:p>
            <a:r>
              <a:rPr lang="sv-SE" dirty="0"/>
              <a:t>FFS whether legacy measurement gap patterns can be used in parallel with new gaps, choose between options:</a:t>
            </a:r>
          </a:p>
          <a:p>
            <a:pPr lvl="1"/>
            <a:r>
              <a:rPr lang="sv-SE" dirty="0"/>
              <a:t>Option 1: using the earlier configured leagacy gaps shall be suspended during the RSTD measurement period (while new gaps are used) and resumed after the RSTD measurements are complete (when new gaps are no longer used)</a:t>
            </a:r>
          </a:p>
          <a:p>
            <a:pPr lvl="1"/>
            <a:r>
              <a:rPr lang="sv-SE" dirty="0"/>
              <a:t>Option 2: the legacy gaps may be used during the RSTD measurement period, in parallel with new gaps (the details are FFS)</a:t>
            </a:r>
          </a:p>
          <a:p>
            <a:pPr lvl="1"/>
            <a:endParaRPr lang="sv-SE" dirty="0"/>
          </a:p>
          <a:p>
            <a:r>
              <a:rPr lang="en-US" dirty="0"/>
              <a:t>FFS gap alignment between legacy measurement gap and new RSTD measurement gap</a:t>
            </a:r>
            <a:endParaRPr lang="sv-SE" dirty="0"/>
          </a:p>
          <a:p>
            <a:pPr lvl="1"/>
            <a:endParaRPr lang="sv-SE" dirty="0"/>
          </a:p>
          <a:p>
            <a:pPr lvl="0"/>
            <a:endParaRPr lang="sv-SE" dirty="0"/>
          </a:p>
          <a:p>
            <a:pPr lvl="0"/>
            <a:endParaRPr lang="sv-SE" dirty="0"/>
          </a:p>
        </p:txBody>
      </p:sp>
    </p:spTree>
    <p:extLst>
      <p:ext uri="{BB962C8B-B14F-4D97-AF65-F5344CB8AC3E}">
        <p14:creationId xmlns:p14="http://schemas.microsoft.com/office/powerpoint/2010/main" val="8658254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New gaps and RRM measurements</a:t>
            </a:r>
          </a:p>
        </p:txBody>
      </p:sp>
      <p:sp>
        <p:nvSpPr>
          <p:cNvPr id="3" name="Content Placeholder 2"/>
          <p:cNvSpPr>
            <a:spLocks noGrp="1"/>
          </p:cNvSpPr>
          <p:nvPr>
            <p:ph idx="1"/>
          </p:nvPr>
        </p:nvSpPr>
        <p:spPr>
          <a:xfrm>
            <a:off x="109182" y="1702131"/>
            <a:ext cx="11955439" cy="4741198"/>
          </a:xfrm>
        </p:spPr>
        <p:txBody>
          <a:bodyPr>
            <a:normAutofit/>
          </a:bodyPr>
          <a:lstStyle/>
          <a:p>
            <a:r>
              <a:rPr lang="en-US" dirty="0"/>
              <a:t>New measurement gap patterns shall not be requested for RRM measurements </a:t>
            </a:r>
          </a:p>
          <a:p>
            <a:endParaRPr lang="en-US" sz="1200" dirty="0"/>
          </a:p>
          <a:p>
            <a:r>
              <a:rPr lang="en-US" dirty="0"/>
              <a:t>FFS using the new gaps (when configured for RSTD) for RRM during the RSTD measurement period, choose between options:</a:t>
            </a:r>
          </a:p>
          <a:p>
            <a:pPr lvl="1"/>
            <a:r>
              <a:rPr lang="en-US" dirty="0"/>
              <a:t>Option 1: new gaps shall not be used for RRM measurements</a:t>
            </a:r>
          </a:p>
          <a:p>
            <a:pPr lvl="1"/>
            <a:r>
              <a:rPr lang="en-US" dirty="0"/>
              <a:t>Option 2: new gaps may be used for RRM measurements, under certain conditions (conditions FFS)</a:t>
            </a:r>
          </a:p>
          <a:p>
            <a:endParaRPr lang="sv-SE" sz="1200" dirty="0"/>
          </a:p>
          <a:p>
            <a:r>
              <a:rPr lang="sv-SE" dirty="0"/>
              <a:t>Impact on RRM requirements:</a:t>
            </a:r>
          </a:p>
          <a:p>
            <a:pPr lvl="1"/>
            <a:r>
              <a:rPr lang="sv-SE" dirty="0"/>
              <a:t>RAN4 to discuss the impact of new gaps on RRM requirements, including intra-frequency and inter-frequency RRM requirements</a:t>
            </a:r>
          </a:p>
          <a:p>
            <a:endParaRPr lang="sv-SE" sz="1200" dirty="0"/>
          </a:p>
        </p:txBody>
      </p:sp>
    </p:spTree>
    <p:extLst>
      <p:ext uri="{BB962C8B-B14F-4D97-AF65-F5344CB8AC3E}">
        <p14:creationId xmlns:p14="http://schemas.microsoft.com/office/powerpoint/2010/main" val="24859337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47068"/>
            <a:ext cx="11573302" cy="1325563"/>
          </a:xfrm>
        </p:spPr>
        <p:txBody>
          <a:bodyPr/>
          <a:lstStyle/>
          <a:p>
            <a:r>
              <a:rPr lang="en-GB" dirty="0"/>
              <a:t>New measurement gap patterns</a:t>
            </a:r>
          </a:p>
        </p:txBody>
      </p:sp>
      <p:sp>
        <p:nvSpPr>
          <p:cNvPr id="3" name="Content Placeholder 2"/>
          <p:cNvSpPr>
            <a:spLocks noGrp="1"/>
          </p:cNvSpPr>
          <p:nvPr>
            <p:ph idx="1"/>
          </p:nvPr>
        </p:nvSpPr>
        <p:spPr>
          <a:xfrm>
            <a:off x="118280" y="993914"/>
            <a:ext cx="11955439" cy="5817018"/>
          </a:xfrm>
        </p:spPr>
        <p:txBody>
          <a:bodyPr>
            <a:normAutofit lnSpcReduction="10000"/>
          </a:bodyPr>
          <a:lstStyle/>
          <a:p>
            <a:pPr lvl="0"/>
            <a:r>
              <a:rPr lang="en-US" sz="2000" dirty="0"/>
              <a:t>The UE shall indicate the preferred measurement gap pattern (corresponding to their MGL and MGRP specified in 36.133), not only the need for gaps</a:t>
            </a:r>
          </a:p>
          <a:p>
            <a:pPr lvl="0"/>
            <a:r>
              <a:rPr lang="sv-SE" sz="2000" dirty="0"/>
              <a:t>Candidate new measurement gap patterns:</a:t>
            </a:r>
          </a:p>
          <a:p>
            <a:pPr lvl="0"/>
            <a:endParaRPr lang="sv-SE" sz="2000" dirty="0"/>
          </a:p>
          <a:p>
            <a:pPr lvl="0"/>
            <a:endParaRPr lang="sv-SE" sz="2000" dirty="0"/>
          </a:p>
          <a:p>
            <a:pPr lvl="0"/>
            <a:endParaRPr lang="sv-SE" sz="2000" dirty="0"/>
          </a:p>
          <a:p>
            <a:pPr lvl="0"/>
            <a:endParaRPr lang="sv-SE" sz="2000" dirty="0"/>
          </a:p>
          <a:p>
            <a:pPr lvl="0"/>
            <a:endParaRPr lang="sv-SE" sz="2000" dirty="0"/>
          </a:p>
          <a:p>
            <a:pPr lvl="0"/>
            <a:endParaRPr lang="sv-SE" sz="2000" dirty="0"/>
          </a:p>
          <a:p>
            <a:pPr lvl="0"/>
            <a:endParaRPr lang="sv-SE" sz="2000" dirty="0"/>
          </a:p>
          <a:p>
            <a:pPr lvl="0"/>
            <a:endParaRPr lang="sv-SE" sz="2000" dirty="0"/>
          </a:p>
          <a:p>
            <a:pPr lvl="0"/>
            <a:endParaRPr lang="sv-SE" sz="2000" dirty="0"/>
          </a:p>
          <a:p>
            <a:pPr lvl="0"/>
            <a:endParaRPr lang="sv-SE" sz="2000" dirty="0"/>
          </a:p>
          <a:p>
            <a:pPr lvl="0"/>
            <a:endParaRPr lang="sv-SE" sz="2000" dirty="0"/>
          </a:p>
          <a:p>
            <a:pPr lvl="0"/>
            <a:endParaRPr lang="sv-SE" sz="2000" dirty="0"/>
          </a:p>
          <a:p>
            <a:pPr lvl="0"/>
            <a:r>
              <a:rPr lang="sv-SE" sz="2000" dirty="0"/>
              <a:t>Other measurement gap pattern configurations are not precluded</a:t>
            </a:r>
          </a:p>
          <a:p>
            <a:pPr marL="0" lvl="0" indent="0">
              <a:buNone/>
            </a:pPr>
            <a:endParaRPr lang="sv-SE" sz="1600" dirty="0"/>
          </a:p>
        </p:txBody>
      </p:sp>
      <p:graphicFrame>
        <p:nvGraphicFramePr>
          <p:cNvPr id="4" name="Table 3">
            <a:extLst>
              <a:ext uri="{FF2B5EF4-FFF2-40B4-BE49-F238E27FC236}">
                <a16:creationId xmlns:a16="http://schemas.microsoft.com/office/drawing/2014/main" id="{3ED0DF71-08CB-4E26-9F07-328E2002D707}"/>
              </a:ext>
            </a:extLst>
          </p:cNvPr>
          <p:cNvGraphicFramePr>
            <a:graphicFrameLocks noGrp="1"/>
          </p:cNvGraphicFramePr>
          <p:nvPr>
            <p:extLst>
              <p:ext uri="{D42A27DB-BD31-4B8C-83A1-F6EECF244321}">
                <p14:modId xmlns:p14="http://schemas.microsoft.com/office/powerpoint/2010/main" val="680553157"/>
              </p:ext>
            </p:extLst>
          </p:nvPr>
        </p:nvGraphicFramePr>
        <p:xfrm>
          <a:off x="308162" y="2247291"/>
          <a:ext cx="11502888" cy="3939875"/>
        </p:xfrm>
        <a:graphic>
          <a:graphicData uri="http://schemas.openxmlformats.org/drawingml/2006/table">
            <a:tbl>
              <a:tblPr>
                <a:tableStyleId>{5C22544A-7EE6-4342-B048-85BDC9FD1C3A}</a:tableStyleId>
              </a:tblPr>
              <a:tblGrid>
                <a:gridCol w="1258956">
                  <a:extLst>
                    <a:ext uri="{9D8B030D-6E8A-4147-A177-3AD203B41FA5}">
                      <a16:colId xmlns:a16="http://schemas.microsoft.com/office/drawing/2014/main" val="2722432689"/>
                    </a:ext>
                  </a:extLst>
                </a:gridCol>
                <a:gridCol w="1732673">
                  <a:extLst>
                    <a:ext uri="{9D8B030D-6E8A-4147-A177-3AD203B41FA5}">
                      <a16:colId xmlns:a16="http://schemas.microsoft.com/office/drawing/2014/main" val="1408339167"/>
                    </a:ext>
                  </a:extLst>
                </a:gridCol>
                <a:gridCol w="1683026">
                  <a:extLst>
                    <a:ext uri="{9D8B030D-6E8A-4147-A177-3AD203B41FA5}">
                      <a16:colId xmlns:a16="http://schemas.microsoft.com/office/drawing/2014/main" val="3685950717"/>
                    </a:ext>
                  </a:extLst>
                </a:gridCol>
                <a:gridCol w="4661502">
                  <a:extLst>
                    <a:ext uri="{9D8B030D-6E8A-4147-A177-3AD203B41FA5}">
                      <a16:colId xmlns:a16="http://schemas.microsoft.com/office/drawing/2014/main" val="3938195218"/>
                    </a:ext>
                  </a:extLst>
                </a:gridCol>
                <a:gridCol w="2166731">
                  <a:extLst>
                    <a:ext uri="{9D8B030D-6E8A-4147-A177-3AD203B41FA5}">
                      <a16:colId xmlns:a16="http://schemas.microsoft.com/office/drawing/2014/main" val="524132677"/>
                    </a:ext>
                  </a:extLst>
                </a:gridCol>
              </a:tblGrid>
              <a:tr h="224824">
                <a:tc>
                  <a:txBody>
                    <a:bodyPr/>
                    <a:lstStyle/>
                    <a:p>
                      <a:pPr algn="ctr">
                        <a:spcAft>
                          <a:spcPts val="0"/>
                        </a:spcAft>
                      </a:pPr>
                      <a:r>
                        <a:rPr lang="en-US" sz="1200">
                          <a:effectLst/>
                          <a:latin typeface="Arial" panose="020B0604020202020204" pitchFamily="34" charset="0"/>
                          <a:cs typeface="Arial" panose="020B0604020202020204" pitchFamily="34" charset="0"/>
                        </a:rPr>
                        <a:t>Gap Pattern Id</a:t>
                      </a:r>
                      <a:endParaRPr lang="sv-SE" sz="1200" b="1">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MGL (</a:t>
                      </a:r>
                      <a:r>
                        <a:rPr lang="en-US" sz="1200" dirty="0" err="1">
                          <a:effectLst/>
                          <a:latin typeface="Arial" panose="020B0604020202020204" pitchFamily="34" charset="0"/>
                          <a:cs typeface="Arial" panose="020B0604020202020204" pitchFamily="34" charset="0"/>
                        </a:rPr>
                        <a:t>ms</a:t>
                      </a:r>
                      <a:r>
                        <a:rPr lang="en-US" sz="1200" dirty="0">
                          <a:effectLst/>
                          <a:latin typeface="Arial" panose="020B0604020202020204" pitchFamily="34" charset="0"/>
                          <a:cs typeface="Arial" panose="020B0604020202020204" pitchFamily="34" charset="0"/>
                        </a:rPr>
                        <a:t>)</a:t>
                      </a:r>
                      <a:endParaRPr lang="sv-SE" sz="1200" b="1"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MGRP (</a:t>
                      </a:r>
                      <a:r>
                        <a:rPr lang="en-US" sz="1200" dirty="0" err="1">
                          <a:effectLst/>
                          <a:latin typeface="Arial" panose="020B0604020202020204" pitchFamily="34" charset="0"/>
                          <a:cs typeface="Arial" panose="020B0604020202020204" pitchFamily="34" charset="0"/>
                        </a:rPr>
                        <a:t>ms</a:t>
                      </a:r>
                      <a:r>
                        <a:rPr lang="en-US" sz="1200" dirty="0">
                          <a:effectLst/>
                          <a:latin typeface="Arial" panose="020B0604020202020204" pitchFamily="34" charset="0"/>
                          <a:cs typeface="Arial" panose="020B0604020202020204" pitchFamily="34" charset="0"/>
                        </a:rPr>
                        <a:t>)</a:t>
                      </a:r>
                      <a:endParaRPr lang="sv-SE" sz="1200" b="1"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Applicability</a:t>
                      </a:r>
                      <a:endParaRPr lang="sv-SE" sz="1200" b="1"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sv-SE" sz="1200" b="1" dirty="0">
                          <a:effectLst/>
                          <a:latin typeface="Arial" panose="020B0604020202020204" pitchFamily="34" charset="0"/>
                          <a:ea typeface="SimSun" panose="02010600030101010101" pitchFamily="2" charset="-122"/>
                          <a:cs typeface="Arial" panose="020B0604020202020204" pitchFamily="34" charset="0"/>
                        </a:rPr>
                        <a:t>Note</a:t>
                      </a:r>
                    </a:p>
                  </a:txBody>
                  <a:tcPr marL="68580" marR="68580" marT="0" marB="0"/>
                </a:tc>
                <a:extLst>
                  <a:ext uri="{0D108BD9-81ED-4DB2-BD59-A6C34878D82A}">
                    <a16:rowId xmlns:a16="http://schemas.microsoft.com/office/drawing/2014/main" val="4031643566"/>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6</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40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Only for CE Mode A</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sv-SE" sz="1200" dirty="0">
                          <a:effectLst/>
                          <a:latin typeface="Arial" panose="020B0604020202020204" pitchFamily="34" charset="0"/>
                          <a:ea typeface="SimSun" panose="02010600030101010101" pitchFamily="2" charset="-122"/>
                          <a:cs typeface="Arial" panose="020B0604020202020204" pitchFamily="34" charset="0"/>
                        </a:rPr>
                        <a:t>Agreed</a:t>
                      </a:r>
                    </a:p>
                  </a:txBody>
                  <a:tcPr marL="68580" marR="68580" marT="0" marB="0"/>
                </a:tc>
                <a:extLst>
                  <a:ext uri="{0D108BD9-81ED-4DB2-BD59-A6C34878D82A}">
                    <a16:rowId xmlns:a16="http://schemas.microsoft.com/office/drawing/2014/main" val="3523000821"/>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rstd1</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10</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80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 </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effectLst/>
                          <a:latin typeface="Arial" panose="020B0604020202020204" pitchFamily="34" charset="0"/>
                          <a:ea typeface="SimSun" panose="02010600030101010101" pitchFamily="2" charset="-122"/>
                          <a:cs typeface="Arial" panose="020B0604020202020204" pitchFamily="34" charset="0"/>
                        </a:rPr>
                        <a:t>Agreed</a:t>
                      </a:r>
                    </a:p>
                  </a:txBody>
                  <a:tcPr marL="68580" marR="68580" marT="0" marB="0"/>
                </a:tc>
                <a:extLst>
                  <a:ext uri="{0D108BD9-81ED-4DB2-BD59-A6C34878D82A}">
                    <a16:rowId xmlns:a16="http://schemas.microsoft.com/office/drawing/2014/main" val="1863508627"/>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rstd2</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10</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160</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 </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sv-SE" sz="1200" dirty="0">
                          <a:effectLst/>
                          <a:latin typeface="Arial" panose="020B0604020202020204" pitchFamily="34" charset="0"/>
                          <a:ea typeface="SimSun" panose="02010600030101010101" pitchFamily="2" charset="-122"/>
                          <a:cs typeface="Arial" panose="020B0604020202020204" pitchFamily="34" charset="0"/>
                        </a:rPr>
                        <a:t>Agreed</a:t>
                      </a:r>
                    </a:p>
                  </a:txBody>
                  <a:tcPr marL="68580" marR="68580" marT="0" marB="0"/>
                </a:tc>
                <a:extLst>
                  <a:ext uri="{0D108BD9-81ED-4DB2-BD59-A6C34878D82A}">
                    <a16:rowId xmlns:a16="http://schemas.microsoft.com/office/drawing/2014/main" val="3417063390"/>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rstd3</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10</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320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 </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sv-SE" sz="1200" dirty="0">
                          <a:effectLst/>
                          <a:latin typeface="Arial" panose="020B0604020202020204" pitchFamily="34" charset="0"/>
                          <a:ea typeface="SimSun" panose="02010600030101010101" pitchFamily="2" charset="-122"/>
                          <a:cs typeface="Arial" panose="020B0604020202020204" pitchFamily="34" charset="0"/>
                        </a:rPr>
                        <a:t>Agreed</a:t>
                      </a:r>
                    </a:p>
                  </a:txBody>
                  <a:tcPr marL="68580" marR="68580" marT="0" marB="0"/>
                </a:tc>
                <a:extLst>
                  <a:ext uri="{0D108BD9-81ED-4DB2-BD59-A6C34878D82A}">
                    <a16:rowId xmlns:a16="http://schemas.microsoft.com/office/drawing/2014/main" val="3513077810"/>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rstd4</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10</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640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 </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sv-SE" sz="1200" dirty="0">
                          <a:effectLst/>
                          <a:latin typeface="Arial" panose="020B0604020202020204" pitchFamily="34" charset="0"/>
                          <a:ea typeface="SimSun" panose="02010600030101010101" pitchFamily="2" charset="-122"/>
                          <a:cs typeface="Arial" panose="020B0604020202020204" pitchFamily="34" charset="0"/>
                        </a:rPr>
                        <a:t>Agreed</a:t>
                      </a:r>
                    </a:p>
                  </a:txBody>
                  <a:tcPr marL="68580" marR="68580" marT="0" marB="0"/>
                </a:tc>
                <a:extLst>
                  <a:ext uri="{0D108BD9-81ED-4DB2-BD59-A6C34878D82A}">
                    <a16:rowId xmlns:a16="http://schemas.microsoft.com/office/drawing/2014/main" val="1498666939"/>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rstd5</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10</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1280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 </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sv-SE" sz="1200" dirty="0">
                          <a:effectLst/>
                          <a:latin typeface="Arial" panose="020B0604020202020204" pitchFamily="34" charset="0"/>
                          <a:ea typeface="SimSun" panose="02010600030101010101" pitchFamily="2" charset="-122"/>
                          <a:cs typeface="Arial" panose="020B0604020202020204" pitchFamily="34" charset="0"/>
                        </a:rPr>
                        <a:t>Agreed</a:t>
                      </a:r>
                    </a:p>
                  </a:txBody>
                  <a:tcPr marL="68580" marR="68580" marT="0" marB="0"/>
                </a:tc>
                <a:extLst>
                  <a:ext uri="{0D108BD9-81ED-4DB2-BD59-A6C34878D82A}">
                    <a16:rowId xmlns:a16="http://schemas.microsoft.com/office/drawing/2014/main" val="3491154867"/>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rstd6</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14</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160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 </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sv-SE" sz="1200" dirty="0">
                          <a:effectLst/>
                          <a:latin typeface="Arial" panose="020B0604020202020204" pitchFamily="34" charset="0"/>
                          <a:ea typeface="SimSun" panose="02010600030101010101" pitchFamily="2" charset="-122"/>
                          <a:cs typeface="Arial" panose="020B0604020202020204" pitchFamily="34" charset="0"/>
                        </a:rPr>
                        <a:t>Agreed</a:t>
                      </a:r>
                    </a:p>
                  </a:txBody>
                  <a:tcPr marL="68580" marR="68580" marT="0" marB="0"/>
                </a:tc>
                <a:extLst>
                  <a:ext uri="{0D108BD9-81ED-4DB2-BD59-A6C34878D82A}">
                    <a16:rowId xmlns:a16="http://schemas.microsoft.com/office/drawing/2014/main" val="3869903670"/>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rstd7</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14</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320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 </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sv-SE" sz="1200" dirty="0">
                          <a:effectLst/>
                          <a:latin typeface="Arial" panose="020B0604020202020204" pitchFamily="34" charset="0"/>
                          <a:ea typeface="SimSun" panose="02010600030101010101" pitchFamily="2" charset="-122"/>
                          <a:cs typeface="Arial" panose="020B0604020202020204" pitchFamily="34" charset="0"/>
                        </a:rPr>
                        <a:t>Agreed</a:t>
                      </a:r>
                    </a:p>
                  </a:txBody>
                  <a:tcPr marL="68580" marR="68580" marT="0" marB="0"/>
                </a:tc>
                <a:extLst>
                  <a:ext uri="{0D108BD9-81ED-4DB2-BD59-A6C34878D82A}">
                    <a16:rowId xmlns:a16="http://schemas.microsoft.com/office/drawing/2014/main" val="536889244"/>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rstd8</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14</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640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 </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sv-SE" sz="1200" dirty="0">
                          <a:effectLst/>
                          <a:latin typeface="Arial" panose="020B0604020202020204" pitchFamily="34" charset="0"/>
                          <a:ea typeface="SimSun" panose="02010600030101010101" pitchFamily="2" charset="-122"/>
                          <a:cs typeface="Arial" panose="020B0604020202020204" pitchFamily="34" charset="0"/>
                        </a:rPr>
                        <a:t>Agreed</a:t>
                      </a:r>
                    </a:p>
                  </a:txBody>
                  <a:tcPr marL="68580" marR="68580" marT="0" marB="0"/>
                </a:tc>
                <a:extLst>
                  <a:ext uri="{0D108BD9-81ED-4DB2-BD59-A6C34878D82A}">
                    <a16:rowId xmlns:a16="http://schemas.microsoft.com/office/drawing/2014/main" val="2081786425"/>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rstd9</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14</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1280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 </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sv-SE" sz="1200" dirty="0">
                          <a:effectLst/>
                          <a:latin typeface="Arial" panose="020B0604020202020204" pitchFamily="34" charset="0"/>
                          <a:ea typeface="SimSun" panose="02010600030101010101" pitchFamily="2" charset="-122"/>
                          <a:cs typeface="Arial" panose="020B0604020202020204" pitchFamily="34" charset="0"/>
                        </a:rPr>
                        <a:t>Agreed</a:t>
                      </a:r>
                    </a:p>
                  </a:txBody>
                  <a:tcPr marL="68580" marR="68580" marT="0" marB="0"/>
                </a:tc>
                <a:extLst>
                  <a:ext uri="{0D108BD9-81ED-4DB2-BD59-A6C34878D82A}">
                    <a16:rowId xmlns:a16="http://schemas.microsoft.com/office/drawing/2014/main" val="1981715659"/>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rstd10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32</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320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Only for CE Mode B</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sv-SE" sz="1200" dirty="0">
                          <a:effectLst/>
                          <a:latin typeface="Arial" panose="020B0604020202020204" pitchFamily="34" charset="0"/>
                          <a:ea typeface="SimSun" panose="02010600030101010101" pitchFamily="2" charset="-122"/>
                          <a:cs typeface="Arial" panose="020B0604020202020204" pitchFamily="34" charset="0"/>
                        </a:rPr>
                        <a:t>Agreed</a:t>
                      </a:r>
                    </a:p>
                  </a:txBody>
                  <a:tcPr marL="68580" marR="68580" marT="0" marB="0"/>
                </a:tc>
                <a:extLst>
                  <a:ext uri="{0D108BD9-81ED-4DB2-BD59-A6C34878D82A}">
                    <a16:rowId xmlns:a16="http://schemas.microsoft.com/office/drawing/2014/main" val="738830767"/>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rstd11</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32</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640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Only for CE Mode B</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sv-SE" sz="1200" dirty="0">
                          <a:effectLst/>
                          <a:latin typeface="Arial" panose="020B0604020202020204" pitchFamily="34" charset="0"/>
                          <a:ea typeface="SimSun" panose="02010600030101010101" pitchFamily="2" charset="-122"/>
                          <a:cs typeface="Arial" panose="020B0604020202020204" pitchFamily="34" charset="0"/>
                        </a:rPr>
                        <a:t>Agreed</a:t>
                      </a:r>
                    </a:p>
                  </a:txBody>
                  <a:tcPr marL="68580" marR="68580" marT="0" marB="0"/>
                </a:tc>
                <a:extLst>
                  <a:ext uri="{0D108BD9-81ED-4DB2-BD59-A6C34878D82A}">
                    <a16:rowId xmlns:a16="http://schemas.microsoft.com/office/drawing/2014/main" val="563595977"/>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rstd12</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32</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1280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Only for CE Mode B</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sv-SE" sz="1200" dirty="0">
                          <a:effectLst/>
                          <a:latin typeface="Arial" panose="020B0604020202020204" pitchFamily="34" charset="0"/>
                          <a:ea typeface="SimSun" panose="02010600030101010101" pitchFamily="2" charset="-122"/>
                          <a:cs typeface="Arial" panose="020B0604020202020204" pitchFamily="34" charset="0"/>
                        </a:rPr>
                        <a:t>Agreed</a:t>
                      </a:r>
                    </a:p>
                  </a:txBody>
                  <a:tcPr marL="68580" marR="68580" marT="0" marB="0"/>
                </a:tc>
                <a:extLst>
                  <a:ext uri="{0D108BD9-81ED-4DB2-BD59-A6C34878D82A}">
                    <a16:rowId xmlns:a16="http://schemas.microsoft.com/office/drawing/2014/main" val="1377840341"/>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rstd13</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54</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640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Only for TDD with CE Mode B</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sv-SE" sz="1200" dirty="0">
                          <a:effectLst/>
                          <a:latin typeface="Arial" panose="020B0604020202020204" pitchFamily="34" charset="0"/>
                          <a:ea typeface="SimSun" panose="02010600030101010101" pitchFamily="2" charset="-122"/>
                          <a:cs typeface="Arial" panose="020B0604020202020204" pitchFamily="34" charset="0"/>
                        </a:rPr>
                        <a:t>FFS</a:t>
                      </a:r>
                    </a:p>
                  </a:txBody>
                  <a:tcPr marL="68580" marR="68580" marT="0" marB="0"/>
                </a:tc>
                <a:extLst>
                  <a:ext uri="{0D108BD9-81ED-4DB2-BD59-A6C34878D82A}">
                    <a16:rowId xmlns:a16="http://schemas.microsoft.com/office/drawing/2014/main" val="410552728"/>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rstd14</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54</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1280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Only for TDD with CE Mode B</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effectLst/>
                          <a:latin typeface="Arial" panose="020B0604020202020204" pitchFamily="34" charset="0"/>
                          <a:ea typeface="SimSun" panose="02010600030101010101" pitchFamily="2" charset="-122"/>
                          <a:cs typeface="Arial" panose="020B0604020202020204" pitchFamily="34" charset="0"/>
                        </a:rPr>
                        <a:t>FFS</a:t>
                      </a:r>
                    </a:p>
                  </a:txBody>
                  <a:tcPr marL="68580" marR="68580" marT="0" marB="0"/>
                </a:tc>
                <a:extLst>
                  <a:ext uri="{0D108BD9-81ED-4DB2-BD59-A6C34878D82A}">
                    <a16:rowId xmlns:a16="http://schemas.microsoft.com/office/drawing/2014/main" val="573963924"/>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rstd15</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64</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640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Only for measuring a cell based on two PRS configurations</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sv-SE" sz="1200" dirty="0">
                          <a:effectLst/>
                          <a:latin typeface="Arial" panose="020B0604020202020204" pitchFamily="34" charset="0"/>
                          <a:ea typeface="SimSun" panose="02010600030101010101" pitchFamily="2" charset="-122"/>
                          <a:cs typeface="Arial" panose="020B0604020202020204" pitchFamily="34" charset="0"/>
                        </a:rPr>
                        <a:t>FFS</a:t>
                      </a:r>
                    </a:p>
                  </a:txBody>
                  <a:tcPr marL="68580" marR="68580" marT="0" marB="0"/>
                </a:tc>
                <a:extLst>
                  <a:ext uri="{0D108BD9-81ED-4DB2-BD59-A6C34878D82A}">
                    <a16:rowId xmlns:a16="http://schemas.microsoft.com/office/drawing/2014/main" val="2713367877"/>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rstd16</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64</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1280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Only for measuring a cell based on two PRS configurations</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sv-SE" sz="1200" dirty="0">
                          <a:effectLst/>
                          <a:latin typeface="Arial" panose="020B0604020202020204" pitchFamily="34" charset="0"/>
                          <a:ea typeface="SimSun" panose="02010600030101010101" pitchFamily="2" charset="-122"/>
                          <a:cs typeface="Arial" panose="020B0604020202020204" pitchFamily="34" charset="0"/>
                        </a:rPr>
                        <a:t>FFS</a:t>
                      </a:r>
                    </a:p>
                  </a:txBody>
                  <a:tcPr marL="68580" marR="68580" marT="0" marB="0"/>
                </a:tc>
                <a:extLst>
                  <a:ext uri="{0D108BD9-81ED-4DB2-BD59-A6C34878D82A}">
                    <a16:rowId xmlns:a16="http://schemas.microsoft.com/office/drawing/2014/main" val="2570899881"/>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rstd17</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80</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640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Only for measuring a cell based on three PRS configurations </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sv-SE" sz="1200" dirty="0">
                          <a:effectLst/>
                          <a:latin typeface="Arial" panose="020B0604020202020204" pitchFamily="34" charset="0"/>
                          <a:ea typeface="SimSun" panose="02010600030101010101" pitchFamily="2" charset="-122"/>
                          <a:cs typeface="Arial" panose="020B0604020202020204" pitchFamily="34" charset="0"/>
                        </a:rPr>
                        <a:t>FFS</a:t>
                      </a:r>
                    </a:p>
                  </a:txBody>
                  <a:tcPr marL="68580" marR="68580" marT="0" marB="0"/>
                </a:tc>
                <a:extLst>
                  <a:ext uri="{0D108BD9-81ED-4DB2-BD59-A6C34878D82A}">
                    <a16:rowId xmlns:a16="http://schemas.microsoft.com/office/drawing/2014/main" val="3599689178"/>
                  </a:ext>
                </a:extLst>
              </a:tr>
              <a:tr h="195529">
                <a:tc>
                  <a:txBody>
                    <a:bodyPr/>
                    <a:lstStyle/>
                    <a:p>
                      <a:pPr algn="ctr">
                        <a:spcAft>
                          <a:spcPts val="0"/>
                        </a:spcAft>
                      </a:pPr>
                      <a:r>
                        <a:rPr lang="en-US" sz="1200" dirty="0">
                          <a:effectLst/>
                          <a:latin typeface="Arial" panose="020B0604020202020204" pitchFamily="34" charset="0"/>
                          <a:cs typeface="Arial" panose="020B0604020202020204" pitchFamily="34" charset="0"/>
                        </a:rPr>
                        <a:t>rstd18</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80</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1280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Only for measuring a cell based on three PRS configurations</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sv-SE" sz="1200" dirty="0">
                          <a:effectLst/>
                          <a:latin typeface="Arial" panose="020B0604020202020204" pitchFamily="34" charset="0"/>
                          <a:ea typeface="SimSun" panose="02010600030101010101" pitchFamily="2" charset="-122"/>
                          <a:cs typeface="Arial" panose="020B0604020202020204" pitchFamily="34" charset="0"/>
                        </a:rPr>
                        <a:t>FFS</a:t>
                      </a:r>
                    </a:p>
                  </a:txBody>
                  <a:tcPr marL="68580" marR="68580" marT="0" marB="0"/>
                </a:tc>
                <a:extLst>
                  <a:ext uri="{0D108BD9-81ED-4DB2-BD59-A6C34878D82A}">
                    <a16:rowId xmlns:a16="http://schemas.microsoft.com/office/drawing/2014/main" val="1351027120"/>
                  </a:ext>
                </a:extLst>
              </a:tr>
            </a:tbl>
          </a:graphicData>
        </a:graphic>
      </p:graphicFrame>
    </p:spTree>
    <p:extLst>
      <p:ext uri="{BB962C8B-B14F-4D97-AF65-F5344CB8AC3E}">
        <p14:creationId xmlns:p14="http://schemas.microsoft.com/office/powerpoint/2010/main" val="26768366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5112</TotalTime>
  <Words>525</Words>
  <Application>Microsoft Office PowerPoint</Application>
  <PresentationFormat>Widescreen</PresentationFormat>
  <Paragraphs>147</Paragraphs>
  <Slides>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SimSun</vt:lpstr>
      <vt:lpstr>Arial</vt:lpstr>
      <vt:lpstr>Calibri</vt:lpstr>
      <vt:lpstr>Calibri Light</vt:lpstr>
      <vt:lpstr>Office Theme</vt:lpstr>
      <vt:lpstr>WF on  measurement gaps for dense PRS</vt:lpstr>
      <vt:lpstr>New gaps and RSTD measurements</vt:lpstr>
      <vt:lpstr>New and legacy measurement gap patterns</vt:lpstr>
      <vt:lpstr>New gaps and RRM measurements</vt:lpstr>
      <vt:lpstr>New measurement gap patterns</vt:lpstr>
    </vt:vector>
  </TitlesOfParts>
  <Company>Qualcomm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Taemin Kim</dc:creator>
  <cp:lastModifiedBy>Iana Siomina</cp:lastModifiedBy>
  <cp:revision>406</cp:revision>
  <dcterms:created xsi:type="dcterms:W3CDTF">2016-04-13T15:12:29Z</dcterms:created>
  <dcterms:modified xsi:type="dcterms:W3CDTF">2018-04-19T23:21:51Z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1495070390</vt:lpwstr>
  </property>
  <property fmtid="{D5CDD505-2E9C-101B-9397-08002B2CF9AE}" pid="6" name="_2015_ms_pID_725343">
    <vt:lpwstr>(3)IUJRMeFfPba8mkSuIVp+lz+J5ESXOSYK92JnGMpKKMLy6dT930phYKx5dw2GSuuF7I07knUE
dDIV/HTbgaa6Ymb0JTPBTIR+l5HFWca2ydRGDz0Pu4KlIazA+8L+oSMSPbau37HA3dOX5SQL
yI4tJjHu85kANfIdDDcXA3ha0rd6JEOo2mnHTg5FiT5NhTXS+rk0rN5Q18LWhS3Yv5fxi0xX
TWBnTtcKOU6zbMOCdr</vt:lpwstr>
  </property>
  <property fmtid="{D5CDD505-2E9C-101B-9397-08002B2CF9AE}" pid="7" name="_2015_ms_pID_7253431">
    <vt:lpwstr>Z8hqzyjnUO9Yka38QbWZY5y4wATzpWhAsuNdd8N6jO0aLTX1ZYXktU
K+T27oyPj38SbyDIbws8uw29NQpv6Y68f2F662tNGcMluoPvtOuqdkGCyDP7VAzyFN/TsENV
uMHDhc/DSqvphZLAKkrh1vmalK66ZnQhsng7YGJ4qaLcER09IBhtWYzusQ6zedqwnsAi6nVd
kOzzNRhL3HCFYjqLJCp+NXvdDRKUvbOe/34k</vt:lpwstr>
  </property>
  <property fmtid="{D5CDD505-2E9C-101B-9397-08002B2CF9AE}" pid="8" name="_NewReviewCycle">
    <vt:lpwstr/>
  </property>
  <property fmtid="{D5CDD505-2E9C-101B-9397-08002B2CF9AE}" pid="9" name="_2015_ms_pID_7253432">
    <vt:lpwstr>/g==</vt:lpwstr>
  </property>
</Properties>
</file>