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7"/>
  </p:notesMasterIdLst>
  <p:sldIdLst>
    <p:sldId id="256" r:id="rId2"/>
    <p:sldId id="268" r:id="rId3"/>
    <p:sldId id="269" r:id="rId4"/>
    <p:sldId id="270" r:id="rId5"/>
    <p:sldId id="27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110" d="100"/>
          <a:sy n="110" d="100"/>
        </p:scale>
        <p:origin x="5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E6F6CF-505E-4AA1-890E-9ABB0FB1293D}" type="datetimeFigureOut">
              <a:rPr lang="en-US" smtClean="0"/>
              <a:t>4/20/2018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1D16C4-5E05-4A6A-9A8C-6D2919EF6C61}" type="slidenum">
              <a:rPr lang="en-US" smtClean="0"/>
              <a:t>‹#›</a:t>
            </a:fld>
            <a:endParaRPr lang="en-US"/>
          </a:p>
        </p:txBody>
      </p:sp>
    </p:spTree>
    <p:extLst>
      <p:ext uri="{BB962C8B-B14F-4D97-AF65-F5344CB8AC3E}">
        <p14:creationId xmlns:p14="http://schemas.microsoft.com/office/powerpoint/2010/main" val="1462679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4830D-E227-442E-B199-AA2FF5DF2C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B54488E-096F-4531-A442-30707E308D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00A1C82-5D8F-406F-859D-98686F222DCA}"/>
              </a:ext>
            </a:extLst>
          </p:cNvPr>
          <p:cNvSpPr>
            <a:spLocks noGrp="1"/>
          </p:cNvSpPr>
          <p:nvPr>
            <p:ph type="dt" sz="half" idx="10"/>
          </p:nvPr>
        </p:nvSpPr>
        <p:spPr/>
        <p:txBody>
          <a:bodyPr/>
          <a:lstStyle/>
          <a:p>
            <a:fld id="{6CE99F8F-42EA-4348-B31A-105ADAC53E81}" type="datetimeFigureOut">
              <a:rPr lang="en-US" smtClean="0"/>
              <a:t>4/20/2018</a:t>
            </a:fld>
            <a:endParaRPr lang="en-US"/>
          </a:p>
        </p:txBody>
      </p:sp>
      <p:sp>
        <p:nvSpPr>
          <p:cNvPr id="5" name="Footer Placeholder 4">
            <a:extLst>
              <a:ext uri="{FF2B5EF4-FFF2-40B4-BE49-F238E27FC236}">
                <a16:creationId xmlns:a16="http://schemas.microsoft.com/office/drawing/2014/main" id="{945227E3-8646-4B78-8EC6-CB9A9BA00C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780C23-95C6-45A8-919A-C262C39DDC85}"/>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129000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32296-DE5C-47F6-9603-ADF0C3AE0F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9CFBC0-2109-494A-9A6E-68DEDDEEA2B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59F24A-AC0E-4193-A61C-20C6EB57B8B4}"/>
              </a:ext>
            </a:extLst>
          </p:cNvPr>
          <p:cNvSpPr>
            <a:spLocks noGrp="1"/>
          </p:cNvSpPr>
          <p:nvPr>
            <p:ph type="dt" sz="half" idx="10"/>
          </p:nvPr>
        </p:nvSpPr>
        <p:spPr/>
        <p:txBody>
          <a:bodyPr/>
          <a:lstStyle/>
          <a:p>
            <a:fld id="{6CE99F8F-42EA-4348-B31A-105ADAC53E81}" type="datetimeFigureOut">
              <a:rPr lang="en-US" smtClean="0"/>
              <a:t>4/20/2018</a:t>
            </a:fld>
            <a:endParaRPr lang="en-US"/>
          </a:p>
        </p:txBody>
      </p:sp>
      <p:sp>
        <p:nvSpPr>
          <p:cNvPr id="5" name="Footer Placeholder 4">
            <a:extLst>
              <a:ext uri="{FF2B5EF4-FFF2-40B4-BE49-F238E27FC236}">
                <a16:creationId xmlns:a16="http://schemas.microsoft.com/office/drawing/2014/main" id="{11952AD6-2EFF-45E7-B1BC-1BAB7E8A3B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FD2B31-F565-4425-B196-73345E06075D}"/>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16954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242EED-911B-454B-84CB-B38F599D94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9218DF-AE48-4009-825E-BB63C66805C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278717-2839-42A5-9338-A1741076C095}"/>
              </a:ext>
            </a:extLst>
          </p:cNvPr>
          <p:cNvSpPr>
            <a:spLocks noGrp="1"/>
          </p:cNvSpPr>
          <p:nvPr>
            <p:ph type="dt" sz="half" idx="10"/>
          </p:nvPr>
        </p:nvSpPr>
        <p:spPr/>
        <p:txBody>
          <a:bodyPr/>
          <a:lstStyle/>
          <a:p>
            <a:fld id="{6CE99F8F-42EA-4348-B31A-105ADAC53E81}" type="datetimeFigureOut">
              <a:rPr lang="en-US" smtClean="0"/>
              <a:t>4/20/2018</a:t>
            </a:fld>
            <a:endParaRPr lang="en-US"/>
          </a:p>
        </p:txBody>
      </p:sp>
      <p:sp>
        <p:nvSpPr>
          <p:cNvPr id="5" name="Footer Placeholder 4">
            <a:extLst>
              <a:ext uri="{FF2B5EF4-FFF2-40B4-BE49-F238E27FC236}">
                <a16:creationId xmlns:a16="http://schemas.microsoft.com/office/drawing/2014/main" id="{BA26A6C2-EDD6-418E-B280-0466A0AFC6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ECC30B-67B2-476B-BF7D-9E7FB352319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430290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FDC21-8014-4C8B-94C5-F316C1FBD7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B96B11-C918-4906-8B6A-2A373681465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34163A-C9C0-4A03-9CD6-F16226E59D8F}"/>
              </a:ext>
            </a:extLst>
          </p:cNvPr>
          <p:cNvSpPr>
            <a:spLocks noGrp="1"/>
          </p:cNvSpPr>
          <p:nvPr>
            <p:ph type="dt" sz="half" idx="10"/>
          </p:nvPr>
        </p:nvSpPr>
        <p:spPr/>
        <p:txBody>
          <a:bodyPr/>
          <a:lstStyle/>
          <a:p>
            <a:fld id="{6CE99F8F-42EA-4348-B31A-105ADAC53E81}" type="datetimeFigureOut">
              <a:rPr lang="en-US" smtClean="0"/>
              <a:t>4/20/2018</a:t>
            </a:fld>
            <a:endParaRPr lang="en-US"/>
          </a:p>
        </p:txBody>
      </p:sp>
      <p:sp>
        <p:nvSpPr>
          <p:cNvPr id="5" name="Footer Placeholder 4">
            <a:extLst>
              <a:ext uri="{FF2B5EF4-FFF2-40B4-BE49-F238E27FC236}">
                <a16:creationId xmlns:a16="http://schemas.microsoft.com/office/drawing/2014/main" id="{D1478B52-C04B-47A2-B589-782733632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81254C-47D3-40DF-AA62-D713B1EF4ABC}"/>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282094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0FE4C-B16C-4A40-97C1-C1F63DCDF5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365A4B-1C3D-4225-B1DF-2954AD7D475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8A92A5A-91F2-4D6B-BF0D-AE8E72DB41B3}"/>
              </a:ext>
            </a:extLst>
          </p:cNvPr>
          <p:cNvSpPr>
            <a:spLocks noGrp="1"/>
          </p:cNvSpPr>
          <p:nvPr>
            <p:ph type="dt" sz="half" idx="10"/>
          </p:nvPr>
        </p:nvSpPr>
        <p:spPr/>
        <p:txBody>
          <a:bodyPr/>
          <a:lstStyle/>
          <a:p>
            <a:fld id="{6CE99F8F-42EA-4348-B31A-105ADAC53E81}" type="datetimeFigureOut">
              <a:rPr lang="en-US" smtClean="0"/>
              <a:t>4/20/2018</a:t>
            </a:fld>
            <a:endParaRPr lang="en-US"/>
          </a:p>
        </p:txBody>
      </p:sp>
      <p:sp>
        <p:nvSpPr>
          <p:cNvPr id="5" name="Footer Placeholder 4">
            <a:extLst>
              <a:ext uri="{FF2B5EF4-FFF2-40B4-BE49-F238E27FC236}">
                <a16:creationId xmlns:a16="http://schemas.microsoft.com/office/drawing/2014/main" id="{642119DC-9BA0-4AFC-BCB5-A3888223E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4A4759-1320-4824-B859-E7D4D47FB22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62579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3C08E-7CEA-4887-9A58-2C25119AF9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9E5D0F-5FE5-46A2-B99A-0FF5EA13533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B9777A-04CF-4C81-B647-96D4F72AE7B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DBFD93-1600-4B43-AB9B-772BF827ECE7}"/>
              </a:ext>
            </a:extLst>
          </p:cNvPr>
          <p:cNvSpPr>
            <a:spLocks noGrp="1"/>
          </p:cNvSpPr>
          <p:nvPr>
            <p:ph type="dt" sz="half" idx="10"/>
          </p:nvPr>
        </p:nvSpPr>
        <p:spPr/>
        <p:txBody>
          <a:bodyPr/>
          <a:lstStyle/>
          <a:p>
            <a:fld id="{6CE99F8F-42EA-4348-B31A-105ADAC53E81}" type="datetimeFigureOut">
              <a:rPr lang="en-US" smtClean="0"/>
              <a:t>4/20/2018</a:t>
            </a:fld>
            <a:endParaRPr lang="en-US"/>
          </a:p>
        </p:txBody>
      </p:sp>
      <p:sp>
        <p:nvSpPr>
          <p:cNvPr id="6" name="Footer Placeholder 5">
            <a:extLst>
              <a:ext uri="{FF2B5EF4-FFF2-40B4-BE49-F238E27FC236}">
                <a16:creationId xmlns:a16="http://schemas.microsoft.com/office/drawing/2014/main" id="{41893D97-C9BE-426D-A04B-E49FA9CB57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4F4EDE-7A32-43CC-97F6-BA1B338F0C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133098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74876-ACF3-4B0C-94DA-F633D6B5DA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AF36C2-52AB-488E-A0E5-6CE604BBD4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C053E4E-4904-4A1E-9A0D-EBC3D2E9D03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E8C546-06AE-464F-AEB1-41AFCA8B2B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C3AFAFA-2987-48A2-9FD7-C83CCD16BC9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0D7A8F-3A71-48BD-94F0-EC2F1B55C8C5}"/>
              </a:ext>
            </a:extLst>
          </p:cNvPr>
          <p:cNvSpPr>
            <a:spLocks noGrp="1"/>
          </p:cNvSpPr>
          <p:nvPr>
            <p:ph type="dt" sz="half" idx="10"/>
          </p:nvPr>
        </p:nvSpPr>
        <p:spPr/>
        <p:txBody>
          <a:bodyPr/>
          <a:lstStyle/>
          <a:p>
            <a:fld id="{6CE99F8F-42EA-4348-B31A-105ADAC53E81}" type="datetimeFigureOut">
              <a:rPr lang="en-US" smtClean="0"/>
              <a:t>4/20/2018</a:t>
            </a:fld>
            <a:endParaRPr lang="en-US"/>
          </a:p>
        </p:txBody>
      </p:sp>
      <p:sp>
        <p:nvSpPr>
          <p:cNvPr id="8" name="Footer Placeholder 7">
            <a:extLst>
              <a:ext uri="{FF2B5EF4-FFF2-40B4-BE49-F238E27FC236}">
                <a16:creationId xmlns:a16="http://schemas.microsoft.com/office/drawing/2014/main" id="{F8E21EFB-4703-4E28-85FC-3C873EC771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1B1BDE-3BBA-4A7A-B862-785AA5066FC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368779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29E66-442D-4859-A07C-6212F095FA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F21A57-AAE5-48F1-ABBA-7BE173B09694}"/>
              </a:ext>
            </a:extLst>
          </p:cNvPr>
          <p:cNvSpPr>
            <a:spLocks noGrp="1"/>
          </p:cNvSpPr>
          <p:nvPr>
            <p:ph type="dt" sz="half" idx="10"/>
          </p:nvPr>
        </p:nvSpPr>
        <p:spPr/>
        <p:txBody>
          <a:bodyPr/>
          <a:lstStyle/>
          <a:p>
            <a:fld id="{6CE99F8F-42EA-4348-B31A-105ADAC53E81}" type="datetimeFigureOut">
              <a:rPr lang="en-US" smtClean="0"/>
              <a:t>4/20/2018</a:t>
            </a:fld>
            <a:endParaRPr lang="en-US"/>
          </a:p>
        </p:txBody>
      </p:sp>
      <p:sp>
        <p:nvSpPr>
          <p:cNvPr id="4" name="Footer Placeholder 3">
            <a:extLst>
              <a:ext uri="{FF2B5EF4-FFF2-40B4-BE49-F238E27FC236}">
                <a16:creationId xmlns:a16="http://schemas.microsoft.com/office/drawing/2014/main" id="{B5539ADE-9D5C-444A-89A9-59C53F3527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8BECE2-F55A-441C-9B8A-56E821A0A4C4}"/>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735449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0F5D23-0D62-4063-859F-46FE4939B18F}"/>
              </a:ext>
            </a:extLst>
          </p:cNvPr>
          <p:cNvSpPr>
            <a:spLocks noGrp="1"/>
          </p:cNvSpPr>
          <p:nvPr>
            <p:ph type="dt" sz="half" idx="10"/>
          </p:nvPr>
        </p:nvSpPr>
        <p:spPr/>
        <p:txBody>
          <a:bodyPr/>
          <a:lstStyle/>
          <a:p>
            <a:fld id="{6CE99F8F-42EA-4348-B31A-105ADAC53E81}" type="datetimeFigureOut">
              <a:rPr lang="en-US" smtClean="0"/>
              <a:t>4/20/2018</a:t>
            </a:fld>
            <a:endParaRPr lang="en-US"/>
          </a:p>
        </p:txBody>
      </p:sp>
      <p:sp>
        <p:nvSpPr>
          <p:cNvPr id="3" name="Footer Placeholder 2">
            <a:extLst>
              <a:ext uri="{FF2B5EF4-FFF2-40B4-BE49-F238E27FC236}">
                <a16:creationId xmlns:a16="http://schemas.microsoft.com/office/drawing/2014/main" id="{601BFE14-03BD-4E4C-9629-0FD3B17750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682EF5-1D99-4896-8372-9F78CA31CD3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019555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2C3D6-80BA-4CCF-825F-2C4CD20FFD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6E0E51-9F3E-4D62-82A1-0A3FDA6FE3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3B80FBD-807B-4DEC-B629-901D1646DE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22D40CE-B165-4E5C-9515-E6E9DD697CD4}"/>
              </a:ext>
            </a:extLst>
          </p:cNvPr>
          <p:cNvSpPr>
            <a:spLocks noGrp="1"/>
          </p:cNvSpPr>
          <p:nvPr>
            <p:ph type="dt" sz="half" idx="10"/>
          </p:nvPr>
        </p:nvSpPr>
        <p:spPr/>
        <p:txBody>
          <a:bodyPr/>
          <a:lstStyle/>
          <a:p>
            <a:fld id="{6CE99F8F-42EA-4348-B31A-105ADAC53E81}" type="datetimeFigureOut">
              <a:rPr lang="en-US" smtClean="0"/>
              <a:t>4/20/2018</a:t>
            </a:fld>
            <a:endParaRPr lang="en-US"/>
          </a:p>
        </p:txBody>
      </p:sp>
      <p:sp>
        <p:nvSpPr>
          <p:cNvPr id="6" name="Footer Placeholder 5">
            <a:extLst>
              <a:ext uri="{FF2B5EF4-FFF2-40B4-BE49-F238E27FC236}">
                <a16:creationId xmlns:a16="http://schemas.microsoft.com/office/drawing/2014/main" id="{0613B627-681C-4346-952E-A2E246B58B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A0BE7A-C6A2-4194-AB2E-EB2D28120432}"/>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984417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59EC4-ABCC-4695-9BE0-D4551D1F2F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44075D-D26E-4BDF-BB73-D188B3642D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E1711B0-7C62-4B34-96F7-C295C77B69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121B3C-D20C-490E-88B2-2322F5E18959}"/>
              </a:ext>
            </a:extLst>
          </p:cNvPr>
          <p:cNvSpPr>
            <a:spLocks noGrp="1"/>
          </p:cNvSpPr>
          <p:nvPr>
            <p:ph type="dt" sz="half" idx="10"/>
          </p:nvPr>
        </p:nvSpPr>
        <p:spPr/>
        <p:txBody>
          <a:bodyPr/>
          <a:lstStyle/>
          <a:p>
            <a:fld id="{6CE99F8F-42EA-4348-B31A-105ADAC53E81}" type="datetimeFigureOut">
              <a:rPr lang="en-US" smtClean="0"/>
              <a:t>4/20/2018</a:t>
            </a:fld>
            <a:endParaRPr lang="en-US"/>
          </a:p>
        </p:txBody>
      </p:sp>
      <p:sp>
        <p:nvSpPr>
          <p:cNvPr id="6" name="Footer Placeholder 5">
            <a:extLst>
              <a:ext uri="{FF2B5EF4-FFF2-40B4-BE49-F238E27FC236}">
                <a16:creationId xmlns:a16="http://schemas.microsoft.com/office/drawing/2014/main" id="{0D86AD03-08C5-40A9-A783-E5E520938E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6C36A4-4671-45CC-87F1-A8571AE5F3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076296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B1A804-8C79-44DC-BD66-C74B62A6C6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64FAF1-CD76-4EEE-8CF6-BDAE03E699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1FD407-5DFC-46C5-A542-9AFEB8565E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99F8F-42EA-4348-B31A-105ADAC53E81}" type="datetimeFigureOut">
              <a:rPr lang="en-US" smtClean="0"/>
              <a:t>4/20/2018</a:t>
            </a:fld>
            <a:endParaRPr lang="en-US"/>
          </a:p>
        </p:txBody>
      </p:sp>
      <p:sp>
        <p:nvSpPr>
          <p:cNvPr id="5" name="Footer Placeholder 4">
            <a:extLst>
              <a:ext uri="{FF2B5EF4-FFF2-40B4-BE49-F238E27FC236}">
                <a16:creationId xmlns:a16="http://schemas.microsoft.com/office/drawing/2014/main" id="{056A5ED5-0B2F-4759-98FC-7027F6A3C5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B8059A1-6FAF-40A2-B6A2-94926EFAF6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C85233-23C8-49EC-B9A2-694895CFF47E}" type="slidenum">
              <a:rPr lang="en-US" smtClean="0"/>
              <a:t>‹#›</a:t>
            </a:fld>
            <a:endParaRPr lang="en-US"/>
          </a:p>
        </p:txBody>
      </p:sp>
    </p:spTree>
    <p:extLst>
      <p:ext uri="{BB962C8B-B14F-4D97-AF65-F5344CB8AC3E}">
        <p14:creationId xmlns:p14="http://schemas.microsoft.com/office/powerpoint/2010/main" val="30926911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2152-4BE9-4E0C-8DAB-528CF916A439}"/>
              </a:ext>
            </a:extLst>
          </p:cNvPr>
          <p:cNvSpPr>
            <a:spLocks noGrp="1"/>
          </p:cNvSpPr>
          <p:nvPr>
            <p:ph type="ctrTitle"/>
          </p:nvPr>
        </p:nvSpPr>
        <p:spPr>
          <a:xfrm>
            <a:off x="331209" y="1655787"/>
            <a:ext cx="11136702" cy="2387600"/>
          </a:xfrm>
        </p:spPr>
        <p:txBody>
          <a:bodyPr>
            <a:normAutofit/>
          </a:bodyPr>
          <a:lstStyle/>
          <a:p>
            <a:r>
              <a:rPr lang="en-US" dirty="0"/>
              <a:t>Way forward on BWP Switching</a:t>
            </a:r>
          </a:p>
        </p:txBody>
      </p:sp>
      <p:sp>
        <p:nvSpPr>
          <p:cNvPr id="3" name="Subtitle 2">
            <a:extLst>
              <a:ext uri="{FF2B5EF4-FFF2-40B4-BE49-F238E27FC236}">
                <a16:creationId xmlns:a16="http://schemas.microsoft.com/office/drawing/2014/main" id="{5D726442-076A-4C8F-93BA-9EAA63B10582}"/>
              </a:ext>
            </a:extLst>
          </p:cNvPr>
          <p:cNvSpPr>
            <a:spLocks noGrp="1"/>
          </p:cNvSpPr>
          <p:nvPr>
            <p:ph type="subTitle" idx="1"/>
          </p:nvPr>
        </p:nvSpPr>
        <p:spPr>
          <a:xfrm>
            <a:off x="1524000" y="4223092"/>
            <a:ext cx="9144000" cy="1655762"/>
          </a:xfrm>
        </p:spPr>
        <p:txBody>
          <a:bodyPr/>
          <a:lstStyle/>
          <a:p>
            <a:r>
              <a:rPr lang="en-US" sz="4000" dirty="0"/>
              <a:t>Ericsson, Intel, </a:t>
            </a:r>
            <a:r>
              <a:rPr lang="en-US" sz="4000" dirty="0" err="1"/>
              <a:t>Mediatek</a:t>
            </a:r>
            <a:r>
              <a:rPr lang="en-US" sz="4000" dirty="0"/>
              <a:t>, Nokia, Nokia Shanghai Bell, Huawei, </a:t>
            </a:r>
            <a:r>
              <a:rPr lang="en-US" sz="4000" dirty="0" err="1"/>
              <a:t>HiSilicon</a:t>
            </a:r>
            <a:r>
              <a:rPr lang="en-US" sz="4000" dirty="0"/>
              <a:t>…</a:t>
            </a:r>
            <a:endParaRPr lang="en-US" dirty="0"/>
          </a:p>
        </p:txBody>
      </p:sp>
      <p:sp>
        <p:nvSpPr>
          <p:cNvPr id="4" name="正方形/長方形 6">
            <a:extLst>
              <a:ext uri="{FF2B5EF4-FFF2-40B4-BE49-F238E27FC236}">
                <a16:creationId xmlns:a16="http://schemas.microsoft.com/office/drawing/2014/main" id="{E6CAC9C0-E692-4940-B639-D8B71E1D4EEA}"/>
              </a:ext>
            </a:extLst>
          </p:cNvPr>
          <p:cNvSpPr>
            <a:spLocks noChangeArrowheads="1"/>
          </p:cNvSpPr>
          <p:nvPr/>
        </p:nvSpPr>
        <p:spPr bwMode="auto">
          <a:xfrm>
            <a:off x="83177" y="0"/>
            <a:ext cx="6203323" cy="82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Meeting # 86bis</a:t>
            </a:r>
          </a:p>
          <a:p>
            <a:pPr>
              <a:spcBef>
                <a:spcPct val="0"/>
              </a:spcBef>
              <a:spcAft>
                <a:spcPts val="900"/>
              </a:spcAft>
              <a:buFontTx/>
              <a:buNone/>
            </a:pPr>
            <a:r>
              <a:rPr kumimoji="1" lang="en-US" altLang="zh-CN" sz="2000" dirty="0">
                <a:latin typeface="Arial" charset="0"/>
                <a:ea typeface="Batang" pitchFamily="18" charset="-127"/>
                <a:cs typeface="Times New Roman" pitchFamily="18" charset="0"/>
              </a:rPr>
              <a:t>Melbourne, Australia, April 16-20, 2018</a:t>
            </a:r>
            <a:endParaRPr kumimoji="1" lang="en-GB" altLang="ja-JP" sz="2000" dirty="0">
              <a:latin typeface="Arial" charset="0"/>
              <a:ea typeface="Batang" pitchFamily="18" charset="-127"/>
              <a:cs typeface="Times New Roman" pitchFamily="18" charset="0"/>
            </a:endParaRPr>
          </a:p>
        </p:txBody>
      </p:sp>
      <p:sp>
        <p:nvSpPr>
          <p:cNvPr id="5" name="正方形/長方形 5">
            <a:extLst>
              <a:ext uri="{FF2B5EF4-FFF2-40B4-BE49-F238E27FC236}">
                <a16:creationId xmlns:a16="http://schemas.microsoft.com/office/drawing/2014/main" id="{85D8C46A-C772-492A-BB32-0FEE317D8A5C}"/>
              </a:ext>
            </a:extLst>
          </p:cNvPr>
          <p:cNvSpPr>
            <a:spLocks noChangeArrowheads="1"/>
          </p:cNvSpPr>
          <p:nvPr/>
        </p:nvSpPr>
        <p:spPr bwMode="auto">
          <a:xfrm>
            <a:off x="9895256" y="109537"/>
            <a:ext cx="1979912" cy="5221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lang="en-GB" altLang="zh-CN" sz="2800" dirty="0">
                <a:ea typeface="Batang" pitchFamily="18" charset="-127"/>
                <a:cs typeface="Times New Roman" pitchFamily="18" charset="0"/>
              </a:rPr>
              <a:t>R4-1805540</a:t>
            </a:r>
            <a:endParaRPr lang="en-GB" altLang="zh-CN" sz="2000" dirty="0">
              <a:solidFill>
                <a:srgbClr val="FF0000"/>
              </a:solidFill>
              <a:ea typeface="Batang" pitchFamily="18" charset="-127"/>
              <a:cs typeface="Times New Roman" pitchFamily="18" charset="0"/>
            </a:endParaRPr>
          </a:p>
        </p:txBody>
      </p:sp>
    </p:spTree>
    <p:extLst>
      <p:ext uri="{BB962C8B-B14F-4D97-AF65-F5344CB8AC3E}">
        <p14:creationId xmlns:p14="http://schemas.microsoft.com/office/powerpoint/2010/main" val="3389946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97232" y="78377"/>
            <a:ext cx="11547565" cy="917697"/>
          </a:xfrm>
        </p:spPr>
        <p:txBody>
          <a:bodyPr>
            <a:normAutofit/>
          </a:bodyPr>
          <a:lstStyle/>
          <a:p>
            <a:r>
              <a:rPr lang="en-US" b="1" dirty="0"/>
              <a:t>Background</a:t>
            </a:r>
          </a:p>
        </p:txBody>
      </p:sp>
      <p:sp>
        <p:nvSpPr>
          <p:cNvPr id="3" name="Content Placeholder 2">
            <a:extLst>
              <a:ext uri="{FF2B5EF4-FFF2-40B4-BE49-F238E27FC236}">
                <a16:creationId xmlns:a16="http://schemas.microsoft.com/office/drawing/2014/main" id="{A363A5E1-08E4-43C5-9CB8-8B5082A66588}"/>
              </a:ext>
            </a:extLst>
          </p:cNvPr>
          <p:cNvSpPr>
            <a:spLocks noGrp="1"/>
          </p:cNvSpPr>
          <p:nvPr>
            <p:ph idx="1"/>
          </p:nvPr>
        </p:nvSpPr>
        <p:spPr>
          <a:xfrm>
            <a:off x="-1" y="996074"/>
            <a:ext cx="12192001" cy="2944330"/>
          </a:xfrm>
        </p:spPr>
        <p:txBody>
          <a:bodyPr>
            <a:noAutofit/>
          </a:bodyPr>
          <a:lstStyle/>
          <a:p>
            <a:pPr lvl="0"/>
            <a:r>
              <a:rPr lang="en-US" sz="2000" b="1" dirty="0"/>
              <a:t>The bandwidth part (BWP) switching delay for the following 4 BWP reconfiguration scenarios was agreed in an LS out in R4-1803283 as summarized in the table below:</a:t>
            </a:r>
            <a:endParaRPr lang="en-GB" sz="2000" b="1" dirty="0"/>
          </a:p>
          <a:p>
            <a:pPr lvl="1"/>
            <a:r>
              <a:rPr lang="en-GB" sz="1600" b="1" dirty="0"/>
              <a:t> Scenario 1</a:t>
            </a:r>
            <a:r>
              <a:rPr lang="en-GB" sz="1600" dirty="0"/>
              <a:t>: The reconfiguration involves changing the </a:t>
            </a:r>
            <a:r>
              <a:rPr lang="en-GB" sz="1600" dirty="0" err="1"/>
              <a:t>center</a:t>
            </a:r>
            <a:r>
              <a:rPr lang="en-GB" sz="1600" dirty="0"/>
              <a:t> frequency of the BWP without changing its BW. The reconfiguration may or may not involve changing the SCS.</a:t>
            </a:r>
            <a:endParaRPr lang="sv-SE" sz="1600" dirty="0"/>
          </a:p>
          <a:p>
            <a:pPr lvl="1"/>
            <a:r>
              <a:rPr lang="en-GB" sz="1600" b="1" dirty="0"/>
              <a:t>Scenario 2</a:t>
            </a:r>
            <a:r>
              <a:rPr lang="en-GB" sz="1600" dirty="0"/>
              <a:t>: The reconfiguration involves changing the BW of the BWP without changing its </a:t>
            </a:r>
            <a:r>
              <a:rPr lang="en-GB" sz="1600" dirty="0" err="1"/>
              <a:t>center</a:t>
            </a:r>
            <a:r>
              <a:rPr lang="en-GB" sz="1600" dirty="0"/>
              <a:t> frequency. The reconfiguration may or may not involve changing the SCS.</a:t>
            </a:r>
            <a:endParaRPr lang="sv-SE" sz="1600" dirty="0"/>
          </a:p>
          <a:p>
            <a:pPr lvl="1"/>
            <a:r>
              <a:rPr lang="en-GB" sz="1600" b="1" dirty="0"/>
              <a:t>Scenario 3</a:t>
            </a:r>
            <a:r>
              <a:rPr lang="en-GB" sz="1600" dirty="0"/>
              <a:t>: The reconfiguration involves changing both the BW and the </a:t>
            </a:r>
            <a:r>
              <a:rPr lang="en-GB" sz="1600" dirty="0" err="1"/>
              <a:t>center</a:t>
            </a:r>
            <a:r>
              <a:rPr lang="en-GB" sz="1600" dirty="0"/>
              <a:t> frequency of the BWP. The reconfiguration may or may not involve changing the SCS.</a:t>
            </a:r>
            <a:endParaRPr lang="sv-SE" sz="1600" dirty="0"/>
          </a:p>
          <a:p>
            <a:pPr lvl="1"/>
            <a:r>
              <a:rPr lang="en-GB" sz="1600" b="1" dirty="0"/>
              <a:t>Scenario 4</a:t>
            </a:r>
            <a:r>
              <a:rPr lang="en-GB" sz="1600" dirty="0"/>
              <a:t>: The reconfiguration involves changing only the SCS, where the </a:t>
            </a:r>
            <a:r>
              <a:rPr lang="en-GB" sz="1600" dirty="0" err="1"/>
              <a:t>center</a:t>
            </a:r>
            <a:r>
              <a:rPr lang="en-GB" sz="1600" dirty="0"/>
              <a:t> frequency and BW of the BWP remain unchanged.</a:t>
            </a:r>
            <a:endParaRPr lang="en-GB" sz="2000" b="1" dirty="0"/>
          </a:p>
        </p:txBody>
      </p:sp>
      <p:graphicFrame>
        <p:nvGraphicFramePr>
          <p:cNvPr id="14" name="Table 13">
            <a:extLst>
              <a:ext uri="{FF2B5EF4-FFF2-40B4-BE49-F238E27FC236}">
                <a16:creationId xmlns:a16="http://schemas.microsoft.com/office/drawing/2014/main" id="{C617D43B-B355-43E8-AF15-7281AA84FD7A}"/>
              </a:ext>
            </a:extLst>
          </p:cNvPr>
          <p:cNvGraphicFramePr>
            <a:graphicFrameLocks noGrp="1"/>
          </p:cNvGraphicFramePr>
          <p:nvPr>
            <p:extLst>
              <p:ext uri="{D42A27DB-BD31-4B8C-83A1-F6EECF244321}">
                <p14:modId xmlns:p14="http://schemas.microsoft.com/office/powerpoint/2010/main" val="1020335451"/>
              </p:ext>
            </p:extLst>
          </p:nvPr>
        </p:nvGraphicFramePr>
        <p:xfrm>
          <a:off x="2187852" y="4012701"/>
          <a:ext cx="6645064" cy="2194560"/>
        </p:xfrm>
        <a:graphic>
          <a:graphicData uri="http://schemas.openxmlformats.org/drawingml/2006/table">
            <a:tbl>
              <a:tblPr firstRow="1" firstCol="1" bandRow="1"/>
              <a:tblGrid>
                <a:gridCol w="1027600">
                  <a:extLst>
                    <a:ext uri="{9D8B030D-6E8A-4147-A177-3AD203B41FA5}">
                      <a16:colId xmlns:a16="http://schemas.microsoft.com/office/drawing/2014/main" val="1497984625"/>
                    </a:ext>
                  </a:extLst>
                </a:gridCol>
                <a:gridCol w="907150">
                  <a:extLst>
                    <a:ext uri="{9D8B030D-6E8A-4147-A177-3AD203B41FA5}">
                      <a16:colId xmlns:a16="http://schemas.microsoft.com/office/drawing/2014/main" val="3785128906"/>
                    </a:ext>
                  </a:extLst>
                </a:gridCol>
                <a:gridCol w="907150">
                  <a:extLst>
                    <a:ext uri="{9D8B030D-6E8A-4147-A177-3AD203B41FA5}">
                      <a16:colId xmlns:a16="http://schemas.microsoft.com/office/drawing/2014/main" val="635241575"/>
                    </a:ext>
                  </a:extLst>
                </a:gridCol>
                <a:gridCol w="1901582">
                  <a:extLst>
                    <a:ext uri="{9D8B030D-6E8A-4147-A177-3AD203B41FA5}">
                      <a16:colId xmlns:a16="http://schemas.microsoft.com/office/drawing/2014/main" val="1517936944"/>
                    </a:ext>
                  </a:extLst>
                </a:gridCol>
                <a:gridCol w="1901582">
                  <a:extLst>
                    <a:ext uri="{9D8B030D-6E8A-4147-A177-3AD203B41FA5}">
                      <a16:colId xmlns:a16="http://schemas.microsoft.com/office/drawing/2014/main" val="2443330403"/>
                    </a:ext>
                  </a:extLst>
                </a:gridCol>
              </a:tblGrid>
              <a:tr h="269240">
                <a:tc>
                  <a:txBody>
                    <a:bodyPr/>
                    <a:lstStyle/>
                    <a:p>
                      <a:pPr algn="l">
                        <a:spcAft>
                          <a:spcPts val="0"/>
                        </a:spcAft>
                      </a:pPr>
                      <a:r>
                        <a:rPr lang="en-US" sz="1200" b="1">
                          <a:effectLst/>
                          <a:latin typeface="Arial" panose="020B0604020202020204" pitchFamily="34" charset="0"/>
                          <a:ea typeface="SimSun" panose="02010600030101010101" pitchFamily="2" charset="-122"/>
                        </a:rPr>
                        <a:t>Frequency Range</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a:spcAft>
                          <a:spcPts val="0"/>
                        </a:spcAft>
                      </a:pPr>
                      <a:r>
                        <a:rPr lang="en-US" sz="1200" b="1" dirty="0">
                          <a:effectLst/>
                          <a:latin typeface="Arial" panose="020B0604020202020204" pitchFamily="34" charset="0"/>
                          <a:ea typeface="SimSun" panose="02010600030101010101" pitchFamily="2" charset="-122"/>
                        </a:rPr>
                        <a:t>Scenario</a:t>
                      </a:r>
                      <a:endParaRPr lang="sv-SE"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a:spcAft>
                          <a:spcPts val="0"/>
                        </a:spcAft>
                      </a:pPr>
                      <a:r>
                        <a:rPr lang="en-US" sz="1200" b="1">
                          <a:effectLst/>
                          <a:latin typeface="Arial" panose="020B0604020202020204" pitchFamily="34" charset="0"/>
                          <a:ea typeface="SimSun" panose="02010600030101010101" pitchFamily="2" charset="-122"/>
                        </a:rPr>
                        <a:t>Type 1</a:t>
                      </a:r>
                      <a:endParaRPr lang="sv-SE" sz="1200">
                        <a:effectLst/>
                        <a:latin typeface="Times New Roman" panose="02020603050405020304" pitchFamily="18" charset="0"/>
                        <a:ea typeface="Times New Roman" panose="02020603050405020304" pitchFamily="18" charset="0"/>
                      </a:endParaRPr>
                    </a:p>
                    <a:p>
                      <a:pPr algn="l">
                        <a:spcAft>
                          <a:spcPts val="0"/>
                        </a:spcAft>
                      </a:pPr>
                      <a:r>
                        <a:rPr lang="en-US" sz="1200" b="1">
                          <a:effectLst/>
                          <a:latin typeface="Arial" panose="020B0604020202020204" pitchFamily="34" charset="0"/>
                          <a:ea typeface="SimSun" panose="02010600030101010101" pitchFamily="2" charset="-122"/>
                        </a:rPr>
                        <a:t>Delay (us)</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a:spcAft>
                          <a:spcPts val="0"/>
                        </a:spcAft>
                      </a:pPr>
                      <a:r>
                        <a:rPr lang="en-US" sz="1200" b="1" dirty="0">
                          <a:effectLst/>
                          <a:latin typeface="Arial" panose="020B0604020202020204" pitchFamily="34" charset="0"/>
                          <a:ea typeface="SimSun" panose="02010600030101010101" pitchFamily="2" charset="-122"/>
                        </a:rPr>
                        <a:t>Type 2</a:t>
                      </a:r>
                      <a:endParaRPr lang="sv-SE" sz="1200" dirty="0">
                        <a:effectLst/>
                        <a:latin typeface="Times New Roman" panose="02020603050405020304" pitchFamily="18" charset="0"/>
                        <a:ea typeface="Times New Roman" panose="02020603050405020304" pitchFamily="18" charset="0"/>
                      </a:endParaRPr>
                    </a:p>
                    <a:p>
                      <a:pPr algn="l">
                        <a:spcAft>
                          <a:spcPts val="0"/>
                        </a:spcAft>
                      </a:pPr>
                      <a:r>
                        <a:rPr lang="en-US" sz="1200" b="1" dirty="0">
                          <a:effectLst/>
                          <a:latin typeface="Arial" panose="020B0604020202020204" pitchFamily="34" charset="0"/>
                          <a:ea typeface="SimSun" panose="02010600030101010101" pitchFamily="2" charset="-122"/>
                        </a:rPr>
                        <a:t>Delay (us)</a:t>
                      </a:r>
                      <a:endParaRPr lang="sv-SE"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a:spcAft>
                          <a:spcPts val="0"/>
                        </a:spcAft>
                      </a:pPr>
                      <a:r>
                        <a:rPr lang="en-US" sz="1200" b="1" dirty="0">
                          <a:effectLst/>
                          <a:latin typeface="Arial" panose="020B0604020202020204" pitchFamily="34" charset="0"/>
                          <a:ea typeface="SimSun" panose="02010600030101010101" pitchFamily="2" charset="-122"/>
                        </a:rPr>
                        <a:t>Comment</a:t>
                      </a:r>
                      <a:endParaRPr lang="sv-SE"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196403799"/>
                  </a:ext>
                </a:extLst>
              </a:tr>
              <a:tr h="0">
                <a:tc rowSpan="4">
                  <a:txBody>
                    <a:bodyPr/>
                    <a:lstStyle/>
                    <a:p>
                      <a:pPr algn="l">
                        <a:spcAft>
                          <a:spcPts val="0"/>
                        </a:spcAft>
                      </a:pPr>
                      <a:r>
                        <a:rPr lang="en-US" sz="1200" dirty="0">
                          <a:effectLst/>
                          <a:latin typeface="Arial" panose="020B0604020202020204" pitchFamily="34" charset="0"/>
                          <a:ea typeface="SimSun" panose="02010600030101010101" pitchFamily="2" charset="-122"/>
                        </a:rPr>
                        <a:t>1</a:t>
                      </a:r>
                      <a:endParaRPr lang="sv-SE"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1</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600</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 2000</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096512"/>
                  </a:ext>
                </a:extLst>
              </a:tr>
              <a:tr h="0">
                <a:tc vMerge="1">
                  <a:txBody>
                    <a:bodyPr/>
                    <a:lstStyle/>
                    <a:p>
                      <a:endParaRPr lang="en-US"/>
                    </a:p>
                  </a:txBody>
                  <a:tcPr/>
                </a:tc>
                <a:tc>
                  <a:txBody>
                    <a:bodyPr/>
                    <a:lstStyle/>
                    <a:p>
                      <a:pPr algn="l">
                        <a:spcAft>
                          <a:spcPts val="0"/>
                        </a:spcAft>
                      </a:pPr>
                      <a:r>
                        <a:rPr lang="en-US" sz="1200">
                          <a:effectLst/>
                          <a:latin typeface="Arial" panose="020B0604020202020204" pitchFamily="34" charset="0"/>
                          <a:ea typeface="SimSun" panose="02010600030101010101" pitchFamily="2" charset="-122"/>
                        </a:rPr>
                        <a:t>2</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600</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 2000</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2493113"/>
                  </a:ext>
                </a:extLst>
              </a:tr>
              <a:tr h="0">
                <a:tc vMerge="1">
                  <a:txBody>
                    <a:bodyPr/>
                    <a:lstStyle/>
                    <a:p>
                      <a:endParaRPr lang="en-US"/>
                    </a:p>
                  </a:txBody>
                  <a:tcPr/>
                </a:tc>
                <a:tc>
                  <a:txBody>
                    <a:bodyPr/>
                    <a:lstStyle/>
                    <a:p>
                      <a:pPr algn="l">
                        <a:spcAft>
                          <a:spcPts val="0"/>
                        </a:spcAft>
                      </a:pPr>
                      <a:r>
                        <a:rPr lang="en-US" sz="1200">
                          <a:effectLst/>
                          <a:latin typeface="Arial" panose="020B0604020202020204" pitchFamily="34" charset="0"/>
                          <a:ea typeface="SimSun" panose="02010600030101010101" pitchFamily="2" charset="-122"/>
                        </a:rPr>
                        <a:t>3</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600</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 2000</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5372806"/>
                  </a:ext>
                </a:extLst>
              </a:tr>
              <a:tr h="0">
                <a:tc vMerge="1">
                  <a:txBody>
                    <a:bodyPr/>
                    <a:lstStyle/>
                    <a:p>
                      <a:endParaRPr lang="en-US"/>
                    </a:p>
                  </a:txBody>
                  <a:tcPr/>
                </a:tc>
                <a:tc>
                  <a:txBody>
                    <a:bodyPr/>
                    <a:lstStyle/>
                    <a:p>
                      <a:pPr algn="l">
                        <a:spcAft>
                          <a:spcPts val="0"/>
                        </a:spcAft>
                      </a:pPr>
                      <a:r>
                        <a:rPr lang="en-US" sz="1200" dirty="0">
                          <a:effectLst/>
                          <a:latin typeface="Arial" panose="020B0604020202020204" pitchFamily="34" charset="0"/>
                          <a:ea typeface="SimSun" panose="02010600030101010101" pitchFamily="2" charset="-122"/>
                        </a:rPr>
                        <a:t>4</a:t>
                      </a:r>
                      <a:endParaRPr lang="sv-SE"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400</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950</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No delay required from the RF perspective</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8279475"/>
                  </a:ext>
                </a:extLst>
              </a:tr>
              <a:tr h="0">
                <a:tc rowSpan="4">
                  <a:txBody>
                    <a:bodyPr/>
                    <a:lstStyle/>
                    <a:p>
                      <a:pPr algn="l">
                        <a:spcAft>
                          <a:spcPts val="0"/>
                        </a:spcAft>
                      </a:pPr>
                      <a:r>
                        <a:rPr lang="en-US" sz="1200">
                          <a:effectLst/>
                          <a:latin typeface="Arial" panose="020B0604020202020204" pitchFamily="34" charset="0"/>
                          <a:ea typeface="SimSun" panose="02010600030101010101" pitchFamily="2" charset="-122"/>
                        </a:rPr>
                        <a:t>2</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1</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600</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 2000</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1413044"/>
                  </a:ext>
                </a:extLst>
              </a:tr>
              <a:tr h="0">
                <a:tc vMerge="1">
                  <a:txBody>
                    <a:bodyPr/>
                    <a:lstStyle/>
                    <a:p>
                      <a:endParaRPr lang="en-US"/>
                    </a:p>
                  </a:txBody>
                  <a:tcPr/>
                </a:tc>
                <a:tc>
                  <a:txBody>
                    <a:bodyPr/>
                    <a:lstStyle/>
                    <a:p>
                      <a:pPr algn="l">
                        <a:spcAft>
                          <a:spcPts val="0"/>
                        </a:spcAft>
                      </a:pPr>
                      <a:r>
                        <a:rPr lang="en-US" sz="1200">
                          <a:effectLst/>
                          <a:latin typeface="Arial" panose="020B0604020202020204" pitchFamily="34" charset="0"/>
                          <a:ea typeface="SimSun" panose="02010600030101010101" pitchFamily="2" charset="-122"/>
                        </a:rPr>
                        <a:t>2</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600</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 2000</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693779"/>
                  </a:ext>
                </a:extLst>
              </a:tr>
              <a:tr h="0">
                <a:tc vMerge="1">
                  <a:txBody>
                    <a:bodyPr/>
                    <a:lstStyle/>
                    <a:p>
                      <a:endParaRPr lang="en-US"/>
                    </a:p>
                  </a:txBody>
                  <a:tcPr/>
                </a:tc>
                <a:tc>
                  <a:txBody>
                    <a:bodyPr/>
                    <a:lstStyle/>
                    <a:p>
                      <a:pPr algn="l">
                        <a:spcAft>
                          <a:spcPts val="0"/>
                        </a:spcAft>
                      </a:pPr>
                      <a:r>
                        <a:rPr lang="en-US" sz="1200">
                          <a:effectLst/>
                          <a:latin typeface="Arial" panose="020B0604020202020204" pitchFamily="34" charset="0"/>
                          <a:ea typeface="SimSun" panose="02010600030101010101" pitchFamily="2" charset="-122"/>
                        </a:rPr>
                        <a:t>3</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600</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 2000</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1492635"/>
                  </a:ext>
                </a:extLst>
              </a:tr>
              <a:tr h="0">
                <a:tc vMerge="1">
                  <a:txBody>
                    <a:bodyPr/>
                    <a:lstStyle/>
                    <a:p>
                      <a:endParaRPr lang="en-US"/>
                    </a:p>
                  </a:txBody>
                  <a:tcPr/>
                </a:tc>
                <a:tc>
                  <a:txBody>
                    <a:bodyPr/>
                    <a:lstStyle/>
                    <a:p>
                      <a:pPr algn="l">
                        <a:spcAft>
                          <a:spcPts val="0"/>
                        </a:spcAft>
                      </a:pPr>
                      <a:r>
                        <a:rPr lang="en-US" sz="1200">
                          <a:effectLst/>
                          <a:latin typeface="Arial" panose="020B0604020202020204" pitchFamily="34" charset="0"/>
                          <a:ea typeface="SimSun" panose="02010600030101010101" pitchFamily="2" charset="-122"/>
                        </a:rPr>
                        <a:t>4</a:t>
                      </a:r>
                      <a:endParaRPr lang="sv-SE" sz="12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dirty="0">
                          <a:effectLst/>
                          <a:latin typeface="Arial" panose="020B0604020202020204" pitchFamily="34" charset="0"/>
                          <a:ea typeface="SimSun" panose="02010600030101010101" pitchFamily="2" charset="-122"/>
                        </a:rPr>
                        <a:t>400</a:t>
                      </a:r>
                      <a:endParaRPr lang="sv-SE" sz="12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a:effectLst/>
                          <a:latin typeface="Arial" panose="020B0604020202020204" pitchFamily="34" charset="0"/>
                          <a:ea typeface="SimSun" panose="02010600030101010101" pitchFamily="2" charset="-122"/>
                        </a:rPr>
                        <a:t>950</a:t>
                      </a:r>
                      <a:endParaRPr lang="sv-SE"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dirty="0">
                          <a:effectLst/>
                          <a:latin typeface="Arial" panose="020B0604020202020204" pitchFamily="34" charset="0"/>
                          <a:ea typeface="SimSun" panose="02010600030101010101" pitchFamily="2" charset="-122"/>
                        </a:rPr>
                        <a:t>No delay required from the RF perspective</a:t>
                      </a:r>
                      <a:endParaRPr lang="sv-SE"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5245973"/>
                  </a:ext>
                </a:extLst>
              </a:tr>
            </a:tbl>
          </a:graphicData>
        </a:graphic>
      </p:graphicFrame>
    </p:spTree>
    <p:extLst>
      <p:ext uri="{BB962C8B-B14F-4D97-AF65-F5344CB8AC3E}">
        <p14:creationId xmlns:p14="http://schemas.microsoft.com/office/powerpoint/2010/main" val="4180509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22548" y="0"/>
            <a:ext cx="12003463" cy="1193074"/>
          </a:xfrm>
        </p:spPr>
        <p:txBody>
          <a:bodyPr>
            <a:normAutofit/>
          </a:bodyPr>
          <a:lstStyle/>
          <a:p>
            <a:r>
              <a:rPr lang="en-US" b="1" dirty="0"/>
              <a:t>Agreements</a:t>
            </a:r>
          </a:p>
        </p:txBody>
      </p:sp>
      <p:sp>
        <p:nvSpPr>
          <p:cNvPr id="3" name="Content Placeholder 2">
            <a:extLst>
              <a:ext uri="{FF2B5EF4-FFF2-40B4-BE49-F238E27FC236}">
                <a16:creationId xmlns:a16="http://schemas.microsoft.com/office/drawing/2014/main" id="{A363A5E1-08E4-43C5-9CB8-8B5082A66588}"/>
              </a:ext>
            </a:extLst>
          </p:cNvPr>
          <p:cNvSpPr>
            <a:spLocks noGrp="1"/>
          </p:cNvSpPr>
          <p:nvPr>
            <p:ph idx="1"/>
          </p:nvPr>
        </p:nvSpPr>
        <p:spPr>
          <a:xfrm>
            <a:off x="0" y="1193074"/>
            <a:ext cx="12192000" cy="5486400"/>
          </a:xfrm>
        </p:spPr>
        <p:txBody>
          <a:bodyPr>
            <a:noAutofit/>
          </a:bodyPr>
          <a:lstStyle/>
          <a:p>
            <a:pPr lvl="0"/>
            <a:r>
              <a:rPr lang="en-US" dirty="0"/>
              <a:t>BWP switching on a NR serving carrier (carrier1) will cause interruption in at least serving carrier1.  </a:t>
            </a:r>
          </a:p>
          <a:p>
            <a:r>
              <a:rPr lang="en-US" dirty="0"/>
              <a:t>If it is identified that BWP switching in NR serving </a:t>
            </a:r>
            <a:r>
              <a:rPr lang="en-US" altLang="zh-CN" dirty="0"/>
              <a:t>carrier(s) </a:t>
            </a:r>
            <a:r>
              <a:rPr lang="en-US" dirty="0"/>
              <a:t>will cause interruption on LTE serving </a:t>
            </a:r>
            <a:r>
              <a:rPr lang="en-US" altLang="zh-CN" dirty="0"/>
              <a:t>carrier(s) </a:t>
            </a:r>
            <a:r>
              <a:rPr lang="en-US" dirty="0"/>
              <a:t>in EN-DC then the interruption on LTE serving </a:t>
            </a:r>
            <a:r>
              <a:rPr lang="en-US" altLang="zh-CN" dirty="0"/>
              <a:t>carrier(s) </a:t>
            </a:r>
            <a:r>
              <a:rPr lang="en-US" dirty="0"/>
              <a:t>shall be specified in terms of subframes.</a:t>
            </a:r>
          </a:p>
          <a:p>
            <a:pPr lvl="0"/>
            <a:endParaRPr lang="en-US" dirty="0"/>
          </a:p>
        </p:txBody>
      </p:sp>
    </p:spTree>
    <p:extLst>
      <p:ext uri="{BB962C8B-B14F-4D97-AF65-F5344CB8AC3E}">
        <p14:creationId xmlns:p14="http://schemas.microsoft.com/office/powerpoint/2010/main" val="2701526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94268" y="178526"/>
            <a:ext cx="12003463" cy="838986"/>
          </a:xfrm>
        </p:spPr>
        <p:txBody>
          <a:bodyPr>
            <a:normAutofit/>
          </a:bodyPr>
          <a:lstStyle/>
          <a:p>
            <a:r>
              <a:rPr lang="en-US" b="1" dirty="0"/>
              <a:t>Issues for Investigation</a:t>
            </a:r>
          </a:p>
        </p:txBody>
      </p:sp>
      <p:sp>
        <p:nvSpPr>
          <p:cNvPr id="3" name="Content Placeholder 2">
            <a:extLst>
              <a:ext uri="{FF2B5EF4-FFF2-40B4-BE49-F238E27FC236}">
                <a16:creationId xmlns:a16="http://schemas.microsoft.com/office/drawing/2014/main" id="{A363A5E1-08E4-43C5-9CB8-8B5082A66588}"/>
              </a:ext>
            </a:extLst>
          </p:cNvPr>
          <p:cNvSpPr>
            <a:spLocks noGrp="1"/>
          </p:cNvSpPr>
          <p:nvPr>
            <p:ph idx="1"/>
          </p:nvPr>
        </p:nvSpPr>
        <p:spPr>
          <a:xfrm>
            <a:off x="0" y="1112363"/>
            <a:ext cx="12192000" cy="5567111"/>
          </a:xfrm>
        </p:spPr>
        <p:txBody>
          <a:bodyPr>
            <a:normAutofit fontScale="77500" lnSpcReduction="20000"/>
          </a:bodyPr>
          <a:lstStyle/>
          <a:p>
            <a:pPr lvl="0"/>
            <a:r>
              <a:rPr lang="en-US" dirty="0"/>
              <a:t>Investigate whether or not BWP switching for the 4 BWP reconfiguration scenarios on cell1 will also cause interruption:</a:t>
            </a:r>
          </a:p>
          <a:p>
            <a:pPr lvl="1"/>
            <a:r>
              <a:rPr lang="en-US" dirty="0"/>
              <a:t>on LTE </a:t>
            </a:r>
            <a:r>
              <a:rPr lang="en-US" dirty="0" err="1"/>
              <a:t>PCell</a:t>
            </a:r>
            <a:r>
              <a:rPr lang="en-US" dirty="0"/>
              <a:t> and LTE activated </a:t>
            </a:r>
            <a:r>
              <a:rPr lang="en-US" dirty="0" err="1"/>
              <a:t>SCell</a:t>
            </a:r>
            <a:r>
              <a:rPr lang="en-US" dirty="0"/>
              <a:t>(s) and other NR serving cells (e.g. </a:t>
            </a:r>
            <a:r>
              <a:rPr lang="en-US" dirty="0" err="1"/>
              <a:t>PSCell</a:t>
            </a:r>
            <a:r>
              <a:rPr lang="en-US" dirty="0"/>
              <a:t>, </a:t>
            </a:r>
            <a:r>
              <a:rPr lang="en-US" dirty="0" err="1"/>
              <a:t>SCells</a:t>
            </a:r>
            <a:r>
              <a:rPr lang="en-US" dirty="0"/>
              <a:t>) in EN-DC,</a:t>
            </a:r>
          </a:p>
          <a:p>
            <a:pPr lvl="1"/>
            <a:r>
              <a:rPr lang="en-US" dirty="0"/>
              <a:t>on other NR serving cells (e.g. </a:t>
            </a:r>
            <a:r>
              <a:rPr lang="en-US" dirty="0" err="1"/>
              <a:t>PCell</a:t>
            </a:r>
            <a:r>
              <a:rPr lang="en-US" dirty="0"/>
              <a:t>, </a:t>
            </a:r>
            <a:r>
              <a:rPr lang="en-US" dirty="0" err="1"/>
              <a:t>SCells</a:t>
            </a:r>
            <a:r>
              <a:rPr lang="en-US" dirty="0"/>
              <a:t>) in NR CA.</a:t>
            </a:r>
          </a:p>
          <a:p>
            <a:pPr lvl="0"/>
            <a:r>
              <a:rPr lang="en-US" dirty="0"/>
              <a:t>Investigate suitable interruption duration (in number of symbols or slots) on NR serving cell(s) due to BWP switching.</a:t>
            </a:r>
          </a:p>
          <a:p>
            <a:r>
              <a:rPr lang="en-US" dirty="0"/>
              <a:t>Investigate for scenario where BWP switching results in change of the SCS from old SCS (SCS1) to a new SCS (SCS2), whether the time unit (number of symbols or slots) to express interruption time is based on SCS1 or SCS2.</a:t>
            </a:r>
          </a:p>
          <a:p>
            <a:pPr lvl="0"/>
            <a:r>
              <a:rPr lang="en-US" dirty="0"/>
              <a:t>Investigate whether there is any problem for the UE to transmit and/or receive signals in one or more time resources (symbols or slots) occurring immediately after the interruption time due to BWP switching e.g.</a:t>
            </a:r>
          </a:p>
          <a:p>
            <a:pPr lvl="1"/>
            <a:r>
              <a:rPr lang="en-US" dirty="0"/>
              <a:t>any impact on channel estimation,</a:t>
            </a:r>
          </a:p>
          <a:p>
            <a:pPr lvl="1"/>
            <a:r>
              <a:rPr lang="en-US" dirty="0"/>
              <a:t>any possible impact on measurements,</a:t>
            </a:r>
          </a:p>
          <a:p>
            <a:pPr lvl="1"/>
            <a:r>
              <a:rPr lang="en-US" dirty="0"/>
              <a:t>analysis to identify other possible impacts is not precluded.</a:t>
            </a:r>
          </a:p>
          <a:p>
            <a:pPr lvl="0"/>
            <a:r>
              <a:rPr lang="en-US" dirty="0"/>
              <a:t>Investigate whether BWP switching due to change in only baseband parameter(s) without changing LO, RF BW or SCS will cause any interruption and the interruption time (if the procedure is supported and the interruption occurs). </a:t>
            </a:r>
            <a:endParaRPr lang="sv-SE" dirty="0"/>
          </a:p>
          <a:p>
            <a:pPr lvl="1"/>
            <a:r>
              <a:rPr lang="en-US" dirty="0"/>
              <a:t>Additionally investigate if changing baseband parameters without BWP switch will need interruptions (if the procedure is supported). </a:t>
            </a:r>
            <a:endParaRPr lang="sv-SE" dirty="0"/>
          </a:p>
          <a:p>
            <a:endParaRPr lang="en-US" dirty="0"/>
          </a:p>
        </p:txBody>
      </p:sp>
    </p:spTree>
    <p:extLst>
      <p:ext uri="{BB962C8B-B14F-4D97-AF65-F5344CB8AC3E}">
        <p14:creationId xmlns:p14="http://schemas.microsoft.com/office/powerpoint/2010/main" val="1038450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0" y="0"/>
            <a:ext cx="12192000" cy="1325563"/>
          </a:xfrm>
        </p:spPr>
        <p:txBody>
          <a:bodyPr>
            <a:normAutofit/>
          </a:bodyPr>
          <a:lstStyle/>
          <a:p>
            <a:r>
              <a:rPr lang="en-US" sz="4000" b="1" dirty="0"/>
              <a:t>Annex A: RAN1 agreement in RAN1#91 for information</a:t>
            </a:r>
          </a:p>
        </p:txBody>
      </p:sp>
      <p:sp>
        <p:nvSpPr>
          <p:cNvPr id="3" name="內容版面配置區 2"/>
          <p:cNvSpPr>
            <a:spLocks noGrp="1"/>
          </p:cNvSpPr>
          <p:nvPr>
            <p:ph idx="1"/>
          </p:nvPr>
        </p:nvSpPr>
        <p:spPr>
          <a:xfrm>
            <a:off x="84055" y="1445590"/>
            <a:ext cx="11925693" cy="5162599"/>
          </a:xfrm>
        </p:spPr>
        <p:txBody>
          <a:bodyPr/>
          <a:lstStyle/>
          <a:p>
            <a:r>
              <a:rPr lang="en-US" dirty="0"/>
              <a:t>Agreements</a:t>
            </a:r>
            <a:r>
              <a:rPr lang="en-US" b="1" dirty="0"/>
              <a:t>:</a:t>
            </a:r>
            <a:endParaRPr lang="en-US" dirty="0"/>
          </a:p>
          <a:p>
            <a:pPr lvl="1" fontAlgn="base" hangingPunct="0"/>
            <a:r>
              <a:rPr lang="en-US" dirty="0"/>
              <a:t>A UE is not expected to receive DL signals or transmit UL signals during the transition time of active DL or UL BWP switch</a:t>
            </a:r>
          </a:p>
          <a:p>
            <a:pPr lvl="2" fontAlgn="base" hangingPunct="0"/>
            <a:r>
              <a:rPr lang="en-US" dirty="0"/>
              <a:t>For DCI-based active BWP switch, from RAN1 perspective, the transition time of active DL or UL BWP switch is the time duration from the end of last OFDM symbol of the PDCCH carrying the active BWP switch DCI till the beginning of a slot indicated by K0 in the active DL BWP switch DCI or K2 in the active UL BWP switch DCI</a:t>
            </a:r>
          </a:p>
          <a:p>
            <a:pPr lvl="2"/>
            <a:r>
              <a:rPr lang="en-US" dirty="0"/>
              <a:t>For timer-based active BWP switch, from RAN1 perspective, the transition time of active DL or UL BWP switch is the time duration from the beginning of the </a:t>
            </a:r>
            <a:r>
              <a:rPr lang="en-US" dirty="0" err="1"/>
              <a:t>subframe</a:t>
            </a:r>
            <a:r>
              <a:rPr lang="en-US" dirty="0"/>
              <a:t> (FR1) or from the beginning of the half-</a:t>
            </a:r>
            <a:r>
              <a:rPr lang="en-US" dirty="0" err="1"/>
              <a:t>subframe</a:t>
            </a:r>
            <a:r>
              <a:rPr lang="en-US" dirty="0"/>
              <a:t> (FR2) immediately after a BWP timer expires till the beginning of a slot UE is able to receive DL signals or transmit UL signals in the default DL BWP for paired spectrum or the default DL or UL BWP for unpaired spectrum</a:t>
            </a:r>
          </a:p>
        </p:txBody>
      </p:sp>
    </p:spTree>
    <p:extLst>
      <p:ext uri="{BB962C8B-B14F-4D97-AF65-F5344CB8AC3E}">
        <p14:creationId xmlns:p14="http://schemas.microsoft.com/office/powerpoint/2010/main" val="41264837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749</Words>
  <Application>Microsoft Office PowerPoint</Application>
  <PresentationFormat>Widescreen</PresentationFormat>
  <Paragraphs>72</Paragraphs>
  <Slides>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Batang</vt:lpstr>
      <vt:lpstr>等线</vt:lpstr>
      <vt:lpstr>SimSun</vt:lpstr>
      <vt:lpstr>Arial</vt:lpstr>
      <vt:lpstr>Calibri</vt:lpstr>
      <vt:lpstr>Calibri Light</vt:lpstr>
      <vt:lpstr>Times New Roman</vt:lpstr>
      <vt:lpstr>Office Theme</vt:lpstr>
      <vt:lpstr>Way forward on BWP Switching</vt:lpstr>
      <vt:lpstr>Background</vt:lpstr>
      <vt:lpstr>Agreements</vt:lpstr>
      <vt:lpstr>Issues for Investigation</vt:lpstr>
      <vt:lpstr>Annex A: RAN1 agreement in RAN1#91 for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2018-01-12T05:29:14Z</dcterms:created>
  <dcterms:modified xsi:type="dcterms:W3CDTF">2018-04-20T05:26:40Z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a67f46ce-e1a2-40a7-b4ad-580eff7a7b8b</vt:lpwstr>
  </property>
  <property fmtid="{D5CDD505-2E9C-101B-9397-08002B2CF9AE}" pid="3" name="CTP_TimeStamp">
    <vt:lpwstr>2018-01-25 22:59:37Z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NewReviewCycle">
    <vt:lpwstr/>
  </property>
  <property fmtid="{D5CDD505-2E9C-101B-9397-08002B2CF9AE}" pid="9" name="_2015_ms_pID_725343">
    <vt:lpwstr>(2)ZEyeJZvUEBWb9MaZPNmsae/RxvV3+jll6hbCZD1FyT8hsRDPFktg+sGQuXzgM0H0sXz7iihy
WXn0FsQHodcKO2QJzoVmm5N6JCtMS7PucnnNjDHZQsNXR7JVZNJVg1RmkeBOz3vB3BNc7CzQ
ZwsKdVzgGW3ZO1J01YnIE8kLgOZXQ/Y3HjqpGFJAmNq9eWrNX9BesZkvomNX1RnibIVQAaIj
uBQ0hsq81Ni01mrx8M</vt:lpwstr>
  </property>
  <property fmtid="{D5CDD505-2E9C-101B-9397-08002B2CF9AE}" pid="10" name="_2015_ms_pID_7253431">
    <vt:lpwstr>wkzFledQv7Dl2HBlSBn2dWHhjZXfM/zPACW4gQL+T4s5KGXfYuqyoJ
rcsDsfW0WVkQsBSQ/BapotpM9vFdChpgOhQg/RN3CmDqkhtBYwJya4r67dzFbIKhvakwVJV3
Bc7HhSJ6aBk9oJ1JxPzOUpbkxnPQG3oJdECiDejlbx1sBfTwiveaxr5z9xU04dSL1nISjSjt
hfh2wnNZ0pq41l2S</vt:lpwstr>
  </property>
</Properties>
</file>