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9" r:id="rId3"/>
    <p:sldId id="277" r:id="rId4"/>
    <p:sldId id="282" r:id="rId5"/>
    <p:sldId id="278" r:id="rId6"/>
    <p:sldId id="280" r:id="rId7"/>
    <p:sldId id="281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3738" autoAdjust="0"/>
  </p:normalViewPr>
  <p:slideViewPr>
    <p:cSldViewPr>
      <p:cViewPr>
        <p:scale>
          <a:sx n="70" d="100"/>
          <a:sy n="70" d="100"/>
        </p:scale>
        <p:origin x="-130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4/19/2018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n-NO" dirty="0">
                <a:ea typeface="+mj-ea"/>
              </a:rPr>
              <a:t>WF on </a:t>
            </a:r>
            <a:r>
              <a:rPr lang="nn-NO" dirty="0" smtClean="0">
                <a:ea typeface="+mj-ea"/>
              </a:rPr>
              <a:t>38.101-4 spec skeleton</a:t>
            </a:r>
            <a:r>
              <a:rPr lang="nn-NO" dirty="0">
                <a:ea typeface="+mj-ea"/>
              </a:rPr>
              <a:t/>
            </a:r>
            <a:br>
              <a:rPr lang="nn-NO" dirty="0">
                <a:ea typeface="+mj-ea"/>
              </a:rPr>
            </a:b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</a:t>
            </a:r>
            <a:r>
              <a:rPr lang="en-US" altLang="sv-SE" sz="3000" noProof="0" dirty="0">
                <a:solidFill>
                  <a:schemeClr val="tx1"/>
                </a:solidFill>
              </a:rPr>
              <a:t>	</a:t>
            </a:r>
            <a:r>
              <a:rPr lang="en-US" altLang="sv-SE" sz="3000" noProof="0" dirty="0" smtClean="0">
                <a:solidFill>
                  <a:schemeClr val="tx1"/>
                </a:solidFill>
              </a:rPr>
              <a:t>7.11.1.3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algn="l"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dirty="0" smtClean="0">
                <a:solidFill>
                  <a:schemeClr val="tx1"/>
                </a:solidFill>
              </a:rPr>
              <a:t>Samsung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#86bis  				</a:t>
            </a:r>
            <a:r>
              <a:rPr lang="en-US" altLang="sv-SE" sz="2000" b="1" smtClean="0">
                <a:cs typeface="Arial" panose="020B0604020202020204" pitchFamily="34" charset="0"/>
              </a:rPr>
              <a:t>T</a:t>
            </a:r>
            <a:r>
              <a:rPr lang="en-US" altLang="zh-CN" sz="2000" b="1" smtClean="0">
                <a:cs typeface="Arial" panose="020B0604020202020204" pitchFamily="34" charset="0"/>
              </a:rPr>
              <a:t>-</a:t>
            </a:r>
            <a:r>
              <a:rPr lang="en-US" altLang="sv-SE" sz="2000" b="1" smtClean="0">
                <a:cs typeface="Arial" panose="020B0604020202020204" pitchFamily="34" charset="0"/>
              </a:rPr>
              <a:t>doc </a:t>
            </a:r>
            <a:r>
              <a:rPr lang="en-US" altLang="sv-SE" sz="2000" b="1" smtClean="0">
                <a:cs typeface="Arial" panose="020B0604020202020204" pitchFamily="34" charset="0"/>
              </a:rPr>
              <a:t>R4-1805537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nn-NO" altLang="sv-SE" sz="2000" b="1" dirty="0">
                <a:cs typeface="Arial" panose="020B0604020202020204" pitchFamily="34" charset="0"/>
              </a:rPr>
              <a:t>Melbourne, Australia, 16 – 20 April 2018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/>
          <a:lstStyle/>
          <a:p>
            <a:r>
              <a:rPr lang="en-US" altLang="zh-CN" dirty="0" smtClean="0"/>
              <a:t>Spec drafting Plan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472608"/>
          </a:xfrm>
        </p:spPr>
        <p:txBody>
          <a:bodyPr/>
          <a:lstStyle/>
          <a:p>
            <a:r>
              <a:rPr lang="en-US" altLang="zh-CN" sz="1200" dirty="0" smtClean="0"/>
              <a:t>Phase  0:</a:t>
            </a:r>
            <a:endParaRPr lang="zh-CN" altLang="zh-CN" sz="1200" dirty="0"/>
          </a:p>
          <a:p>
            <a:pPr lvl="1"/>
            <a:r>
              <a:rPr lang="en-US" altLang="zh-CN" sz="1200" dirty="0"/>
              <a:t>RAN4#86bis April 16-20  </a:t>
            </a:r>
            <a:endParaRPr lang="zh-CN" altLang="zh-CN" sz="1200" dirty="0"/>
          </a:p>
          <a:p>
            <a:pPr lvl="2"/>
            <a:r>
              <a:rPr lang="en-US" altLang="zh-CN" sz="1200" dirty="0"/>
              <a:t>Identify overall performance scope of Rel-15 NR UE performance requirements in general</a:t>
            </a:r>
            <a:endParaRPr lang="zh-CN" altLang="zh-CN" sz="1200" dirty="0"/>
          </a:p>
          <a:p>
            <a:pPr lvl="2"/>
            <a:r>
              <a:rPr lang="en-US" altLang="zh-CN" sz="1200" dirty="0" smtClean="0"/>
              <a:t>List candidates of skeleton </a:t>
            </a:r>
            <a:r>
              <a:rPr lang="en-US" altLang="zh-CN" sz="1200" dirty="0"/>
              <a:t>structure for </a:t>
            </a:r>
            <a:r>
              <a:rPr lang="en-US" altLang="zh-CN" sz="1200" dirty="0" smtClean="0"/>
              <a:t>TS 38.101-4</a:t>
            </a:r>
            <a:endParaRPr lang="zh-CN" altLang="zh-CN" sz="1200" dirty="0"/>
          </a:p>
          <a:p>
            <a:pPr lvl="1"/>
            <a:r>
              <a:rPr lang="en-US" altLang="zh-CN" sz="1200" dirty="0" smtClean="0"/>
              <a:t>RAN4#87 </a:t>
            </a:r>
            <a:r>
              <a:rPr lang="en-US" altLang="zh-CN" sz="1200" dirty="0"/>
              <a:t>May 21-15  </a:t>
            </a:r>
            <a:endParaRPr lang="zh-CN" altLang="zh-CN" sz="1200" dirty="0"/>
          </a:p>
          <a:p>
            <a:pPr lvl="2"/>
            <a:r>
              <a:rPr lang="en-US" altLang="zh-CN" sz="1200" dirty="0" smtClean="0"/>
              <a:t>Agree </a:t>
            </a:r>
            <a:r>
              <a:rPr lang="en-US" altLang="zh-CN" sz="1200" dirty="0"/>
              <a:t>generic simulation assumption, and list of candidate test cases for demodulation test cases and CSI test </a:t>
            </a:r>
            <a:r>
              <a:rPr lang="en-US" altLang="zh-CN" sz="1200" dirty="0" smtClean="0"/>
              <a:t>cases</a:t>
            </a:r>
          </a:p>
          <a:p>
            <a:pPr lvl="2"/>
            <a:r>
              <a:rPr lang="en-US" altLang="zh-CN" sz="1200" dirty="0" smtClean="0"/>
              <a:t>Agree specification skeleton </a:t>
            </a:r>
            <a:endParaRPr lang="zh-CN" altLang="zh-CN" sz="1200" dirty="0"/>
          </a:p>
          <a:p>
            <a:r>
              <a:rPr lang="en-US" altLang="zh-CN" sz="1200" dirty="0" smtClean="0"/>
              <a:t>Phase 1:</a:t>
            </a:r>
            <a:endParaRPr lang="zh-CN" altLang="zh-CN" sz="1200" dirty="0"/>
          </a:p>
          <a:p>
            <a:pPr lvl="1"/>
            <a:r>
              <a:rPr lang="en-US" altLang="zh-CN" sz="1200" dirty="0"/>
              <a:t>RAN4 Performance-AH Jul 2-6</a:t>
            </a:r>
            <a:endParaRPr lang="zh-CN" altLang="zh-CN" sz="1200" dirty="0"/>
          </a:p>
          <a:p>
            <a:pPr lvl="2"/>
            <a:r>
              <a:rPr lang="en-US" altLang="zh-CN" sz="1200" dirty="0"/>
              <a:t>Bring preliminary simulation results for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bullet of simulation cases</a:t>
            </a:r>
            <a:endParaRPr lang="zh-CN" altLang="zh-CN" sz="1200" dirty="0"/>
          </a:p>
          <a:p>
            <a:pPr lvl="2"/>
            <a:r>
              <a:rPr lang="en-US" altLang="zh-CN" sz="1200" dirty="0"/>
              <a:t>Further decide test scope for remaining open issues, updated framework for UE performance requirements (demodulation and CSI</a:t>
            </a:r>
            <a:r>
              <a:rPr lang="en-US" altLang="zh-CN" sz="1200" dirty="0" smtClean="0"/>
              <a:t>)</a:t>
            </a:r>
          </a:p>
          <a:p>
            <a:pPr lvl="2"/>
            <a:r>
              <a:rPr lang="en-US" altLang="zh-CN" sz="1200" dirty="0" smtClean="0"/>
              <a:t>Agree specification rules</a:t>
            </a:r>
            <a:endParaRPr lang="zh-CN" altLang="zh-CN" sz="1200" dirty="0"/>
          </a:p>
          <a:p>
            <a:pPr lvl="1"/>
            <a:r>
              <a:rPr lang="en-US" altLang="zh-CN" sz="1200" dirty="0"/>
              <a:t>RAN4#88 Aug 20-24</a:t>
            </a:r>
            <a:endParaRPr lang="zh-CN" altLang="zh-CN" sz="1200" dirty="0"/>
          </a:p>
          <a:p>
            <a:pPr lvl="2"/>
            <a:r>
              <a:rPr lang="en-US" altLang="zh-CN" sz="1200" dirty="0"/>
              <a:t>Further collection results and fixed test set-up for 1st bullet of simulation cases</a:t>
            </a:r>
            <a:endParaRPr lang="zh-CN" altLang="zh-CN" sz="1200" dirty="0"/>
          </a:p>
          <a:p>
            <a:pPr lvl="2"/>
            <a:r>
              <a:rPr lang="en-US" altLang="zh-CN" sz="1200" dirty="0"/>
              <a:t>Discussion simulation assumption for 2nd bullet of simulation cases</a:t>
            </a:r>
            <a:endParaRPr lang="zh-CN" altLang="zh-CN" sz="1200" dirty="0"/>
          </a:p>
          <a:p>
            <a:pPr lvl="2"/>
            <a:r>
              <a:rPr lang="en-US" altLang="zh-CN" sz="1200" dirty="0"/>
              <a:t>Draft pCRs for corresponding agreed test cases</a:t>
            </a:r>
            <a:endParaRPr lang="zh-CN" altLang="zh-CN" sz="1200" dirty="0"/>
          </a:p>
          <a:p>
            <a:r>
              <a:rPr lang="en-US" altLang="zh-CN" sz="1200" dirty="0" smtClean="0"/>
              <a:t>Phase 2:</a:t>
            </a:r>
            <a:endParaRPr lang="zh-CN" altLang="zh-CN" sz="1200" dirty="0"/>
          </a:p>
          <a:p>
            <a:pPr lvl="1"/>
            <a:r>
              <a:rPr lang="en-US" altLang="zh-CN" sz="1200" dirty="0"/>
              <a:t>RAN4#88bis Oct 8-12</a:t>
            </a:r>
            <a:endParaRPr lang="zh-CN" altLang="zh-CN" sz="1200" dirty="0"/>
          </a:p>
          <a:p>
            <a:pPr lvl="2"/>
            <a:r>
              <a:rPr lang="en-US" altLang="zh-CN" sz="1200" dirty="0"/>
              <a:t>Collection IM results for 1st bullet of simulation cases</a:t>
            </a:r>
            <a:r>
              <a:rPr lang="en-US" altLang="zh-CN" sz="1200" dirty="0" smtClean="0"/>
              <a:t>; </a:t>
            </a:r>
          </a:p>
          <a:p>
            <a:pPr lvl="2"/>
            <a:r>
              <a:rPr lang="en-US" altLang="zh-CN" sz="1200" dirty="0"/>
              <a:t>Collection </a:t>
            </a:r>
            <a:r>
              <a:rPr lang="en-US" altLang="zh-CN" sz="1200" dirty="0" smtClean="0"/>
              <a:t>alignment and fixed detailed test set-up for 2</a:t>
            </a:r>
            <a:r>
              <a:rPr lang="en-US" altLang="zh-CN" sz="1200" baseline="30000" dirty="0" smtClean="0"/>
              <a:t>nd</a:t>
            </a:r>
            <a:r>
              <a:rPr lang="en-US" altLang="zh-CN" sz="1200" dirty="0" smtClean="0"/>
              <a:t>  </a:t>
            </a:r>
            <a:r>
              <a:rPr lang="en-US" altLang="zh-CN" sz="1200" dirty="0"/>
              <a:t>bullet of simulation </a:t>
            </a:r>
            <a:r>
              <a:rPr lang="en-US" altLang="zh-CN" sz="1200" dirty="0" smtClean="0"/>
              <a:t>cases;</a:t>
            </a:r>
            <a:endParaRPr lang="zh-CN" altLang="zh-CN" sz="1200" dirty="0"/>
          </a:p>
          <a:p>
            <a:pPr lvl="2"/>
            <a:r>
              <a:rPr lang="en-US" altLang="zh-CN" sz="1200" dirty="0"/>
              <a:t>Draft pCRs for remaining agreed test cases</a:t>
            </a:r>
            <a:endParaRPr lang="zh-CN" altLang="zh-CN" sz="1200" dirty="0"/>
          </a:p>
          <a:p>
            <a:pPr lvl="1"/>
            <a:r>
              <a:rPr lang="en-US" altLang="zh-CN" sz="1200" dirty="0"/>
              <a:t>RAN4#89 Nov 12-16</a:t>
            </a:r>
            <a:endParaRPr lang="zh-CN" altLang="zh-CN" sz="1200" dirty="0"/>
          </a:p>
          <a:p>
            <a:pPr lvl="2"/>
            <a:r>
              <a:rPr lang="en-US" altLang="zh-CN" sz="1200" dirty="0"/>
              <a:t>Collection IM results for 2nd bullet of simulation cases</a:t>
            </a:r>
            <a:endParaRPr lang="zh-CN" altLang="zh-CN" sz="1200" dirty="0"/>
          </a:p>
          <a:p>
            <a:pPr lvl="2"/>
            <a:r>
              <a:rPr lang="en-US" altLang="zh-CN" sz="1200" dirty="0"/>
              <a:t>Draft pCRs to update requirements for the introduced test cases</a:t>
            </a:r>
            <a:endParaRPr lang="zh-CN" altLang="zh-CN" sz="1200" dirty="0"/>
          </a:p>
          <a:p>
            <a:pPr lvl="2"/>
            <a:r>
              <a:rPr lang="en-US" altLang="zh-CN" sz="1200" dirty="0"/>
              <a:t>Big CR provided for email approval and submission to RAN </a:t>
            </a:r>
            <a:r>
              <a:rPr lang="en-US" altLang="zh-CN" sz="1200" dirty="0" smtClean="0"/>
              <a:t>plenary</a:t>
            </a:r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6439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EBA412-54CB-4A97-BC29-8BE29F71D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sz="3600" dirty="0" smtClean="0"/>
              <a:t>Open issues (1/2)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604A82-A212-4DA0-95EF-5B999242F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824536"/>
          </a:xfrm>
        </p:spPr>
        <p:txBody>
          <a:bodyPr/>
          <a:lstStyle/>
          <a:p>
            <a:r>
              <a:rPr lang="en-US" altLang="zh-CN" sz="2000" dirty="0" smtClean="0"/>
              <a:t>Issue 1: How to differentiae  frequency ranges / different test methods</a:t>
            </a:r>
          </a:p>
          <a:p>
            <a:pPr lvl="1"/>
            <a:r>
              <a:rPr lang="en-US" altLang="zh-CN" sz="2000" dirty="0" smtClean="0"/>
              <a:t>Option1: Using  </a:t>
            </a:r>
            <a:r>
              <a:rPr lang="en-US" altLang="zh-CN" sz="2000" dirty="0"/>
              <a:t>s</a:t>
            </a:r>
            <a:r>
              <a:rPr lang="en-US" altLang="zh-CN" sz="2000" dirty="0" smtClean="0"/>
              <a:t>eparate sections for Conductive test and OTA test (‘Pure baseband test’)</a:t>
            </a:r>
          </a:p>
          <a:p>
            <a:pPr lvl="1"/>
            <a:r>
              <a:rPr lang="en-US" altLang="zh-CN" sz="2000" dirty="0" smtClean="0"/>
              <a:t>Option2: Using separate tables or dedicated sub-section to clarify the applicable rules for frequency ranges and test methods </a:t>
            </a:r>
          </a:p>
          <a:p>
            <a:r>
              <a:rPr lang="en-US" altLang="zh-CN" sz="2000" dirty="0"/>
              <a:t>Issue 2: </a:t>
            </a:r>
            <a:r>
              <a:rPr lang="en-US" altLang="zh-CN" sz="2000" dirty="0" smtClean="0"/>
              <a:t>Sub-sections </a:t>
            </a:r>
            <a:r>
              <a:rPr lang="en-US" altLang="zh-CN" sz="2000" dirty="0"/>
              <a:t>under demodulation requirements: the first level sub -sections can be divided by physical channels (PDSCH, PDCCH </a:t>
            </a:r>
            <a:r>
              <a:rPr lang="en-US" altLang="zh-CN" sz="2000" dirty="0" smtClean="0"/>
              <a:t>,PBCH and </a:t>
            </a:r>
            <a:r>
              <a:rPr lang="en-US" altLang="zh-CN" sz="2000" dirty="0" smtClean="0">
                <a:solidFill>
                  <a:srgbClr val="FF0000"/>
                </a:solidFill>
              </a:rPr>
              <a:t>SDR</a:t>
            </a:r>
            <a:r>
              <a:rPr lang="en-US" altLang="zh-CN" sz="2000" dirty="0" smtClean="0"/>
              <a:t>).</a:t>
            </a:r>
            <a:endParaRPr lang="en-US" altLang="zh-CN" sz="2000" dirty="0"/>
          </a:p>
          <a:p>
            <a:r>
              <a:rPr lang="en-US" altLang="zh-CN" sz="2000" dirty="0"/>
              <a:t>Issue 3: </a:t>
            </a:r>
            <a:r>
              <a:rPr lang="en-US" altLang="zh-CN" sz="2000" dirty="0" smtClean="0"/>
              <a:t>Sub-sections </a:t>
            </a:r>
            <a:r>
              <a:rPr lang="en-US" altLang="zh-CN" sz="2000" dirty="0"/>
              <a:t>under CSI requirements: the first level sections can be divided by CSI reporting contents (CQI, PMI, CRI, RI, </a:t>
            </a:r>
            <a:r>
              <a:rPr lang="en-US" altLang="zh-CN" sz="2000" dirty="0" smtClean="0">
                <a:solidFill>
                  <a:srgbClr val="FF0000"/>
                </a:solidFill>
              </a:rPr>
              <a:t>[SLI] and [L1 RSRP]).</a:t>
            </a:r>
          </a:p>
          <a:p>
            <a:r>
              <a:rPr lang="en-US" altLang="zh-CN" sz="2000" dirty="0"/>
              <a:t>Issue 4: Number of Receiver antennas: 1Rx, 2Rx, 4Rx </a:t>
            </a:r>
          </a:p>
          <a:p>
            <a:pPr lvl="1"/>
            <a:r>
              <a:rPr lang="en-US" altLang="zh-CN" sz="2000" dirty="0"/>
              <a:t>1Rx (void for Rel-15), 2Rx, 4Rx (only applicable for FR1 in Rel-15)</a:t>
            </a:r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zh-CN" sz="1600" dirty="0"/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6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EBA412-54CB-4A97-BC29-8BE29F71D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US" sz="3600" dirty="0" smtClean="0"/>
              <a:t>Open issues (2/2)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604A82-A212-4DA0-95EF-5B999242F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16624"/>
          </a:xfrm>
        </p:spPr>
        <p:txBody>
          <a:bodyPr/>
          <a:lstStyle/>
          <a:p>
            <a:r>
              <a:rPr lang="en-US" altLang="zh-CN" sz="2000" dirty="0" smtClean="0"/>
              <a:t>Issue 5: Duplex </a:t>
            </a:r>
            <a:r>
              <a:rPr lang="en-US" altLang="zh-CN" sz="2000" dirty="0"/>
              <a:t>mode</a:t>
            </a:r>
            <a:r>
              <a:rPr lang="en-US" altLang="zh-CN" sz="2000" dirty="0" smtClean="0"/>
              <a:t>, CA/DC: </a:t>
            </a:r>
          </a:p>
          <a:p>
            <a:pPr lvl="1"/>
            <a:r>
              <a:rPr lang="en-US" altLang="zh-CN" sz="1600" dirty="0" smtClean="0"/>
              <a:t>Single </a:t>
            </a:r>
            <a:r>
              <a:rPr lang="en-US" altLang="zh-CN" sz="1600" dirty="0"/>
              <a:t>carrier FDD, Single carrier TDD, CA/DC, EN </a:t>
            </a:r>
            <a:r>
              <a:rPr lang="en-US" altLang="zh-CN" sz="1600" dirty="0" smtClean="0"/>
              <a:t>DC, SUL</a:t>
            </a:r>
          </a:p>
          <a:p>
            <a:pPr lvl="2"/>
            <a:r>
              <a:rPr lang="en-US" altLang="zh-CN" sz="1200" dirty="0" smtClean="0"/>
              <a:t>Using different tables for different CA/DC combinations i.e. Intra-band contiguous EN-DC, Intra-band non-contiguous EN-DC ,Inter-band EN-DC within FR1, Inter-band EN-DC including FR2, Intra-band contiguous CA, Intra-band non-contiguous CA, Inter-band CA  within FR1, Inter-band CA including FR2,Inter-band DC between  FR1 and FR2, Inter-band CA between  FR1 and FR2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</a:rPr>
              <a:t>Issue 6: How </a:t>
            </a:r>
            <a:r>
              <a:rPr lang="en-US" altLang="zh-CN" sz="2000" dirty="0">
                <a:solidFill>
                  <a:srgbClr val="FF0000"/>
                </a:solidFill>
              </a:rPr>
              <a:t>to </a:t>
            </a:r>
            <a:r>
              <a:rPr lang="en-US" altLang="zh-CN" sz="2000" dirty="0" smtClean="0">
                <a:solidFill>
                  <a:srgbClr val="FF0000"/>
                </a:solidFill>
              </a:rPr>
              <a:t>differentiae WIs/features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Option 1: Using separate sections for different WIs/features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Option 2: Treating case by case pending on  test cases introduced</a:t>
            </a:r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zh-CN" sz="1600" dirty="0"/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0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1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35722"/>
            <a:ext cx="7163024" cy="4801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6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5"/>
            <a:ext cx="6552728" cy="472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99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Skeleton Options-Option 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24164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799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E38D3E-3613-4069-95E6-243A3D56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45419B-E97C-402F-B07C-119679084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/>
              <a:t>R4-1713200 “Test scope and UE performance spec 38.101-4 drafting rules”, Ericsson</a:t>
            </a:r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GB" altLang="zh-CN" sz="2000" dirty="0"/>
              <a:t>R4-1713199 “Draft skeleton of 38.101-4 for UE performance”, </a:t>
            </a:r>
            <a:r>
              <a:rPr lang="en-GB" altLang="zh-CN" sz="2000" dirty="0" smtClean="0"/>
              <a:t>Ericsson</a:t>
            </a:r>
            <a:endParaRPr lang="en-US" altLang="zh-CN" sz="2000" dirty="0" smtClean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R4-1803842 “Proposals </a:t>
            </a:r>
            <a:r>
              <a:rPr lang="en-US" altLang="zh-CN" sz="2000" dirty="0"/>
              <a:t>on 38.101-4 specification </a:t>
            </a:r>
            <a:r>
              <a:rPr lang="en-US" altLang="zh-CN" sz="2000" dirty="0" smtClean="0"/>
              <a:t>structure”, Samsung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R4-1803844  “Draft </a:t>
            </a:r>
            <a:r>
              <a:rPr lang="en-US" altLang="zh-CN" sz="2000" dirty="0"/>
              <a:t>skeleton of </a:t>
            </a:r>
            <a:r>
              <a:rPr lang="en-US" altLang="zh-CN" sz="2000" dirty="0" smtClean="0"/>
              <a:t>38.101-4”, Samsung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R4-1804175 “TS </a:t>
            </a:r>
            <a:r>
              <a:rPr lang="en-US" altLang="zh-CN" sz="2000" dirty="0"/>
              <a:t>38.101-4 NR UE performance requirements specification </a:t>
            </a:r>
            <a:r>
              <a:rPr lang="en-US" altLang="zh-CN" sz="2000" dirty="0" smtClean="0"/>
              <a:t>structure”, Intel </a:t>
            </a:r>
            <a:r>
              <a:rPr lang="en-US" altLang="zh-CN" sz="2000" dirty="0"/>
              <a:t>Corporation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R4-1804176 “Draft </a:t>
            </a:r>
            <a:r>
              <a:rPr lang="en-US" altLang="zh-CN" sz="2000" dirty="0"/>
              <a:t>skeleton of TS </a:t>
            </a:r>
            <a:r>
              <a:rPr lang="en-US" altLang="zh-CN" sz="2000" dirty="0" smtClean="0"/>
              <a:t>38.101-4”, Intel </a:t>
            </a:r>
            <a:r>
              <a:rPr lang="en-US" altLang="zh-CN" sz="2000" dirty="0"/>
              <a:t>Corporation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R4-1805311 “Discussion </a:t>
            </a:r>
            <a:r>
              <a:rPr lang="en-US" altLang="zh-CN" sz="2000" dirty="0"/>
              <a:t>on the specification structure for </a:t>
            </a:r>
            <a:r>
              <a:rPr lang="en-US" altLang="zh-CN" sz="2000" dirty="0" smtClean="0"/>
              <a:t>38.101-4” Huawei</a:t>
            </a:r>
            <a:r>
              <a:rPr lang="en-US" altLang="zh-CN" sz="2000" dirty="0"/>
              <a:t>, HiSilicon</a:t>
            </a:r>
            <a:endParaRPr lang="zh-CN" altLang="zh-CN" sz="2000" dirty="0"/>
          </a:p>
          <a:p>
            <a:pPr marL="457200" indent="-457200" fontAlgn="auto" hangingPunct="1">
              <a:buFont typeface="+mj-lt"/>
              <a:buAutoNum type="arabicPeriod"/>
            </a:pPr>
            <a:r>
              <a:rPr lang="en-US" altLang="zh-CN" sz="2000" dirty="0" smtClean="0"/>
              <a:t>R4-1805312 “Draft </a:t>
            </a:r>
            <a:r>
              <a:rPr lang="en-US" altLang="zh-CN" sz="2000" dirty="0"/>
              <a:t>specification structure for </a:t>
            </a:r>
            <a:r>
              <a:rPr lang="en-US" altLang="zh-CN" sz="2000" dirty="0" smtClean="0"/>
              <a:t>38.101-4”, Huawei</a:t>
            </a:r>
            <a:r>
              <a:rPr lang="en-US" altLang="zh-CN" sz="2000" dirty="0"/>
              <a:t>, </a:t>
            </a:r>
            <a:r>
              <a:rPr lang="en-US" altLang="zh-CN" sz="2000" dirty="0" smtClean="0"/>
              <a:t>HiSilicon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076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30668</TotalTime>
  <Words>566</Words>
  <Application>Microsoft Office PowerPoint</Application>
  <PresentationFormat>全屏显示(4:3)</PresentationFormat>
  <Paragraphs>62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38.101-4 spec skeleton </vt:lpstr>
      <vt:lpstr>Spec drafting Plan</vt:lpstr>
      <vt:lpstr>Open issues (1/2)</vt:lpstr>
      <vt:lpstr>Open issues (2/2)</vt:lpstr>
      <vt:lpstr>Skeleton Options-Option 1</vt:lpstr>
      <vt:lpstr>Skeleton Options-Option 2</vt:lpstr>
      <vt:lpstr>Skeleton Options-Option 3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Samsung Electronics</cp:lastModifiedBy>
  <cp:revision>353</cp:revision>
  <dcterms:created xsi:type="dcterms:W3CDTF">2014-03-20T14:32:54Z</dcterms:created>
  <dcterms:modified xsi:type="dcterms:W3CDTF">2018-04-19T09:49:21Z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