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sldIdLst>
    <p:sldId id="256" r:id="rId5"/>
    <p:sldId id="283" r:id="rId6"/>
    <p:sldId id="297" r:id="rId7"/>
    <p:sldId id="306" r:id="rId8"/>
    <p:sldId id="307" r:id="rId9"/>
    <p:sldId id="295" r:id="rId10"/>
    <p:sldId id="290" r:id="rId11"/>
    <p:sldId id="319" r:id="rId12"/>
    <p:sldId id="320" r:id="rId13"/>
    <p:sldId id="321" r:id="rId14"/>
    <p:sldId id="312" r:id="rId15"/>
    <p:sldId id="317" r:id="rId16"/>
    <p:sldId id="318" r:id="rId1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92" d="100"/>
          <a:sy n="92" d="100"/>
        </p:scale>
        <p:origin x="134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4471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00479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4747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3819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77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0523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95341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80176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4914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639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3493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2693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EBBFA-FD9E-4E81-A62A-EC012BB99C69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CA4A0-4943-4285-8546-EB39A2142EEE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34C9B-AC3E-4F18-8737-89460ACD59AE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C111C-2BD2-44AA-B879-4AB1180402E1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41F6B-DC2F-4AC8-8571-C2E359082C4E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A18D9-03FB-4123-AA15-8E606D67CDF8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0D80E3-E61E-4790-8E3E-C1194F9C7BD5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C2AB3-0164-4C91-931E-F3CD60C6620F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E76EE-5D28-43A3-9913-E141CB67D320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678CB9-ADB7-4E42-B4AE-91F3CE19DE1F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FF2DE-950E-4E8B-AD71-BE3FF3EC7153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F8F70-FF49-47DD-80AB-AD569445A1FA}" type="datetime1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 err="1"/>
              <a:t>Wayforward</a:t>
            </a:r>
            <a:r>
              <a:rPr lang="en-US" altLang="ja-JP" sz="4000" dirty="0"/>
              <a:t> on requirement of i</a:t>
            </a:r>
            <a:r>
              <a:rPr lang="en-US" altLang="zh-TW" sz="4000" dirty="0"/>
              <a:t>ntra-frequency measurement without gap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Mediatek</a:t>
            </a:r>
            <a:r>
              <a:rPr lang="en-US" altLang="ja-JP" dirty="0">
                <a:solidFill>
                  <a:schemeClr val="tx1"/>
                </a:solidFill>
              </a:rPr>
              <a:t>, 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4412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 </a:t>
            </a:r>
            <a:r>
              <a:rPr lang="en-US" altLang="ja-JP" b="1" dirty="0" err="1"/>
              <a:t>Bis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/>
              <a:t>Melbourne, Australia, April 16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- 20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R4-1805521</a:t>
            </a:r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395536" y="1143000"/>
            <a:ext cx="83529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/>
              <a:t>Requirement of single frequency layer considers the parameter </a:t>
            </a:r>
            <a:r>
              <a:rPr lang="en-US" dirty="0" err="1"/>
              <a:t>K</a:t>
            </a:r>
            <a:r>
              <a:rPr lang="en-US" baseline="-25000" dirty="0" err="1"/>
              <a:t>mis</a:t>
            </a: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 err="1"/>
              <a:t>K</a:t>
            </a:r>
            <a:r>
              <a:rPr lang="en-US" baseline="-25000" dirty="0" err="1"/>
              <a:t>mis</a:t>
            </a:r>
            <a:r>
              <a:rPr lang="en-US" dirty="0"/>
              <a:t> is a scaling factor multiplied with required sample number </a:t>
            </a:r>
            <a:endParaRPr lang="en-US" strike="sngStrike" dirty="0" smtClean="0"/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K</a:t>
            </a:r>
            <a:r>
              <a:rPr lang="en-US" baseline="-25000" dirty="0" err="1" smtClean="0"/>
              <a:t>mis</a:t>
            </a:r>
            <a:r>
              <a:rPr lang="en-US" dirty="0" smtClean="0"/>
              <a:t> = 1, when DRX is not in use</a:t>
            </a:r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K</a:t>
            </a:r>
            <a:r>
              <a:rPr lang="en-US" baseline="-25000" dirty="0" err="1" smtClean="0"/>
              <a:t>mis</a:t>
            </a:r>
            <a:r>
              <a:rPr lang="en-US" dirty="0" smtClean="0"/>
              <a:t> </a:t>
            </a:r>
            <a:r>
              <a:rPr lang="en-US" dirty="0"/>
              <a:t>= 1.5, when DRX is in use and DRX cycle ≤ 320ms</a:t>
            </a:r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dirty="0" err="1"/>
              <a:t>K</a:t>
            </a:r>
            <a:r>
              <a:rPr lang="en-US" baseline="-25000" dirty="0" err="1"/>
              <a:t>mis</a:t>
            </a:r>
            <a:r>
              <a:rPr lang="en-US" dirty="0"/>
              <a:t> = 1, when DRX is in use and DRX cycle &gt; 320ms</a:t>
            </a:r>
          </a:p>
          <a:p>
            <a:pPr marL="1201738" lvl="3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00B050"/>
              </a:solidFill>
            </a:endParaRPr>
          </a:p>
          <a:p>
            <a:pPr marL="1201738" lvl="3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0000FF"/>
              </a:solidFill>
            </a:endParaRPr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sz="2800" dirty="0"/>
              <a:t>Requirement considers the misalignment between SMTC window and DRX on duration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175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395536" y="1143000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Examples for information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Scenarios 2a and 2b when measurement is conducted only outside the MG, and RLM-RS </a:t>
            </a:r>
            <a:r>
              <a:rPr lang="en-US" dirty="0"/>
              <a:t>is partially overlapped with SMTC occasions</a:t>
            </a:r>
          </a:p>
          <a:p>
            <a:pPr marL="458788" lvl="2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sz="2800" dirty="0" smtClean="0"/>
              <a:t>Requirement </a:t>
            </a:r>
            <a:r>
              <a:rPr lang="en-US" sz="2800" dirty="0"/>
              <a:t>of intra frequency measurement without gap for non-DRX</a:t>
            </a:r>
          </a:p>
        </p:txBody>
      </p:sp>
      <p:graphicFrame>
        <p:nvGraphicFramePr>
          <p:cNvPr id="4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7929056"/>
              </p:ext>
            </p:extLst>
          </p:nvPr>
        </p:nvGraphicFramePr>
        <p:xfrm>
          <a:off x="606801" y="2674657"/>
          <a:ext cx="8136905" cy="2391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80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860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28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194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Sub-Issue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Applicable measurement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type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PSS/SSS Sync.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max( 600ms,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US" sz="1200" baseline="-25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[5]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SMTC period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)</a:t>
                      </a:r>
                      <a:endParaRPr lang="en-GB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max( 600ms,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[5]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)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SBI Acquisition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max( 120ms,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3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)</a:t>
                      </a:r>
                      <a:endParaRPr lang="en-GB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max( 200ms,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[5]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 SMTC period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)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Measurement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max( 200ms,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5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)</a:t>
                      </a:r>
                      <a:endParaRPr lang="en-GB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max( 400ms,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5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 SMTC period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)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66446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395536" y="1143000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/>
              <a:t>Examples for information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/>
              <a:t>Scenarios 2a and 2b when measurement is conducted only outside the MG, and RLM-RS is partially overlapped with SMTC occasions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8788" lvl="2" algn="ctr"/>
            <a:r>
              <a:rPr lang="en-US" sz="2800" dirty="0" smtClean="0"/>
              <a:t>Requirement </a:t>
            </a:r>
            <a:r>
              <a:rPr lang="en-US" sz="2800" dirty="0"/>
              <a:t>of intra frequency measurement without gap for DRX cycle ≤ 320ms</a:t>
            </a:r>
          </a:p>
        </p:txBody>
      </p:sp>
      <p:graphicFrame>
        <p:nvGraphicFramePr>
          <p:cNvPr id="4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6272438"/>
              </p:ext>
            </p:extLst>
          </p:nvPr>
        </p:nvGraphicFramePr>
        <p:xfrm>
          <a:off x="606801" y="2674657"/>
          <a:ext cx="8136905" cy="2391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80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860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28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194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Sub-Issue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Applicable measurement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type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PSS/SSS Sync.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max[ 600ms,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US" sz="1200" baseline="-25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 1.5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[5]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max(DRX cycle,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] </a:t>
                      </a:r>
                      <a:endParaRPr lang="en-GB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max[ 600ms,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 1.5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[5]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max(DRX cycle,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] 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SBI Acquisition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max[ 120ms,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 1.5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3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max(DRX cycle,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] </a:t>
                      </a:r>
                      <a:endParaRPr lang="en-GB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max[ 200ms,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 1.5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[5]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max(DRX cycle,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]  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Measurement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max[ 200ms,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 1.5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5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max(DRX cycle,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] </a:t>
                      </a:r>
                      <a:endParaRPr lang="en-GB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max[ 400ms,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 1.5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5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max(DRX cycle,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SMTC period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 smtClean="0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 smtClean="0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] 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5208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395536" y="1143000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/>
              <a:t>Examples for information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/>
              <a:t>Scenarios 2a and 2b when measurement is conducted only outside the MG, and RLM-RS is partially overlapped with SMTC occasions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8788" lvl="2" algn="ctr"/>
            <a:r>
              <a:rPr lang="en-US" sz="2800" dirty="0" smtClean="0"/>
              <a:t>Requirement </a:t>
            </a:r>
            <a:r>
              <a:rPr lang="en-US" sz="2800" dirty="0"/>
              <a:t>of intra frequency measurement without gap for DRX cycle &gt; 320ms</a:t>
            </a:r>
          </a:p>
        </p:txBody>
      </p:sp>
      <p:graphicFrame>
        <p:nvGraphicFramePr>
          <p:cNvPr id="4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6152156"/>
              </p:ext>
            </p:extLst>
          </p:nvPr>
        </p:nvGraphicFramePr>
        <p:xfrm>
          <a:off x="606801" y="2674657"/>
          <a:ext cx="8136905" cy="2391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80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860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28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194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Sub-Issue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Applicable measurement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type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PSS/SSS Sync.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US" sz="1200" baseline="-25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[5]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[5]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SBI Acquisition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3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[5]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Measurement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5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5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DRX cycle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6227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Background : requirement of Intra-frequency measurement without gap agreed in #86 </a:t>
            </a:r>
            <a:r>
              <a:rPr lang="en-US" sz="2800" dirty="0">
                <a:solidFill>
                  <a:srgbClr val="00B050"/>
                </a:solidFill>
              </a:rPr>
              <a:t>(updated after ad-hoc session)</a:t>
            </a:r>
          </a:p>
        </p:txBody>
      </p:sp>
      <p:graphicFrame>
        <p:nvGraphicFramePr>
          <p:cNvPr id="4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0810366"/>
              </p:ext>
            </p:extLst>
          </p:nvPr>
        </p:nvGraphicFramePr>
        <p:xfrm>
          <a:off x="1115616" y="1740878"/>
          <a:ext cx="7128792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285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8601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Sub-Issue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053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PSS/SSS Sync.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Agreement: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max(600ms</a:t>
                      </a:r>
                      <a:r>
                        <a:rPr lang="en-GB" sz="1600" b="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,[5]</a:t>
                      </a:r>
                      <a:r>
                        <a:rPr lang="en-GB" sz="1600" b="0" kern="1200" baseline="0" dirty="0">
                          <a:solidFill>
                            <a:srgbClr val="0000F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SMTC period)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</a:t>
                      </a:r>
                      <a:r>
                        <a:rPr lang="en-GB" sz="1600" b="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600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ms,</a:t>
                      </a:r>
                      <a:r>
                        <a:rPr lang="en-GB" sz="1600" b="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 ,[5]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xN</a:t>
                      </a:r>
                      <a:r>
                        <a:rPr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SMTC period)</a:t>
                      </a:r>
                      <a:b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Editor’s note: The values of N</a:t>
                      </a:r>
                      <a:r>
                        <a:rPr kumimoji="1"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are to be updated. </a:t>
                      </a:r>
                      <a:endParaRPr kumimoji="1" lang="en-US" altLang="zh-TW" sz="16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053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SBI Acquisition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Agreement:</a:t>
                      </a:r>
                    </a:p>
                    <a:p>
                      <a:pPr marL="342900" indent="-3429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max(120ms, 3 x SMTC period)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</a:t>
                      </a:r>
                      <a:r>
                        <a:rPr lang="en-GB" sz="1600" b="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ms, [5] x N</a:t>
                      </a:r>
                      <a:r>
                        <a:rPr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period)</a:t>
                      </a:r>
                      <a:b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Editor’s note: The values of N</a:t>
                      </a:r>
                      <a:r>
                        <a:rPr kumimoji="1"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are to be updated. </a:t>
                      </a:r>
                      <a:endParaRPr kumimoji="1" lang="en-US" altLang="zh-TW" sz="16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80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Measurement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Agreement:</a:t>
                      </a:r>
                    </a:p>
                    <a:p>
                      <a:pPr marL="342900" indent="-3429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max(200ms, 5 x SMTC period)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</a:t>
                      </a:r>
                      <a:r>
                        <a:rPr lang="en-GB" sz="1600" b="0" kern="1200" baseline="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400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ms, 5 x N</a:t>
                      </a:r>
                      <a:r>
                        <a:rPr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period)</a:t>
                      </a:r>
                      <a:b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Editor’s note: The values of N</a:t>
                      </a:r>
                      <a:r>
                        <a:rPr kumimoji="1"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are to be updated. </a:t>
                      </a:r>
                      <a:endParaRPr kumimoji="1" lang="en-US" altLang="zh-TW" sz="16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395536" y="1340768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Agreement for single frequency layer</a:t>
            </a: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7686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/>
              <a:t>Background : agreed measurement types </a:t>
            </a:r>
            <a:br>
              <a:rPr lang="en-US" sz="2800" dirty="0"/>
            </a:br>
            <a:r>
              <a:rPr lang="en-US" sz="2800" dirty="0"/>
              <a:t>in </a:t>
            </a:r>
            <a:r>
              <a:rPr lang="en-US" altLang="ja-JP" sz="2800" dirty="0"/>
              <a:t>R4-1801829</a:t>
            </a:r>
            <a:endParaRPr lang="en-US" sz="2800" dirty="0"/>
          </a:p>
        </p:txBody>
      </p:sp>
      <p:sp>
        <p:nvSpPr>
          <p:cNvPr id="6" name="TextBox 2"/>
          <p:cNvSpPr txBox="1"/>
          <p:nvPr/>
        </p:nvSpPr>
        <p:spPr>
          <a:xfrm>
            <a:off x="395536" y="1340768"/>
            <a:ext cx="835292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All the UE activities for consideration (all the activities are SSB based)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RLM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Measurement type A: Intra-frequency measurement w/o MG and w/o interruption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For FR1, no mixed numerologies is assumed for this measurement type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For FR2, this measurement type is not applicable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Measurement type B: intra-frequency measurement with interruption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For FR1, mixed numerologies is assumed for this measurement type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For FR2, Rx beam sweeping is assumed for this measurement type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Measurement type C: intra-frequency measurement with MG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E.g. Intra-frequency measurement outside active BWP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Measurement type D: inter-frequency measurement  and inter-RAT measurement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4008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/>
              <a:t>Background : agreed measurement types </a:t>
            </a:r>
            <a:br>
              <a:rPr lang="en-US" sz="2800" dirty="0"/>
            </a:br>
            <a:r>
              <a:rPr lang="en-US" sz="2800" dirty="0"/>
              <a:t>in </a:t>
            </a:r>
            <a:r>
              <a:rPr lang="en-US" altLang="ja-JP" sz="2800" dirty="0"/>
              <a:t>R4-1801829</a:t>
            </a:r>
            <a:endParaRPr lang="en-US" sz="2800" dirty="0"/>
          </a:p>
        </p:txBody>
      </p:sp>
      <p:sp>
        <p:nvSpPr>
          <p:cNvPr id="6" name="TextBox 2"/>
          <p:cNvSpPr txBox="1"/>
          <p:nvPr/>
        </p:nvSpPr>
        <p:spPr>
          <a:xfrm>
            <a:off x="395536" y="1340768"/>
            <a:ext cx="83529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All the scenarios for consideration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Fully overlapped 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1a: Fully overlapped between MG and SMTC in type A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1b: Fully overlapped between MG and SMTC in type 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1c: Fully overlapped between MG and RLM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Partial overlapped 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2a: Partial overlapped between MG and SMTC in type A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2b: Partial overlapped between MG and SMTC in type 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2c: Partial overlapped between MG and RLM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Fully non-overlapped 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3a: Fully non-overlapped between MG and SMTC in type A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3b: Fully non-overlapped between MG and SMTC in type 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3c: Fully non-overlapped between MG and RLM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In partial overlapped scenarios 2a/2b/2c, the requirements can be further divided into 9 cases 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977201"/>
              </p:ext>
            </p:extLst>
          </p:nvPr>
        </p:nvGraphicFramePr>
        <p:xfrm>
          <a:off x="902018" y="5157192"/>
          <a:ext cx="7725543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9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307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899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8991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60784">
                <a:tc>
                  <a:txBody>
                    <a:bodyPr/>
                    <a:lstStyle/>
                    <a:p>
                      <a:r>
                        <a:rPr lang="en-US" sz="1400" dirty="0"/>
                        <a:t>FR1/FR2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Within MG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within/outside MG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Outside MG only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6901">
                <a:tc>
                  <a:txBody>
                    <a:bodyPr/>
                    <a:lstStyle/>
                    <a:p>
                      <a:r>
                        <a:rPr lang="en-US" sz="1400" dirty="0"/>
                        <a:t>2a(Type 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NA for FR1</a:t>
                      </a:r>
                      <a:r>
                        <a:rPr lang="en-US" sz="1400" baseline="0" dirty="0">
                          <a:solidFill>
                            <a:srgbClr val="FF0000"/>
                          </a:solidFill>
                        </a:rPr>
                        <a:t> (Note-1)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FFS</a:t>
                      </a:r>
                      <a:r>
                        <a:rPr lang="en-US" sz="1400" baseline="0" dirty="0"/>
                        <a:t> for FR1 </a:t>
                      </a:r>
                      <a:r>
                        <a:rPr lang="en-US" altLang="zh-CN" sz="1400" baseline="0" dirty="0">
                          <a:solidFill>
                            <a:srgbClr val="FF0000"/>
                          </a:solidFill>
                        </a:rPr>
                        <a:t>(Note-1)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FFS</a:t>
                      </a:r>
                      <a:r>
                        <a:rPr lang="en-US" sz="1400" b="1" baseline="0" dirty="0"/>
                        <a:t> for FR1 </a:t>
                      </a:r>
                      <a:r>
                        <a:rPr lang="en-US" altLang="zh-CN" sz="1400" b="1" baseline="0" dirty="0">
                          <a:solidFill>
                            <a:srgbClr val="FF0000"/>
                          </a:solidFill>
                        </a:rPr>
                        <a:t>(Note-1)</a:t>
                      </a:r>
                      <a:endParaRPr 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4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2b(Type 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FFS for FR1/FFS for 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FFS for FR1/FFS for FR2</a:t>
                      </a:r>
                      <a:endParaRPr 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FFS for FR1/FFS for FR2</a:t>
                      </a:r>
                      <a:endParaRPr lang="en-US" sz="1400" b="1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69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2c(RLM)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NA for FR1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US" sz="1400" dirty="0"/>
                        <a:t>FFS for FR2</a:t>
                      </a:r>
                      <a:endParaRPr 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FFS</a:t>
                      </a:r>
                      <a:r>
                        <a:rPr lang="en-US" sz="1400" baseline="0" dirty="0"/>
                        <a:t> for FR1</a:t>
                      </a:r>
                      <a:r>
                        <a:rPr lang="en-US" sz="1400" dirty="0"/>
                        <a:t>/FFS for FR2</a:t>
                      </a:r>
                      <a:endParaRPr 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FFS</a:t>
                      </a:r>
                      <a:r>
                        <a:rPr lang="en-US" sz="1400" baseline="0" dirty="0"/>
                        <a:t> for FR1</a:t>
                      </a:r>
                      <a:r>
                        <a:rPr lang="en-US" sz="1400" dirty="0"/>
                        <a:t>/FFS for FR2</a:t>
                      </a:r>
                      <a:endParaRPr 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6901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*Note-1: There is no Type-A</a:t>
                      </a:r>
                      <a:r>
                        <a:rPr lang="en-US" sz="1400" baseline="0" dirty="0">
                          <a:solidFill>
                            <a:srgbClr val="FF0000"/>
                          </a:solidFill>
                        </a:rPr>
                        <a:t> measurement in FR2, hence the corresponding requirements aren’t needed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9258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/>
              <a:t>Background : ad-hoc meeting agreement</a:t>
            </a:r>
          </a:p>
        </p:txBody>
      </p:sp>
      <p:sp>
        <p:nvSpPr>
          <p:cNvPr id="6" name="TextBox 2"/>
          <p:cNvSpPr txBox="1"/>
          <p:nvPr/>
        </p:nvSpPr>
        <p:spPr>
          <a:xfrm>
            <a:off x="395536" y="1340768"/>
            <a:ext cx="83529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Tuesday evening ad-hoc meeting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Clarification on Type C: intra-frequency measurement with MG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For intra-frequency measurement, as long as BWP is switched to not cover the intra-frequency target cell SSB frequency during the measurement period, this measurement shall be considered as intra-frequency measurement with gap(type C).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FR1: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Partial overlap between RLM and MG, RLM requirements only consider ALL the RLM-RS which is not overlapped with MG.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All MG will be used for measurement for (type C and D) for scenario 2a/2b.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Type A/type B measurement will only be conducted outside the measurement gap for Scenario 2a/2b.</a:t>
            </a:r>
          </a:p>
          <a:p>
            <a:pPr marL="1200150" lvl="3" indent="-285750">
              <a:buFont typeface="Wingdings" panose="05000000000000000000" pitchFamily="2" charset="2"/>
              <a:buChar char="à"/>
            </a:pPr>
            <a:r>
              <a:rPr lang="en-US" sz="1600" dirty="0">
                <a:sym typeface="Wingdings" panose="05000000000000000000" pitchFamily="2" charset="2"/>
              </a:rPr>
              <a:t>In FR1, 2a, 2b and 2c are conducted only outside the MG.  </a:t>
            </a:r>
          </a:p>
          <a:p>
            <a:pPr marL="1200150" lvl="3" indent="-285750">
              <a:buFont typeface="Wingdings" panose="05000000000000000000" pitchFamily="2" charset="2"/>
              <a:buChar char="à"/>
            </a:pPr>
            <a:endParaRPr lang="en-US" sz="1600" dirty="0">
              <a:sym typeface="Wingdings" panose="05000000000000000000" pitchFamily="2" charset="2"/>
            </a:endParaRP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Wednesday afternoon ad-hoc meeting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For misalignment of  DRX and SMTC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Applicable DRX cycle periodicities ≤ 320ms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Relaxation factor  1.5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Applied generically so there will be no condition in the spec on misalignment</a:t>
            </a:r>
          </a:p>
          <a:p>
            <a:pPr marL="914400" lvl="3"/>
            <a:r>
              <a:rPr lang="en-US" sz="1600" dirty="0">
                <a:sym typeface="Wingdings" panose="05000000000000000000" pitchFamily="2" charset="2"/>
              </a:rPr>
              <a:t>  </a:t>
            </a:r>
            <a:r>
              <a:rPr lang="en-US" sz="1600" dirty="0"/>
              <a:t>Requirement will be scaled by 1.5 when DRX cycle periodicities ≤ 320ms</a:t>
            </a:r>
          </a:p>
          <a:p>
            <a:pPr marL="457200" lvl="2"/>
            <a:endParaRPr lang="en-US" sz="1600" dirty="0">
              <a:sym typeface="Wingdings" panose="05000000000000000000" pitchFamily="2" charset="2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1588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this </a:t>
            </a:r>
            <a:r>
              <a:rPr lang="en-US" dirty="0" err="1"/>
              <a:t>Wayforward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Discuss the requirement considering</a:t>
            </a:r>
          </a:p>
          <a:p>
            <a:pPr lvl="1"/>
            <a:r>
              <a:rPr lang="en-US" dirty="0"/>
              <a:t>Multiple NR serving cells </a:t>
            </a:r>
          </a:p>
          <a:p>
            <a:pPr lvl="1"/>
            <a:r>
              <a:rPr lang="en-US" dirty="0"/>
              <a:t>Collision between SMTC occasions and MG</a:t>
            </a:r>
          </a:p>
          <a:p>
            <a:pPr lvl="2"/>
            <a:r>
              <a:rPr lang="en-US" dirty="0"/>
              <a:t>Scenarios to be first focused on </a:t>
            </a:r>
          </a:p>
          <a:p>
            <a:pPr lvl="3"/>
            <a:r>
              <a:rPr lang="en-US" dirty="0"/>
              <a:t>2a and 2b when measurement is conducted only outside the MG.</a:t>
            </a:r>
          </a:p>
          <a:p>
            <a:pPr lvl="4">
              <a:buFont typeface="Arial" panose="020B0604020202020204" pitchFamily="34" charset="0"/>
              <a:buChar char="•"/>
            </a:pPr>
            <a:r>
              <a:rPr lang="en-US" dirty="0"/>
              <a:t>The requirement for “2a and 2b when measurement can also be conducted within the MG” can be later extended, if RAN4 reaches consensus on whether to specify the corresponding requirements</a:t>
            </a:r>
          </a:p>
          <a:p>
            <a:pPr lvl="3"/>
            <a:r>
              <a:rPr lang="en-US" dirty="0"/>
              <a:t>The requirements of 3a can be simplified from that of 2a</a:t>
            </a:r>
          </a:p>
          <a:p>
            <a:pPr lvl="2"/>
            <a:r>
              <a:rPr lang="en-US" dirty="0"/>
              <a:t>Other scenarios to be discussed after RAN4 reaches consensus on whether to specify the corresponding requirements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US" dirty="0"/>
              <a:t>1a and 1b 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US" dirty="0"/>
              <a:t>3b</a:t>
            </a:r>
          </a:p>
          <a:p>
            <a:pPr lvl="1"/>
            <a:r>
              <a:rPr lang="en-US" dirty="0"/>
              <a:t>Different DRX cycles </a:t>
            </a:r>
          </a:p>
          <a:p>
            <a:pPr lvl="1"/>
            <a:r>
              <a:rPr lang="en-US" dirty="0"/>
              <a:t>Misalignment between DRX on duration and SMTC window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3537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395536" y="1143000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/>
              <a:t>The requirement of single frequency layer is further scaled by the parameter </a:t>
            </a:r>
            <a:r>
              <a:rPr lang="en-US" dirty="0" err="1">
                <a:solidFill>
                  <a:srgbClr val="FF0000"/>
                </a:solidFill>
              </a:rPr>
              <a:t>K</a:t>
            </a:r>
            <a:r>
              <a:rPr lang="en-US" baseline="-25000" dirty="0" err="1">
                <a:solidFill>
                  <a:srgbClr val="FF0000"/>
                </a:solidFill>
              </a:rPr>
              <a:t>ca</a:t>
            </a:r>
            <a:r>
              <a:rPr lang="en-US" baseline="-25000" dirty="0"/>
              <a:t>  </a:t>
            </a:r>
            <a:r>
              <a:rPr lang="en-US" dirty="0"/>
              <a:t>which is </a:t>
            </a:r>
            <a:r>
              <a:rPr lang="en-US" dirty="0" smtClean="0"/>
              <a:t>a </a:t>
            </a:r>
            <a:r>
              <a:rPr lang="en-US" dirty="0" smtClean="0">
                <a:solidFill>
                  <a:srgbClr val="FF0000"/>
                </a:solidFill>
              </a:rPr>
              <a:t>carrier-specific scaling factor</a:t>
            </a:r>
            <a:r>
              <a:rPr lang="en-US" dirty="0" smtClean="0"/>
              <a:t>, considering </a:t>
            </a:r>
            <a:r>
              <a:rPr lang="en-US" dirty="0"/>
              <a:t>the multiple frequency layers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 err="1"/>
              <a:t>K</a:t>
            </a:r>
            <a:r>
              <a:rPr lang="en-US" baseline="-25000" dirty="0" err="1"/>
              <a:t>ca</a:t>
            </a:r>
            <a:r>
              <a:rPr lang="en-US" baseline="-25000" dirty="0"/>
              <a:t> </a:t>
            </a:r>
            <a:r>
              <a:rPr lang="en-US" dirty="0"/>
              <a:t>= 1, for the target frequency </a:t>
            </a:r>
            <a:r>
              <a:rPr lang="en-US" dirty="0" smtClean="0"/>
              <a:t>layer </a:t>
            </a:r>
            <a:r>
              <a:rPr lang="en-US" dirty="0"/>
              <a:t>with NR </a:t>
            </a:r>
            <a:r>
              <a:rPr lang="en-GB" dirty="0" err="1"/>
              <a:t>PCell</a:t>
            </a:r>
            <a:r>
              <a:rPr lang="en-GB" dirty="0"/>
              <a:t> and </a:t>
            </a:r>
            <a:r>
              <a:rPr lang="en-US" dirty="0"/>
              <a:t>NR </a:t>
            </a:r>
            <a:r>
              <a:rPr lang="en-GB" dirty="0" err="1"/>
              <a:t>PSCell</a:t>
            </a:r>
            <a:r>
              <a:rPr lang="en-GB" dirty="0"/>
              <a:t>.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 err="1"/>
              <a:t>K</a:t>
            </a:r>
            <a:r>
              <a:rPr lang="en-US" baseline="-25000" dirty="0" err="1"/>
              <a:t>ca</a:t>
            </a:r>
            <a:r>
              <a:rPr lang="en-US" baseline="-25000" dirty="0"/>
              <a:t> </a:t>
            </a:r>
            <a:r>
              <a:rPr lang="en-US" dirty="0"/>
              <a:t>= [TBD], for the target frequency layers with NR </a:t>
            </a:r>
            <a:r>
              <a:rPr lang="en-GB" dirty="0" err="1"/>
              <a:t>SCells</a:t>
            </a:r>
            <a:r>
              <a:rPr lang="en-US" dirty="0"/>
              <a:t>. </a:t>
            </a:r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dirty="0"/>
              <a:t>The value may refer to the RAN4 conclusion on scaling/grouping rules of inter-frequency measurement.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Requirement with multiple NR serving cells (CA/EN-DC)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6288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395536" y="1143000"/>
            <a:ext cx="83529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/>
              <a:t>When intra-frequency measurements are performed in SMTC occasions not overlapped with the gaps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/>
              <a:t>When </a:t>
            </a:r>
            <a:r>
              <a:rPr lang="en-US" dirty="0" smtClean="0"/>
              <a:t>RLM-RS is partially overlapped </a:t>
            </a:r>
            <a:r>
              <a:rPr lang="en-US" dirty="0"/>
              <a:t>with SMTC occasions</a:t>
            </a:r>
            <a:endParaRPr lang="en-US" dirty="0" smtClean="0"/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dirty="0" smtClean="0"/>
              <a:t>Requirement </a:t>
            </a:r>
            <a:r>
              <a:rPr lang="en-US" dirty="0"/>
              <a:t>for </a:t>
            </a:r>
            <a:r>
              <a:rPr lang="en-GB" dirty="0"/>
              <a:t>for </a:t>
            </a:r>
            <a:r>
              <a:rPr lang="en-US" dirty="0"/>
              <a:t>a single serving cell considers the parameter </a:t>
            </a:r>
            <a:r>
              <a:rPr lang="en-US" dirty="0" err="1">
                <a:solidFill>
                  <a:srgbClr val="FF0000"/>
                </a:solidFill>
              </a:rPr>
              <a:t>K</a:t>
            </a:r>
            <a:r>
              <a:rPr lang="en-US" baseline="-25000" dirty="0" err="1">
                <a:solidFill>
                  <a:srgbClr val="FF0000"/>
                </a:solidFill>
              </a:rPr>
              <a:t>p</a:t>
            </a:r>
            <a:r>
              <a:rPr lang="en-US" baseline="-25000" dirty="0">
                <a:solidFill>
                  <a:srgbClr val="FF0000"/>
                </a:solidFill>
              </a:rPr>
              <a:t>-intra</a:t>
            </a:r>
            <a:endParaRPr lang="en-US" dirty="0">
              <a:solidFill>
                <a:srgbClr val="FF0000"/>
              </a:solidFill>
            </a:endParaRPr>
          </a:p>
          <a:p>
            <a:pPr marL="1658938" lvl="4" indent="-285750">
              <a:buFont typeface="Arial" panose="020B0604020202020204" pitchFamily="34" charset="0"/>
              <a:buChar char="•"/>
            </a:pPr>
            <a:r>
              <a:rPr lang="en-US" dirty="0" err="1"/>
              <a:t>K</a:t>
            </a:r>
            <a:r>
              <a:rPr lang="en-US" baseline="-25000" dirty="0" err="1"/>
              <a:t>p</a:t>
            </a:r>
            <a:r>
              <a:rPr lang="en-US" baseline="-25000" dirty="0"/>
              <a:t>-intra </a:t>
            </a:r>
            <a:r>
              <a:rPr lang="en-US" dirty="0"/>
              <a:t> is a scaling factor multiplied with required sample number </a:t>
            </a:r>
            <a:endParaRPr lang="en-US" strike="sngStrike" dirty="0">
              <a:solidFill>
                <a:srgbClr val="7030A0"/>
              </a:solidFill>
            </a:endParaRPr>
          </a:p>
          <a:p>
            <a:pPr marL="1658938" lvl="4" indent="-285750">
              <a:buFont typeface="Arial" panose="020B0604020202020204" pitchFamily="34" charset="0"/>
              <a:buChar char="•"/>
            </a:pPr>
            <a:r>
              <a:rPr lang="en-US" dirty="0" err="1"/>
              <a:t>K</a:t>
            </a:r>
            <a:r>
              <a:rPr lang="en-US" baseline="-25000" dirty="0" err="1"/>
              <a:t>p</a:t>
            </a:r>
            <a:r>
              <a:rPr lang="en-US" baseline="-25000" dirty="0"/>
              <a:t>-intra</a:t>
            </a:r>
            <a:r>
              <a:rPr lang="en-US" dirty="0"/>
              <a:t> = 1/(1- SMTC period /MGRP), where SMTC period &lt; </a:t>
            </a:r>
            <a:r>
              <a:rPr lang="en-US" dirty="0" smtClean="0"/>
              <a:t>MGRP</a:t>
            </a:r>
            <a:endParaRPr lang="en-US" dirty="0" smtClean="0">
              <a:solidFill>
                <a:srgbClr val="7030A0"/>
              </a:solidFill>
            </a:endParaRP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/>
              <a:t>When RLM-RS is </a:t>
            </a:r>
            <a:r>
              <a:rPr lang="en-US" dirty="0" smtClean="0"/>
              <a:t>fu</a:t>
            </a:r>
            <a:r>
              <a:rPr lang="en-US" dirty="0" smtClean="0"/>
              <a:t>lly </a:t>
            </a:r>
            <a:r>
              <a:rPr lang="en-US" dirty="0"/>
              <a:t>overlapped with SMTC occasions</a:t>
            </a:r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dirty="0"/>
              <a:t>RAN4 is to study sharing mechanism for RLM and intra-frequency </a:t>
            </a:r>
            <a:r>
              <a:rPr lang="en-US" dirty="0" smtClean="0"/>
              <a:t>measurement (according to evening ad-hoc agreement in R4-1805513)</a:t>
            </a: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7030A0"/>
              </a:solidFill>
            </a:endParaRPr>
          </a:p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/>
              <a:t>When intra-frequency measurements can also be performed in SMTC occasions overlapped with the gaps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/>
              <a:t>Whether to specify the requirement is FFS</a:t>
            </a:r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Requirement of 2a and 2b when measurement is conducted only outside the MG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44960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467544" y="1143000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/>
              <a:t>Applicability of non DRX and DRX requirement should be specified based on below 3 different DRX cycles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/>
              <a:t>When </a:t>
            </a:r>
            <a:r>
              <a:rPr lang="en-US" dirty="0" smtClean="0"/>
              <a:t>DRX </a:t>
            </a:r>
            <a:r>
              <a:rPr lang="en-US" dirty="0"/>
              <a:t>is not in use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/>
              <a:t>When DRX is in use and DRX cycle ≤ 320ms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/>
              <a:t>When DRX is in use and DRX cycle &gt; 320ms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sz="2800" dirty="0"/>
              <a:t>Requirement considers the different DRX cycles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462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TaxCatchAll xmlns="9238aee7-caa6-41e3-83d0-457e088803cc"/>
    <n5b632f732064b10a63a3a187e825ac6 xmlns="81c2d00d-6e98-4ecf-9fde-812538fb8530">
      <Terms xmlns="http://schemas.microsoft.com/office/infopath/2007/PartnerControls"/>
    </n5b632f732064b10a63a3a187e825ac6>
    <c0056b5a17ee4177952a0243d3705a30 xmlns="81c2d00d-6e98-4ecf-9fde-812538fb8530">
      <Terms xmlns="http://schemas.microsoft.com/office/infopath/2007/PartnerControls"/>
    </c0056b5a17ee4177952a0243d3705a30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942121D0D154CBD2D3F76445276D6" ma:contentTypeVersion="1" ma:contentTypeDescription="Create a new document." ma:contentTypeScope="" ma:versionID="b8d807968eb3d3a9868a8d83d069797b">
  <xsd:schema xmlns:xsd="http://www.w3.org/2001/XMLSchema" xmlns:xs="http://www.w3.org/2001/XMLSchema" xmlns:p="http://schemas.microsoft.com/office/2006/metadata/properties" xmlns:ns2="81c2d00d-6e98-4ecf-9fde-812538fb8530" xmlns:ns3="9238aee7-caa6-41e3-83d0-457e088803cc" xmlns:ns4="http://schemas.microsoft.com/sharepoint/v4" targetNamespace="http://schemas.microsoft.com/office/2006/metadata/properties" ma:root="true" ma:fieldsID="408fc3d172937589e39476a466dd6d59" ns2:_="" ns3:_="" ns4:_="">
    <xsd:import namespace="81c2d00d-6e98-4ecf-9fde-812538fb8530"/>
    <xsd:import namespace="9238aee7-caa6-41e3-83d0-457e088803c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c0056b5a17ee4177952a0243d3705a30" minOccurs="0"/>
                <xsd:element ref="ns3:TaxCatchAll" minOccurs="0"/>
                <xsd:element ref="ns2:n5b632f732064b10a63a3a187e825ac6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2d00d-6e98-4ecf-9fde-812538fb8530" elementFormDefault="qualified">
    <xsd:import namespace="http://schemas.microsoft.com/office/2006/documentManagement/types"/>
    <xsd:import namespace="http://schemas.microsoft.com/office/infopath/2007/PartnerControls"/>
    <xsd:element name="c0056b5a17ee4177952a0243d3705a30" ma:index="9" nillable="true" ma:taxonomy="true" ma:internalName="c0056b5a17ee4177952a0243d3705a30" ma:taxonomyFieldName="Document_x0020_Type" ma:displayName="Document Type" ma:default="" ma:fieldId="{c0056b5a-17ee-4177-952a-0243d3705a30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n5b632f732064b10a63a3a187e825ac6" ma:index="12" nillable="true" ma:taxonomy="true" ma:internalName="n5b632f732064b10a63a3a187e825ac6" ma:taxonomyFieldName="Technical_x0020_Type" ma:displayName="Technical Type" ma:default="" ma:fieldId="{75b632f7-3206-4b10-a63a-3a187e825ac6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3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D506F1D-3485-42F1-B20D-225D17A3902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BE7B8BC-82FC-4E05-8614-02C122873825}">
  <ds:schemaRefs>
    <ds:schemaRef ds:uri="http://schemas.microsoft.com/office/2006/documentManagement/types"/>
    <ds:schemaRef ds:uri="9238aee7-caa6-41e3-83d0-457e088803cc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purl.org/dc/elements/1.1/"/>
    <ds:schemaRef ds:uri="81c2d00d-6e98-4ecf-9fde-812538fb8530"/>
    <ds:schemaRef ds:uri="http://schemas.microsoft.com/office/infopath/2007/PartnerControls"/>
    <ds:schemaRef ds:uri="http://schemas.microsoft.com/sharepoint/v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5AF7ED7-EFED-4C1C-8D14-01CBB967D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c2d00d-6e98-4ecf-9fde-812538fb8530"/>
    <ds:schemaRef ds:uri="9238aee7-caa6-41e3-83d0-457e088803cc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18841</TotalTime>
  <Words>1549</Words>
  <Application>Microsoft Office PowerPoint</Application>
  <PresentationFormat>如螢幕大小 (4:3)</PresentationFormat>
  <Paragraphs>225</Paragraphs>
  <Slides>13</Slides>
  <Notes>12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22" baseType="lpstr">
      <vt:lpstr>ＭＳ Ｐゴシック</vt:lpstr>
      <vt:lpstr>SimSun</vt:lpstr>
      <vt:lpstr>SimSun</vt:lpstr>
      <vt:lpstr>新細明體</vt:lpstr>
      <vt:lpstr>Arial</vt:lpstr>
      <vt:lpstr>Calibri</vt:lpstr>
      <vt:lpstr>Times New Roman</vt:lpstr>
      <vt:lpstr>Wingdings</vt:lpstr>
      <vt:lpstr>Office テーマ</vt:lpstr>
      <vt:lpstr>Wayforward on requirement of intra-frequency measurement without gap</vt:lpstr>
      <vt:lpstr>Background : requirement of Intra-frequency measurement without gap agreed in #86 (updated after ad-hoc session)</vt:lpstr>
      <vt:lpstr>Background : agreed measurement types  in R4-1801829</vt:lpstr>
      <vt:lpstr>Background : agreed measurement types  in R4-1801829</vt:lpstr>
      <vt:lpstr>Background : ad-hoc meeting agreement</vt:lpstr>
      <vt:lpstr>Scope of this Wayforward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Althea Huang (黃汀華)</cp:lastModifiedBy>
  <cp:revision>474</cp:revision>
  <dcterms:created xsi:type="dcterms:W3CDTF">2017-01-18T16:32:26Z</dcterms:created>
  <dcterms:modified xsi:type="dcterms:W3CDTF">2018-04-20T00:47:28Z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09cd94dd-fecd-4d8a-8739-e3a75d525d1a</vt:lpwstr>
  </property>
  <property fmtid="{D5CDD505-2E9C-101B-9397-08002B2CF9AE}" pid="4" name="CTP_TimeStamp">
    <vt:lpwstr>2018-03-02 12:35:13Z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NSCPROP_SA">
    <vt:lpwstr>C:\Users\Administrator\AppData\Local\Microsoft\Windows\Temporary Internet Files\Content.Outlook\B6K6BQ5R\draft R4-1801829 Wayforward on UE measurement gap for NR v9 - clean.pptx</vt:lpwstr>
  </property>
  <property fmtid="{D5CDD505-2E9C-101B-9397-08002B2CF9AE}" pid="9" name="CTPClassification">
    <vt:lpwstr>CTP_NT</vt:lpwstr>
  </property>
  <property fmtid="{D5CDD505-2E9C-101B-9397-08002B2CF9AE}" pid="10" name="ContentTypeId">
    <vt:lpwstr>0x010100186942121D0D154CBD2D3F76445276D6</vt:lpwstr>
  </property>
</Properties>
</file>