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68" r:id="rId3"/>
    <p:sldId id="26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9" autoAdjust="0"/>
    <p:restoredTop sz="94660"/>
  </p:normalViewPr>
  <p:slideViewPr>
    <p:cSldViewPr snapToGrid="0">
      <p:cViewPr varScale="1">
        <p:scale>
          <a:sx n="159" d="100"/>
          <a:sy n="159" d="100"/>
        </p:scale>
        <p:origin x="30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6F6CF-505E-4AA1-890E-9ABB0FB1293D}" type="datetimeFigureOut">
              <a:rPr lang="en-US" smtClean="0"/>
              <a:t>4/6/2018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D16C4-5E05-4A6A-9A8C-6D2919EF6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67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4830D-E227-442E-B199-AA2FF5DF2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54488E-096F-4531-A442-30707E308D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A1C82-5D8F-406F-859D-98686F222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4/6/2018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5227E3-8646-4B78-8EC6-CB9A9BA00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780C23-95C6-45A8-919A-C262C39DD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0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32296-DE5C-47F6-9603-ADF0C3AE0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9CFBC0-2109-494A-9A6E-68DEDDEEA2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9F24A-AC0E-4193-A61C-20C6EB57B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4/6/2018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52AD6-2EFF-45E7-B1BC-1BAB7E8A3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FD2B31-F565-4425-B196-73345E060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54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242EED-911B-454B-84CB-B38F599D94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218DF-AE48-4009-825E-BB63C6680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78717-2839-42A5-9338-A1741076C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4/6/2018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6A6C2-EDD6-418E-B280-0466A0AF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CC30B-67B2-476B-BF7D-9E7FB352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9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FDC21-8014-4C8B-94C5-F316C1FBD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96B11-C918-4906-8B6A-2A3736814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4163A-C9C0-4A03-9CD6-F16226E59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4/6/2018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78B52-C04B-47A2-B589-782733632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1254C-47D3-40DF-AA62-D713B1EF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094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0FE4C-B16C-4A40-97C1-C1F63DCDF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365A4B-1C3D-4225-B1DF-2954AD7D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92A5A-91F2-4D6B-BF0D-AE8E72DB4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4/6/2018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119DC-9BA0-4AFC-BCB5-A3888223E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A4759-1320-4824-B859-E7D4D47F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79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3C08E-7CEA-4887-9A58-2C25119AF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E5D0F-5FE5-46A2-B99A-0FF5EA135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9777A-04CF-4C81-B647-96D4F72AE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DBFD93-1600-4B43-AB9B-772BF827E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4/6/2018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893D97-C9BE-426D-A04B-E49FA9CB5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F4EDE-7A32-43CC-97F6-BA1B338F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98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74876-ACF3-4B0C-94DA-F633D6B5D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F36C2-52AB-488E-A0E5-6CE604BBD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53E4E-4904-4A1E-9A0D-EBC3D2E9D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E8C546-06AE-464F-AEB1-41AFCA8B2B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3AFAFA-2987-48A2-9FD7-C83CCD16B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0D7A8F-3A71-48BD-94F0-EC2F1B55C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4/6/2018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E21EFB-4703-4E28-85FC-3C873EC77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1B1BDE-3BBA-4A7A-B862-785AA5066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79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29E66-442D-4859-A07C-6212F095F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21A57-AAE5-48F1-ABBA-7BE173B09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4/6/2018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539ADE-9D5C-444A-89A9-59C53F35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8BECE2-F55A-441C-9B8A-56E821A0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49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0F5D23-0D62-4063-859F-46FE4939B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4/6/2018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1BFE14-03BD-4E4C-9629-0FD3B1775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682EF5-1D99-4896-8372-9F78CA31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5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C3D6-80BA-4CCF-825F-2C4CD20FF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E0E51-9F3E-4D62-82A1-0A3FDA6FE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B80FBD-807B-4DEC-B629-901D1646D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D40CE-B165-4E5C-9515-E6E9DD697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4/6/2018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13B627-681C-4346-952E-A2E246B58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0BE7A-C6A2-4194-AB2E-EB2D28120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1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59EC4-ABCC-4695-9BE0-D4551D1F2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44075D-D26E-4BDF-BB73-D188B3642D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711B0-7C62-4B34-96F7-C295C77B6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121B3C-D20C-490E-88B2-2322F5E18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4/6/2018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6AD03-08C5-40A9-A783-E5E52093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C36A4-4671-45CC-87F1-A8571AE5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9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B1A804-8C79-44DC-BD66-C74B62A6C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4FAF1-CD76-4EEE-8CF6-BDAE03E69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FD407-5DFC-46C5-A542-9AFEB8565E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99F8F-42EA-4348-B31A-105ADAC53E81}" type="datetimeFigureOut">
              <a:rPr lang="en-US" smtClean="0"/>
              <a:t>4/6/2018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A5ED5-0B2F-4759-98FC-7027F6A3C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059A1-6FAF-40A2-B6A2-94926EFA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9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2152-4BE9-4E0C-8DAB-528CF916A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209" y="1655787"/>
            <a:ext cx="11136702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WF on RRC Connection Release with Redirection and </a:t>
            </a:r>
            <a:r>
              <a:rPr lang="en-US"/>
              <a:t>RRC Connection Re-establishment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726442-076A-4C8F-93BA-9EAA63B10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23092"/>
            <a:ext cx="9144000" cy="1655762"/>
          </a:xfrm>
        </p:spPr>
        <p:txBody>
          <a:bodyPr/>
          <a:lstStyle/>
          <a:p>
            <a:r>
              <a:rPr lang="en-US" sz="4000" dirty="0"/>
              <a:t>Ericsson</a:t>
            </a:r>
            <a:endParaRPr lang="en-US" dirty="0"/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E6CAC9C0-E692-4940-B639-D8B71E1D4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77" y="0"/>
            <a:ext cx="6203323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 86bis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Melbourne, Australia, April 16-20, 2018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85D8C46A-C772-492A-BB32-0FEE317D8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5256" y="109537"/>
            <a:ext cx="1979912" cy="5221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R4-1805040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946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8" y="78377"/>
            <a:ext cx="11547565" cy="917697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Agreements on RRC Connection Release with Redirection Requirements in TS 38.133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3A5E1-08E4-43C5-9CB8-8B5082A66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219199"/>
            <a:ext cx="12192001" cy="5560423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GB" b="1" dirty="0"/>
              <a:t>Proposal # 1</a:t>
            </a:r>
            <a:r>
              <a:rPr lang="en-GB" dirty="0"/>
              <a:t>: In RRC connection release with redirection to E-UTRA FDD/TDD cell, the E-UTRA FDD/TDD cell detection time (PCI acquisition time) shall be 80 </a:t>
            </a:r>
            <a:r>
              <a:rPr lang="en-GB" dirty="0" err="1"/>
              <a:t>ms</a:t>
            </a:r>
            <a:r>
              <a:rPr lang="en-GB" dirty="0"/>
              <a:t> under </a:t>
            </a:r>
            <a:r>
              <a:rPr lang="en-US" dirty="0"/>
              <a:t>SCH </a:t>
            </a:r>
            <a:r>
              <a:rPr lang="en-US" dirty="0" err="1"/>
              <a:t>Ês</a:t>
            </a:r>
            <a:r>
              <a:rPr lang="en-US" dirty="0"/>
              <a:t>/</a:t>
            </a:r>
            <a:r>
              <a:rPr lang="en-US" dirty="0" err="1"/>
              <a:t>Iot</a:t>
            </a:r>
            <a:r>
              <a:rPr lang="en-US" dirty="0"/>
              <a:t> </a:t>
            </a:r>
            <a:r>
              <a:rPr lang="en-GB" dirty="0">
                <a:sym typeface="Symbol" panose="05050102010706020507" pitchFamily="18" charset="2"/>
              </a:rPr>
              <a:t></a:t>
            </a:r>
            <a:r>
              <a:rPr lang="en-GB" dirty="0"/>
              <a:t> -3 </a:t>
            </a:r>
            <a:r>
              <a:rPr lang="en-GB" dirty="0" err="1"/>
              <a:t>dB.</a:t>
            </a:r>
            <a:endParaRPr lang="sv-SE" sz="2000" dirty="0"/>
          </a:p>
          <a:p>
            <a:pPr lvl="0"/>
            <a:r>
              <a:rPr lang="en-GB" b="1" dirty="0"/>
              <a:t>Proposal 2:</a:t>
            </a:r>
            <a:r>
              <a:rPr lang="en-GB" dirty="0"/>
              <a:t>  In </a:t>
            </a:r>
            <a:r>
              <a:rPr lang="en-US" dirty="0"/>
              <a:t>RRC connection release with redirection to NR cell in </a:t>
            </a:r>
            <a:r>
              <a:rPr lang="en-US" i="1" dirty="0"/>
              <a:t>FR</a:t>
            </a:r>
            <a:r>
              <a:rPr lang="en-US" dirty="0"/>
              <a:t>1, the PSS/SSS acquisition time shall be expressed as follows: </a:t>
            </a:r>
            <a:endParaRPr lang="sv-SE" sz="3200" dirty="0"/>
          </a:p>
          <a:p>
            <a:pPr lvl="0" algn="ctr"/>
            <a:r>
              <a:rPr lang="en-GB" dirty="0"/>
              <a:t>MAX (K1 </a:t>
            </a:r>
            <a:r>
              <a:rPr lang="en-GB" dirty="0" err="1"/>
              <a:t>ms</a:t>
            </a:r>
            <a:r>
              <a:rPr lang="en-GB" dirty="0"/>
              <a:t>, K2*SMTC period)</a:t>
            </a:r>
            <a:endParaRPr lang="sv-SE" sz="3200" dirty="0"/>
          </a:p>
          <a:p>
            <a:pPr lvl="1"/>
            <a:r>
              <a:rPr lang="en-GB" dirty="0"/>
              <a:t>Where K1 is the minimum PSS/SS acquisition time in and K2 is number of SMTC periods required to acquire the PSS/SSS in non-DRX without gaps under NR inter-frequency side conditions. The values of K1 and K2 are FFS.</a:t>
            </a:r>
            <a:endParaRPr lang="sv-SE" sz="2800" dirty="0"/>
          </a:p>
          <a:p>
            <a:pPr lvl="0"/>
            <a:r>
              <a:rPr lang="en-GB" b="1" dirty="0"/>
              <a:t>Proposal 3</a:t>
            </a:r>
            <a:r>
              <a:rPr lang="en-GB" dirty="0"/>
              <a:t>: In </a:t>
            </a:r>
            <a:r>
              <a:rPr lang="en-US" dirty="0"/>
              <a:t>RRC connection release with RRC redirection to NR cell in </a:t>
            </a:r>
            <a:r>
              <a:rPr lang="en-US" i="1" dirty="0"/>
              <a:t>FR</a:t>
            </a:r>
            <a:r>
              <a:rPr lang="en-US" dirty="0"/>
              <a:t>2 shall be expressed as follows: </a:t>
            </a:r>
            <a:endParaRPr lang="sv-SE" sz="3200" dirty="0"/>
          </a:p>
          <a:p>
            <a:pPr lvl="4"/>
            <a:r>
              <a:rPr lang="en-GB" dirty="0"/>
              <a:t>MAX (L1 </a:t>
            </a:r>
            <a:r>
              <a:rPr lang="en-GB" dirty="0" err="1"/>
              <a:t>ms</a:t>
            </a:r>
            <a:r>
              <a:rPr lang="en-GB" dirty="0"/>
              <a:t>, L2*L3*SMTC period) </a:t>
            </a:r>
            <a:endParaRPr lang="sv-SE" sz="2000" dirty="0"/>
          </a:p>
          <a:p>
            <a:pPr lvl="1"/>
            <a:r>
              <a:rPr lang="en-GB" dirty="0"/>
              <a:t>Where L1 is the minimum PSS/SS acquisition time, L2 is number of SMTC periods required to acquire the PSS/SSS in non-DRX without gaps under NR inter-frequency side conditions and L3 is the number of reception beams required by the UE for detecting PSS/SSS. The values of L1, L2 and L3 are FFS.</a:t>
            </a:r>
          </a:p>
        </p:txBody>
      </p:sp>
    </p:spTree>
    <p:extLst>
      <p:ext uri="{BB962C8B-B14F-4D97-AF65-F5344CB8AC3E}">
        <p14:creationId xmlns:p14="http://schemas.microsoft.com/office/powerpoint/2010/main" val="4180509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5988" y="0"/>
            <a:ext cx="12191999" cy="1193074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Agreements on RRC Connection Re-establishment Requirements in TS 38.133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3A5E1-08E4-43C5-9CB8-8B5082A66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340132"/>
            <a:ext cx="12192000" cy="5339342"/>
          </a:xfrm>
        </p:spPr>
        <p:txBody>
          <a:bodyPr>
            <a:noAutofit/>
          </a:bodyPr>
          <a:lstStyle/>
          <a:p>
            <a:pPr lvl="0"/>
            <a:r>
              <a:rPr lang="en-GB" b="1" dirty="0"/>
              <a:t>Proposal 1:</a:t>
            </a:r>
            <a:r>
              <a:rPr lang="en-GB" dirty="0"/>
              <a:t>  In </a:t>
            </a:r>
            <a:r>
              <a:rPr lang="en-US" dirty="0"/>
              <a:t>RRC re-establishment to an unknown NR cell in </a:t>
            </a:r>
            <a:r>
              <a:rPr lang="en-US" i="1" dirty="0"/>
              <a:t>FR</a:t>
            </a:r>
            <a:r>
              <a:rPr lang="en-US" dirty="0"/>
              <a:t>1, the PSS/SSS acquisition time shall be as follows: </a:t>
            </a:r>
            <a:r>
              <a:rPr lang="en-GB" dirty="0"/>
              <a:t>MAX (600 </a:t>
            </a:r>
            <a:r>
              <a:rPr lang="en-GB" dirty="0" err="1"/>
              <a:t>ms</a:t>
            </a:r>
            <a:r>
              <a:rPr lang="en-GB" dirty="0"/>
              <a:t>, 5*SMTC period)</a:t>
            </a:r>
            <a:endParaRPr lang="sv-SE" dirty="0"/>
          </a:p>
          <a:p>
            <a:pPr lvl="0"/>
            <a:r>
              <a:rPr lang="en-GB" b="1" dirty="0"/>
              <a:t>Proposal 2</a:t>
            </a:r>
            <a:r>
              <a:rPr lang="en-GB" dirty="0"/>
              <a:t>: In </a:t>
            </a:r>
            <a:r>
              <a:rPr lang="en-US" dirty="0"/>
              <a:t>RRC re-establishment to an unknown NR cell in </a:t>
            </a:r>
            <a:r>
              <a:rPr lang="en-US" i="1" dirty="0"/>
              <a:t>FR</a:t>
            </a:r>
            <a:r>
              <a:rPr lang="en-US" dirty="0"/>
              <a:t>2, the PSS/SSS acquisition time shall be as follows: </a:t>
            </a:r>
            <a:r>
              <a:rPr lang="en-GB" dirty="0"/>
              <a:t>MAX (</a:t>
            </a:r>
            <a:r>
              <a:rPr lang="en-US" dirty="0"/>
              <a:t>[600ms], [5 or 6] * 4*SMTC period</a:t>
            </a:r>
            <a:r>
              <a:rPr lang="en-GB" dirty="0"/>
              <a:t>) </a:t>
            </a:r>
            <a:endParaRPr lang="sv-SE" dirty="0"/>
          </a:p>
          <a:p>
            <a:pPr lvl="0"/>
            <a:r>
              <a:rPr lang="en-GB" b="1" dirty="0"/>
              <a:t>Proposal 3:</a:t>
            </a:r>
            <a:r>
              <a:rPr lang="en-GB" dirty="0"/>
              <a:t>  In </a:t>
            </a:r>
            <a:r>
              <a:rPr lang="en-US" dirty="0"/>
              <a:t>RRC re-establishment to known NR cell in </a:t>
            </a:r>
            <a:r>
              <a:rPr lang="en-US" i="1" dirty="0"/>
              <a:t>FR</a:t>
            </a:r>
            <a:r>
              <a:rPr lang="en-US" dirty="0"/>
              <a:t>1 and </a:t>
            </a:r>
            <a:r>
              <a:rPr lang="en-US" i="1" dirty="0"/>
              <a:t>FR</a:t>
            </a:r>
            <a:r>
              <a:rPr lang="en-US" dirty="0"/>
              <a:t>2, the PSS/SSS acquisition time (T</a:t>
            </a:r>
            <a:r>
              <a:rPr lang="en-US" baseline="-25000" dirty="0"/>
              <a:t>PSS/</a:t>
            </a:r>
            <a:r>
              <a:rPr lang="en-US" baseline="-25000" dirty="0" err="1"/>
              <a:t>SSS_known_cell</a:t>
            </a:r>
            <a:r>
              <a:rPr lang="en-US" dirty="0"/>
              <a:t>) shall be set to zero.</a:t>
            </a:r>
            <a:endParaRPr lang="en-GB" dirty="0"/>
          </a:p>
          <a:p>
            <a:pPr marL="0" lvl="0" indent="0">
              <a:buNone/>
            </a:pPr>
            <a:endParaRPr lang="en-US" b="1" u="sng" dirty="0"/>
          </a:p>
        </p:txBody>
      </p:sp>
    </p:spTree>
    <p:extLst>
      <p:ext uri="{BB962C8B-B14F-4D97-AF65-F5344CB8AC3E}">
        <p14:creationId xmlns:p14="http://schemas.microsoft.com/office/powerpoint/2010/main" val="27015264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381</Words>
  <Application>Microsoft Office PowerPoint</Application>
  <PresentationFormat>Widescreen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Batang</vt:lpstr>
      <vt:lpstr>Arial</vt:lpstr>
      <vt:lpstr>Calibri</vt:lpstr>
      <vt:lpstr>Calibri Light</vt:lpstr>
      <vt:lpstr>Symbol</vt:lpstr>
      <vt:lpstr>Times New Roman</vt:lpstr>
      <vt:lpstr>Office Theme</vt:lpstr>
      <vt:lpstr>WF on WF on RRC Connection Release with Redirection and RRC Connection Re-establishment</vt:lpstr>
      <vt:lpstr>Agreements on RRC Connection Release with Redirection Requirements in TS 38.133</vt:lpstr>
      <vt:lpstr>Agreements on RRC Connection Re-establishment Requirements in TS 38.133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2018-01-12T05:29:14Z</dcterms:created>
  <dcterms:modified xsi:type="dcterms:W3CDTF">2018-04-06T17:45:10Z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a67f46ce-e1a2-40a7-b4ad-580eff7a7b8b</vt:lpwstr>
  </property>
  <property fmtid="{D5CDD505-2E9C-101B-9397-08002B2CF9AE}" pid="3" name="CTP_TimeStamp">
    <vt:lpwstr>2018-01-25 22:59:37Z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