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77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1746" y="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22F0E3-6A9F-4B6E-BB65-09961C76950B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6AD73B-A765-4A79-BA99-CD790F044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4684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467544" y="1613867"/>
            <a:ext cx="8208912" cy="1470025"/>
          </a:xfrm>
        </p:spPr>
        <p:txBody>
          <a:bodyPr>
            <a:noAutofit/>
          </a:bodyPr>
          <a:lstStyle/>
          <a:p>
            <a:r>
              <a:rPr lang="en-US" altLang="ja-JP" sz="3200" b="1" dirty="0">
                <a:solidFill>
                  <a:srgbClr val="0070C0"/>
                </a:solidFill>
              </a:rPr>
              <a:t>Way Forward on number of Cells and Beams for measurements in NR</a:t>
            </a:r>
            <a:endParaRPr kumimoji="1" lang="ja-JP" altLang="en-US" sz="3200" b="1" dirty="0">
              <a:solidFill>
                <a:srgbClr val="0070C0"/>
              </a:solidFill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755576" y="4114453"/>
            <a:ext cx="7704856" cy="1129680"/>
          </a:xfrm>
        </p:spPr>
        <p:txBody>
          <a:bodyPr>
            <a:normAutofit/>
          </a:bodyPr>
          <a:lstStyle/>
          <a:p>
            <a:r>
              <a:rPr kumimoji="1" lang="en-US" altLang="ja-JP" dirty="0">
                <a:solidFill>
                  <a:schemeClr val="tx1">
                    <a:lumMod val="75000"/>
                    <a:lumOff val="25000"/>
                  </a:schemeClr>
                </a:solidFill>
              </a:rPr>
              <a:t>Qualcomm, Samsung, Intel, </a:t>
            </a:r>
            <a:r>
              <a:rPr kumimoji="1" lang="en-US" altLang="ja-JP">
                <a:solidFill>
                  <a:schemeClr val="tx1">
                    <a:lumMod val="75000"/>
                    <a:lumOff val="25000"/>
                  </a:schemeClr>
                </a:solidFill>
              </a:rPr>
              <a:t>LG Electronics, </a:t>
            </a:r>
            <a:r>
              <a:rPr kumimoji="1" lang="en-US" altLang="ja-JP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MediaTek</a:t>
            </a:r>
            <a:endParaRPr kumimoji="1" lang="ja-JP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/>
              <a:t>R4-1804676</a:t>
            </a:r>
            <a:endParaRPr lang="en-US" altLang="ja-JP" b="1" dirty="0"/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07504" y="116632"/>
            <a:ext cx="39505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/>
              <a:t>3GPP TSG-RAN WG4 #86bis	</a:t>
            </a:r>
            <a:endParaRPr lang="ja-JP" altLang="ja-JP" dirty="0"/>
          </a:p>
          <a:p>
            <a:r>
              <a:rPr lang="en-GB" b="1" dirty="0"/>
              <a:t>Melbourne, Australia, April 16-20, 2018</a:t>
            </a:r>
            <a:endParaRPr lang="ja-JP" altLang="ja-JP" b="1" dirty="0"/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107504" y="836712"/>
            <a:ext cx="2743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7.9.2.2</a:t>
            </a:r>
          </a:p>
        </p:txBody>
      </p:sp>
    </p:spTree>
    <p:extLst>
      <p:ext uri="{BB962C8B-B14F-4D97-AF65-F5344CB8AC3E}">
        <p14:creationId xmlns:p14="http://schemas.microsoft.com/office/powerpoint/2010/main" val="19124284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E35E6DD-6E0C-4E5F-A057-5E61BA01D1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902" y="1556792"/>
            <a:ext cx="8345570" cy="4525963"/>
          </a:xfrm>
        </p:spPr>
        <p:txBody>
          <a:bodyPr>
            <a:normAutofit/>
          </a:bodyPr>
          <a:lstStyle/>
          <a:p>
            <a:r>
              <a:rPr lang="en-US" dirty="0"/>
              <a:t>For measurement capability in NR, the following values are proposed: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9DCBB97-D33B-4E45-B9F5-1C1CB3A611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9945751"/>
              </p:ext>
            </p:extLst>
          </p:nvPr>
        </p:nvGraphicFramePr>
        <p:xfrm>
          <a:off x="474902" y="2924944"/>
          <a:ext cx="8285856" cy="20162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5732">
                  <a:extLst>
                    <a:ext uri="{9D8B030D-6E8A-4147-A177-3AD203B41FA5}">
                      <a16:colId xmlns:a16="http://schemas.microsoft.com/office/drawing/2014/main" val="2361216029"/>
                    </a:ext>
                  </a:extLst>
                </a:gridCol>
                <a:gridCol w="1035732">
                  <a:extLst>
                    <a:ext uri="{9D8B030D-6E8A-4147-A177-3AD203B41FA5}">
                      <a16:colId xmlns:a16="http://schemas.microsoft.com/office/drawing/2014/main" val="3179503829"/>
                    </a:ext>
                  </a:extLst>
                </a:gridCol>
                <a:gridCol w="1035732">
                  <a:extLst>
                    <a:ext uri="{9D8B030D-6E8A-4147-A177-3AD203B41FA5}">
                      <a16:colId xmlns:a16="http://schemas.microsoft.com/office/drawing/2014/main" val="3720101922"/>
                    </a:ext>
                  </a:extLst>
                </a:gridCol>
                <a:gridCol w="1035732">
                  <a:extLst>
                    <a:ext uri="{9D8B030D-6E8A-4147-A177-3AD203B41FA5}">
                      <a16:colId xmlns:a16="http://schemas.microsoft.com/office/drawing/2014/main" val="2697031422"/>
                    </a:ext>
                  </a:extLst>
                </a:gridCol>
                <a:gridCol w="1035732">
                  <a:extLst>
                    <a:ext uri="{9D8B030D-6E8A-4147-A177-3AD203B41FA5}">
                      <a16:colId xmlns:a16="http://schemas.microsoft.com/office/drawing/2014/main" val="1997018178"/>
                    </a:ext>
                  </a:extLst>
                </a:gridCol>
                <a:gridCol w="1035732">
                  <a:extLst>
                    <a:ext uri="{9D8B030D-6E8A-4147-A177-3AD203B41FA5}">
                      <a16:colId xmlns:a16="http://schemas.microsoft.com/office/drawing/2014/main" val="4277236107"/>
                    </a:ext>
                  </a:extLst>
                </a:gridCol>
                <a:gridCol w="1035732">
                  <a:extLst>
                    <a:ext uri="{9D8B030D-6E8A-4147-A177-3AD203B41FA5}">
                      <a16:colId xmlns:a16="http://schemas.microsoft.com/office/drawing/2014/main" val="4119918530"/>
                    </a:ext>
                  </a:extLst>
                </a:gridCol>
                <a:gridCol w="1035732">
                  <a:extLst>
                    <a:ext uri="{9D8B030D-6E8A-4147-A177-3AD203B41FA5}">
                      <a16:colId xmlns:a16="http://schemas.microsoft.com/office/drawing/2014/main" val="3329534680"/>
                    </a:ext>
                  </a:extLst>
                </a:gridCol>
              </a:tblGrid>
              <a:tr h="504056">
                <a:tc gridSpan="4"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FR1</a:t>
                      </a:r>
                      <a:endParaRPr lang="de-DE" sz="2400" dirty="0"/>
                    </a:p>
                  </a:txBody>
                  <a:tcPr marL="124288" marR="124288" marT="62144" marB="62144"/>
                </a:tc>
                <a:tc hMerge="1">
                  <a:txBody>
                    <a:bodyPr/>
                    <a:lstStyle/>
                    <a:p>
                      <a:endParaRPr lang="de-DE" sz="2400" dirty="0"/>
                    </a:p>
                  </a:txBody>
                  <a:tcPr marL="124288" marR="124288" marT="62144" marB="62144"/>
                </a:tc>
                <a:tc hMerge="1">
                  <a:txBody>
                    <a:bodyPr/>
                    <a:lstStyle/>
                    <a:p>
                      <a:endParaRPr lang="de-DE" sz="2400" dirty="0"/>
                    </a:p>
                  </a:txBody>
                  <a:tcPr marL="124288" marR="124288" marT="62144" marB="62144"/>
                </a:tc>
                <a:tc hMerge="1">
                  <a:txBody>
                    <a:bodyPr/>
                    <a:lstStyle/>
                    <a:p>
                      <a:endParaRPr lang="de-DE" sz="2400" dirty="0"/>
                    </a:p>
                  </a:txBody>
                  <a:tcPr marL="124288" marR="124288" marT="62144" marB="62144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FR2</a:t>
                      </a:r>
                      <a:endParaRPr lang="de-DE" sz="2400" dirty="0"/>
                    </a:p>
                  </a:txBody>
                  <a:tcPr marL="124288" marR="124288" marT="62144" marB="62144"/>
                </a:tc>
                <a:tc hMerge="1">
                  <a:txBody>
                    <a:bodyPr/>
                    <a:lstStyle/>
                    <a:p>
                      <a:endParaRPr lang="de-DE" sz="2400" dirty="0"/>
                    </a:p>
                  </a:txBody>
                  <a:tcPr marL="124288" marR="124288" marT="62144" marB="62144"/>
                </a:tc>
                <a:tc hMerge="1">
                  <a:txBody>
                    <a:bodyPr/>
                    <a:lstStyle/>
                    <a:p>
                      <a:endParaRPr lang="de-DE" sz="2400" dirty="0"/>
                    </a:p>
                  </a:txBody>
                  <a:tcPr marL="124288" marR="124288" marT="62144" marB="62144"/>
                </a:tc>
                <a:tc hMerge="1">
                  <a:txBody>
                    <a:bodyPr/>
                    <a:lstStyle/>
                    <a:p>
                      <a:endParaRPr lang="de-DE" sz="2400" dirty="0"/>
                    </a:p>
                  </a:txBody>
                  <a:tcPr marL="124288" marR="124288" marT="62144" marB="62144"/>
                </a:tc>
                <a:extLst>
                  <a:ext uri="{0D108BD9-81ED-4DB2-BD59-A6C34878D82A}">
                    <a16:rowId xmlns:a16="http://schemas.microsoft.com/office/drawing/2014/main" val="1961147155"/>
                  </a:ext>
                </a:extLst>
              </a:tr>
              <a:tr h="504056">
                <a:tc gridSpan="2"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Intra-Frequency</a:t>
                      </a:r>
                      <a:endParaRPr lang="de-DE" sz="1800" dirty="0">
                        <a:solidFill>
                          <a:schemeClr val="tx1"/>
                        </a:solidFill>
                      </a:endParaRPr>
                    </a:p>
                  </a:txBody>
                  <a:tcPr marL="124288" marR="124288" marT="62144" marB="62144" anchor="ctr"/>
                </a:tc>
                <a:tc hMerge="1">
                  <a:txBody>
                    <a:bodyPr/>
                    <a:lstStyle/>
                    <a:p>
                      <a:endParaRPr lang="de-DE" sz="2400" dirty="0"/>
                    </a:p>
                  </a:txBody>
                  <a:tcPr marL="124288" marR="124288" marT="62144" marB="62144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Inter-Frequency</a:t>
                      </a:r>
                      <a:endParaRPr lang="de-DE" sz="1800" dirty="0">
                        <a:solidFill>
                          <a:schemeClr val="tx1"/>
                        </a:solidFill>
                      </a:endParaRPr>
                    </a:p>
                  </a:txBody>
                  <a:tcPr marL="124288" marR="124288" marT="62144" marB="62144" anchor="ctr"/>
                </a:tc>
                <a:tc hMerge="1">
                  <a:txBody>
                    <a:bodyPr/>
                    <a:lstStyle/>
                    <a:p>
                      <a:endParaRPr lang="de-DE" sz="2400" dirty="0"/>
                    </a:p>
                  </a:txBody>
                  <a:tcPr marL="124288" marR="124288" marT="62144" marB="62144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Intra-Frequency</a:t>
                      </a:r>
                      <a:endParaRPr lang="de-DE" sz="1800" dirty="0">
                        <a:solidFill>
                          <a:schemeClr val="tx1"/>
                        </a:solidFill>
                      </a:endParaRPr>
                    </a:p>
                  </a:txBody>
                  <a:tcPr marL="124288" marR="124288" marT="62144" marB="62144" anchor="ctr"/>
                </a:tc>
                <a:tc hMerge="1">
                  <a:txBody>
                    <a:bodyPr/>
                    <a:lstStyle/>
                    <a:p>
                      <a:endParaRPr lang="de-DE" sz="2400" dirty="0"/>
                    </a:p>
                  </a:txBody>
                  <a:tcPr marL="124288" marR="124288" marT="62144" marB="62144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Inter-Frequency</a:t>
                      </a:r>
                      <a:endParaRPr lang="de-DE" sz="1800" dirty="0">
                        <a:solidFill>
                          <a:schemeClr val="tx1"/>
                        </a:solidFill>
                      </a:endParaRPr>
                    </a:p>
                  </a:txBody>
                  <a:tcPr marL="124288" marR="124288" marT="62144" marB="62144" anchor="ctr"/>
                </a:tc>
                <a:tc hMerge="1">
                  <a:txBody>
                    <a:bodyPr/>
                    <a:lstStyle/>
                    <a:p>
                      <a:endParaRPr lang="de-DE" sz="2400" dirty="0"/>
                    </a:p>
                  </a:txBody>
                  <a:tcPr marL="124288" marR="124288" marT="62144" marB="62144"/>
                </a:tc>
                <a:extLst>
                  <a:ext uri="{0D108BD9-81ED-4DB2-BD59-A6C34878D82A}">
                    <a16:rowId xmlns:a16="http://schemas.microsoft.com/office/drawing/2014/main" val="2539469276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#cells</a:t>
                      </a:r>
                      <a:endParaRPr lang="de-DE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#SSBs</a:t>
                      </a:r>
                      <a:endParaRPr lang="de-DE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#cells</a:t>
                      </a:r>
                      <a:endParaRPr lang="de-DE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#SSBs</a:t>
                      </a:r>
                      <a:endParaRPr lang="de-DE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#cells</a:t>
                      </a:r>
                      <a:endParaRPr lang="de-DE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#SSBs</a:t>
                      </a:r>
                      <a:endParaRPr lang="de-DE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#cells</a:t>
                      </a:r>
                      <a:endParaRPr lang="de-DE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#SSBs</a:t>
                      </a:r>
                      <a:endParaRPr lang="de-DE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74098917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8</a:t>
                      </a:r>
                      <a:endParaRPr lang="de-DE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12</a:t>
                      </a:r>
                      <a:endParaRPr lang="de-DE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</a:t>
                      </a:r>
                      <a:endParaRPr lang="de-DE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6</a:t>
                      </a:r>
                      <a:endParaRPr lang="de-DE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</a:t>
                      </a:r>
                      <a:endParaRPr lang="de-DE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16</a:t>
                      </a:r>
                      <a:endParaRPr lang="de-DE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</a:t>
                      </a:r>
                      <a:endParaRPr lang="de-DE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8</a:t>
                      </a:r>
                      <a:endParaRPr lang="de-DE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850526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99587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</Words>
  <Application>Microsoft Office PowerPoint</Application>
  <PresentationFormat>On-screen Show (4:3)</PresentationFormat>
  <Paragraphs>31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맑은 고딕</vt:lpstr>
      <vt:lpstr>ＭＳ Ｐゴシック</vt:lpstr>
      <vt:lpstr>SimSun</vt:lpstr>
      <vt:lpstr>Arial</vt:lpstr>
      <vt:lpstr>Calibri</vt:lpstr>
      <vt:lpstr>Office テーマ</vt:lpstr>
      <vt:lpstr>Way Forward on number of Cells and Beams for measurements in NR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[Draft] WF on gap for intra-frequency measurement</dc:title>
  <dc:creator>5139473</dc:creator>
  <cp:lastModifiedBy>Andrea Garavaglia</cp:lastModifiedBy>
  <cp:revision>90</cp:revision>
  <dcterms:created xsi:type="dcterms:W3CDTF">2017-11-29T19:45:07Z</dcterms:created>
  <dcterms:modified xsi:type="dcterms:W3CDTF">2018-04-06T10:17:30Z</dcterms:modified>
</cp:coreProperties>
</file>