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78" r:id="rId6"/>
    <p:sldId id="377" r:id="rId7"/>
    <p:sldId id="381" r:id="rId8"/>
    <p:sldId id="379" r:id="rId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02.03.2018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3/2/2018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higher velocity UE RRM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</a:t>
            </a:r>
            <a:r>
              <a:rPr lang="en-US" altLang="zh-CN" sz="2800" dirty="0">
                <a:solidFill>
                  <a:srgbClr val="898989"/>
                </a:solidFill>
              </a:rPr>
              <a:t>Ericsson, 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77156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6</a:t>
            </a:r>
            <a:br>
              <a:rPr lang="en-US" altLang="zh-CN" sz="1800" b="1" dirty="0"/>
            </a:br>
            <a:r>
              <a:rPr lang="en-US" sz="1800" b="1" dirty="0"/>
              <a:t>Athens, Greece, 26</a:t>
            </a:r>
            <a:r>
              <a:rPr lang="en-US" sz="1800" b="1" baseline="30000" dirty="0"/>
              <a:t>th</a:t>
            </a:r>
            <a:r>
              <a:rPr lang="en-US" sz="1800" b="1" dirty="0"/>
              <a:t> February – 2</a:t>
            </a:r>
            <a:r>
              <a:rPr lang="en-US" sz="1800" b="1" baseline="30000" dirty="0"/>
              <a:t>nd</a:t>
            </a:r>
            <a:r>
              <a:rPr lang="en-US" sz="1800" b="1" dirty="0"/>
              <a:t> March, 2018</a:t>
            </a:r>
          </a:p>
          <a:p>
            <a:pPr>
              <a:buNone/>
            </a:pPr>
            <a:r>
              <a:rPr lang="en-US" sz="1800" b="1" dirty="0"/>
              <a:t>Agenda item</a:t>
            </a:r>
            <a:r>
              <a:rPr lang="en-US" sz="1800" b="1"/>
              <a:t>: 6.19.4.1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R4-1803479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We have reached the following agreements in RAN4 #85:</a:t>
            </a:r>
          </a:p>
          <a:p>
            <a:pPr lvl="1"/>
            <a:r>
              <a:rPr lang="en-US" altLang="zh-CN" sz="2400" dirty="0"/>
              <a:t>For non-DRX requirements with gap pattern #0 and for intra-frequency measurement</a:t>
            </a:r>
          </a:p>
          <a:p>
            <a:pPr lvl="2"/>
            <a:r>
              <a:rPr lang="en-US" altLang="zh-CN" sz="2000" dirty="0"/>
              <a:t>Reuse Rel-13 cell identification and measurement delay requirements in high Doppler channel up to 220Hz Doppler spread. </a:t>
            </a:r>
          </a:p>
          <a:p>
            <a:pPr lvl="2"/>
            <a:r>
              <a:rPr lang="en-US" altLang="zh-CN" sz="2000" dirty="0"/>
              <a:t>Reuse Rel-13/14 measurement accuracy requirements in high Doppler channel up to 220Hz Doppler spread.</a:t>
            </a:r>
          </a:p>
          <a:p>
            <a:pPr lvl="1"/>
            <a:r>
              <a:rPr lang="en-US" altLang="zh-CN" sz="2400" dirty="0"/>
              <a:t>FFS for inter-frequency measurement requirements</a:t>
            </a:r>
          </a:p>
          <a:p>
            <a:pPr lvl="1"/>
            <a:r>
              <a:rPr lang="en-US" altLang="zh-CN" sz="2400" dirty="0"/>
              <a:t>FFS for RRM requirements with DRX</a:t>
            </a:r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804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/>
              <a:t>DRX measurement requirements</a:t>
            </a:r>
          </a:p>
          <a:p>
            <a:pPr lvl="1"/>
            <a:r>
              <a:rPr lang="en-US" altLang="zh-CN" sz="2800" dirty="0"/>
              <a:t>Under RRC_IDLE state</a:t>
            </a:r>
          </a:p>
          <a:p>
            <a:pPr lvl="2"/>
            <a:r>
              <a:rPr lang="en-US" altLang="zh-CN" sz="2600" dirty="0"/>
              <a:t> </a:t>
            </a:r>
          </a:p>
          <a:p>
            <a:pPr lvl="1"/>
            <a:endParaRPr lang="en-US" altLang="zh-CN" sz="2800" dirty="0"/>
          </a:p>
          <a:p>
            <a:pPr lvl="1"/>
            <a:endParaRPr lang="en-US" altLang="zh-CN" sz="2800" dirty="0"/>
          </a:p>
          <a:p>
            <a:pPr lvl="1"/>
            <a:endParaRPr lang="en-US" altLang="zh-CN" sz="2800" dirty="0"/>
          </a:p>
          <a:p>
            <a:pPr lvl="2"/>
            <a:r>
              <a:rPr lang="en-US" altLang="zh-CN" sz="2600" dirty="0" err="1"/>
              <a:t>T</a:t>
            </a:r>
            <a:r>
              <a:rPr lang="en-US" altLang="zh-CN" sz="2600" baseline="-25000" dirty="0" err="1"/>
              <a:t>Identify_Intra_UE</a:t>
            </a:r>
            <a:r>
              <a:rPr lang="en-US" altLang="zh-CN" sz="2600" baseline="-25000" dirty="0"/>
              <a:t> cat M1</a:t>
            </a:r>
            <a:r>
              <a:rPr lang="en-US" altLang="zh-CN" sz="2600" dirty="0"/>
              <a:t> and </a:t>
            </a:r>
            <a:r>
              <a:rPr lang="en-US" altLang="zh-CN" sz="2600" dirty="0" err="1"/>
              <a:t>T</a:t>
            </a:r>
            <a:r>
              <a:rPr lang="en-US" altLang="zh-CN" sz="2600" baseline="-25000" dirty="0" err="1"/>
              <a:t>measure_intra_UE</a:t>
            </a:r>
            <a:r>
              <a:rPr lang="en-US" altLang="zh-CN" sz="2600" baseline="-25000" dirty="0"/>
              <a:t> cat M1</a:t>
            </a:r>
            <a:r>
              <a:rPr lang="en-US" altLang="zh-CN" sz="2600" dirty="0"/>
              <a:t> should be reduced due to faster UE velocity</a:t>
            </a:r>
          </a:p>
          <a:p>
            <a:pPr lvl="1"/>
            <a:endParaRPr lang="en-US" altLang="zh-CN" sz="2400" dirty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032213"/>
              </p:ext>
            </p:extLst>
          </p:nvPr>
        </p:nvGraphicFramePr>
        <p:xfrm>
          <a:off x="1981200" y="2286000"/>
          <a:ext cx="7162802" cy="19942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62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4300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DRX cycle length (s)</a:t>
                      </a:r>
                      <a:endParaRPr lang="zh-CN" sz="1600" b="1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T</a:t>
                      </a:r>
                      <a:r>
                        <a:rPr lang="en-GB" sz="1600" baseline="-25000" dirty="0" err="1">
                          <a:effectLst/>
                        </a:rPr>
                        <a:t>detect_intra</a:t>
                      </a:r>
                      <a:r>
                        <a:rPr lang="en-GB" sz="1600" baseline="-25000" dirty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(s) (DRX cycles)</a:t>
                      </a:r>
                      <a:endParaRPr lang="zh-CN" sz="1600" b="1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dirty="0" err="1">
                          <a:effectLst/>
                        </a:rPr>
                        <a:t>T</a:t>
                      </a:r>
                      <a:r>
                        <a:rPr lang="en-GB" altLang="zh-CN" sz="1600" baseline="-25000" dirty="0" err="1">
                          <a:effectLst/>
                        </a:rPr>
                        <a:t>measure_intra</a:t>
                      </a:r>
                      <a:r>
                        <a:rPr lang="en-GB" altLang="zh-CN" sz="1600" baseline="-25000" dirty="0">
                          <a:effectLst/>
                        </a:rPr>
                        <a:t> </a:t>
                      </a:r>
                      <a:r>
                        <a:rPr lang="en-GB" altLang="zh-CN" sz="1600" dirty="0">
                          <a:effectLst/>
                        </a:rPr>
                        <a:t>(s) (DRX cycles)</a:t>
                      </a:r>
                      <a:endParaRPr lang="zh-CN" altLang="zh-CN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1600" b="1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T</a:t>
                      </a:r>
                      <a:r>
                        <a:rPr lang="en-GB" sz="1600" baseline="-25000" dirty="0" err="1">
                          <a:effectLst/>
                        </a:rPr>
                        <a:t>evaluate_intra</a:t>
                      </a:r>
                      <a:r>
                        <a:rPr lang="en-GB" sz="1600" baseline="-25000" dirty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(s) (DRX cycles)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0.32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[TBD] 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[TBD]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[TBD]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0.64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1.28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2.56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600" dirty="0">
                          <a:effectLst/>
                        </a:rPr>
                        <a:t>[TBD] </a:t>
                      </a:r>
                      <a:endParaRPr lang="zh-CN" alt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57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CN" sz="2800" dirty="0"/>
              <a:t>Under RRC_CONNECTED state </a:t>
            </a:r>
          </a:p>
          <a:p>
            <a:pPr lvl="2"/>
            <a:endParaRPr lang="en-US" altLang="zh-CN" sz="2200" dirty="0"/>
          </a:p>
          <a:p>
            <a:pPr lvl="2"/>
            <a:endParaRPr lang="en-US" altLang="zh-CN" sz="2200" dirty="0"/>
          </a:p>
          <a:p>
            <a:pPr lvl="2"/>
            <a:endParaRPr lang="en-US" altLang="zh-CN" sz="2200" dirty="0"/>
          </a:p>
          <a:p>
            <a:pPr lvl="2"/>
            <a:endParaRPr lang="en-US" altLang="zh-CN" sz="2200" dirty="0"/>
          </a:p>
          <a:p>
            <a:pPr lvl="2"/>
            <a:endParaRPr lang="en-US" altLang="zh-CN" sz="2200" dirty="0"/>
          </a:p>
          <a:p>
            <a:pPr lvl="2"/>
            <a:endParaRPr lang="en-US" altLang="zh-CN" sz="2200" dirty="0"/>
          </a:p>
          <a:p>
            <a:pPr lvl="2"/>
            <a:r>
              <a:rPr lang="en-US" altLang="zh-CN" sz="2400" dirty="0" err="1"/>
              <a:t>T</a:t>
            </a:r>
            <a:r>
              <a:rPr lang="en-US" altLang="zh-CN" sz="2400" baseline="-25000" dirty="0" err="1"/>
              <a:t>Identify_Intra_UE</a:t>
            </a:r>
            <a:r>
              <a:rPr lang="en-US" altLang="zh-CN" sz="2400" baseline="-25000" dirty="0"/>
              <a:t> cat M1</a:t>
            </a:r>
            <a:r>
              <a:rPr lang="en-US" altLang="zh-CN" sz="2400" dirty="0"/>
              <a:t> and </a:t>
            </a:r>
            <a:r>
              <a:rPr lang="en-US" altLang="zh-CN" sz="2400" dirty="0" err="1"/>
              <a:t>T</a:t>
            </a:r>
            <a:r>
              <a:rPr lang="en-US" altLang="zh-CN" sz="2400" baseline="-25000" dirty="0" err="1"/>
              <a:t>measure_intra_UE</a:t>
            </a:r>
            <a:r>
              <a:rPr lang="en-US" altLang="zh-CN" sz="2400" baseline="-25000" dirty="0"/>
              <a:t> cat M1</a:t>
            </a:r>
            <a:r>
              <a:rPr lang="en-US" altLang="zh-CN" sz="2400" dirty="0"/>
              <a:t> should be reduced due to faster UE velocity</a:t>
            </a:r>
          </a:p>
          <a:p>
            <a:pPr lvl="2"/>
            <a:r>
              <a:rPr lang="en-US" altLang="zh-CN" sz="2400" dirty="0"/>
              <a:t>Gap sharing should be considered when consider values in the above table </a:t>
            </a:r>
            <a:endParaRPr lang="en-US" altLang="zh-CN" sz="2000" dirty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362920"/>
              </p:ext>
            </p:extLst>
          </p:nvPr>
        </p:nvGraphicFramePr>
        <p:xfrm>
          <a:off x="1905000" y="1752600"/>
          <a:ext cx="7162801" cy="23817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338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644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644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DRX cycle length (s)</a:t>
                      </a:r>
                      <a:endParaRPr lang="zh-CN" sz="1600" b="1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T</a:t>
                      </a:r>
                      <a:r>
                        <a:rPr lang="en-GB" sz="1600" baseline="-25000" dirty="0" err="1">
                          <a:effectLst/>
                        </a:rPr>
                        <a:t>identify_intra</a:t>
                      </a:r>
                      <a:r>
                        <a:rPr lang="en-GB" sz="1600" baseline="-25000" dirty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(s) (DRX cycles)</a:t>
                      </a:r>
                      <a:endParaRPr lang="zh-CN" sz="1600" b="1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T</a:t>
                      </a:r>
                      <a:r>
                        <a:rPr lang="en-GB" sz="1600" baseline="-25000" dirty="0" err="1">
                          <a:effectLst/>
                        </a:rPr>
                        <a:t>measure_intra</a:t>
                      </a:r>
                      <a:r>
                        <a:rPr lang="en-GB" sz="1600" baseline="-25000" dirty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(s) (DRX cycles)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≤0.04</a:t>
                      </a:r>
                      <a:endParaRPr lang="zh-CN" sz="16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[0.8] (Note1)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[0.2] (Note1)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[0.04&lt;</a:t>
                      </a:r>
                      <a:r>
                        <a:rPr lang="en-GB" sz="1600" dirty="0" err="1">
                          <a:effectLst/>
                        </a:rPr>
                        <a:t>DRX-cycle</a:t>
                      </a:r>
                      <a:r>
                        <a:rPr lang="en-GB" sz="1600" dirty="0" err="1" smtClean="0">
                          <a:effectLst/>
                        </a:rPr>
                        <a:t>≤TBD</a:t>
                      </a:r>
                      <a:r>
                        <a:rPr lang="en-GB" sz="1600" dirty="0" smtClean="0">
                          <a:effectLst/>
                        </a:rPr>
                        <a:t>]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Note2([TBD])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 ([TBD])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[TBD&lt;</a:t>
                      </a:r>
                      <a:r>
                        <a:rPr lang="en-GB" sz="1600" dirty="0" err="1" smtClean="0">
                          <a:effectLst/>
                        </a:rPr>
                        <a:t>DRX-cycle≤TBD</a:t>
                      </a:r>
                      <a:r>
                        <a:rPr lang="en-GB" sz="1600" dirty="0" smtClean="0">
                          <a:effectLst/>
                        </a:rPr>
                        <a:t>]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Note2([TBD])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 ([TBD])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5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[TBD&lt;DRX-cycle</a:t>
                      </a:r>
                      <a:r>
                        <a:rPr lang="en-GB" sz="1600" dirty="0">
                          <a:effectLst/>
                        </a:rPr>
                        <a:t>≤2.56]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Note2([TBD])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 ([TBD])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31371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Note1:	Number of DRX cycle depends upon the DRX cycle in use.</a:t>
                      </a:r>
                      <a:endParaRPr lang="zh-CN" sz="16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Note2:	Time depends upon the DRX cycle in use.</a:t>
                      </a:r>
                      <a:endParaRPr lang="zh-CN" sz="16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599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24600"/>
            <a:ext cx="2844800" cy="365125"/>
          </a:xfrm>
        </p:spPr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CN" sz="2800" dirty="0"/>
              <a:t>On gap sharing and high-velocity operation</a:t>
            </a:r>
          </a:p>
          <a:p>
            <a:pPr lvl="2"/>
            <a:r>
              <a:rPr lang="en-US" altLang="zh-CN" sz="2400" dirty="0"/>
              <a:t>Introduce a new measurement gap sharing table for </a:t>
            </a:r>
            <a:r>
              <a:rPr lang="en-US" altLang="zh-CN" sz="2400" dirty="0" err="1"/>
              <a:t>eFeMTC</a:t>
            </a:r>
            <a:r>
              <a:rPr lang="en-US" altLang="zh-CN" sz="2400" dirty="0"/>
              <a:t> UEs operating under higher velocity, and the values of the table are FFS.</a:t>
            </a:r>
          </a:p>
          <a:p>
            <a:pPr lvl="2"/>
            <a:r>
              <a:rPr lang="en-US" altLang="zh-CN" sz="2400" dirty="0" smtClean="0"/>
              <a:t>Inter-frequency </a:t>
            </a:r>
            <a:r>
              <a:rPr lang="en-US" altLang="zh-CN" sz="2400" dirty="0"/>
              <a:t>requirements under high-velocity operation is FFS.</a:t>
            </a:r>
          </a:p>
          <a:p>
            <a:pPr lvl="2"/>
            <a:r>
              <a:rPr lang="en-US" altLang="zh-CN" sz="2400" dirty="0"/>
              <a:t>If high-velocity indication is received by the </a:t>
            </a:r>
            <a:r>
              <a:rPr lang="en-US" altLang="zh-CN" sz="2400" dirty="0" err="1"/>
              <a:t>efeMTC</a:t>
            </a:r>
            <a:r>
              <a:rPr lang="en-US" altLang="zh-CN" sz="2400" dirty="0"/>
              <a:t> UE, the UE shall sue the measurement gap sharing table associated with high-velocity. </a:t>
            </a:r>
          </a:p>
        </p:txBody>
      </p:sp>
    </p:spTree>
    <p:extLst>
      <p:ext uri="{BB962C8B-B14F-4D97-AF65-F5344CB8AC3E}">
        <p14:creationId xmlns:p14="http://schemas.microsoft.com/office/powerpoint/2010/main" val="400772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17c5c574-4f42-45b3-8a7f-77d8e859d074"/>
    <ds:schemaRef ds:uri="66EEDB98-F073-460B-B9B0-9643F9FE785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14412</TotalTime>
  <Words>361</Words>
  <Application>Microsoft Office PowerPoint</Application>
  <PresentationFormat>宽屏</PresentationFormat>
  <Paragraphs>80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MS Mincho</vt:lpstr>
      <vt:lpstr>Tms Rmn</vt:lpstr>
      <vt:lpstr>宋体</vt:lpstr>
      <vt:lpstr>Arial</vt:lpstr>
      <vt:lpstr>Calibri</vt:lpstr>
      <vt:lpstr>Times New Roman</vt:lpstr>
      <vt:lpstr>Office Theme</vt:lpstr>
      <vt:lpstr>Way forward on higher velocity UE RRM requirements</vt:lpstr>
      <vt:lpstr>Background</vt:lpstr>
      <vt:lpstr>Way forward</vt:lpstr>
      <vt:lpstr>Way forward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1123</cp:revision>
  <dcterms:created xsi:type="dcterms:W3CDTF">2013-05-13T16:02:00Z</dcterms:created>
  <dcterms:modified xsi:type="dcterms:W3CDTF">2018-03-02T06:00:49Z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(3)naCegETLzyQHDzWi1GEqOX6UETjnIRIPt7EpxKUdoieRpLmCt2qsL3SM+LIsTnWGMQjeIUqk
W4v9JPTbU/AFtTbXt5orfZRc/X00ptGMTvcW8KnpAxNbf/8fX+5mVORBzv2LF+i2IDyDY8WV
UxcEmFdQWXdJ3sSPdVxb5AulJiOpoTkpKpX5f5WMekfCWmlpz/v1tgrxuKCjpFNedNjJl9MD
W2ry5IlqagoS1ectOD</vt:lpwstr>
  </property>
  <property fmtid="{D5CDD505-2E9C-101B-9397-08002B2CF9AE}" pid="14" name="_2015_ms_pID_7253431">
    <vt:lpwstr>Yj0hIARWU8Z0hmI8sxePPHloOloM1ha7iR3cS5rzM4XgbT06QXhPez
BMPk5mIhob7czNC3svWU5QKkKbwPV1IKpCC07zabFPkOvjTyK3gSHt2PHWHg1pdLpoNuD8u1
kQLSPYS0nNdx8A+1iCycGFiTjQFL9K5mbztxJUN/LsNtl3vUCusGHaQbFZk7u5bxVATANJOL
jLfh906qtP1+PNikY/ck+e/nvETkEFfrdhMj</vt:lpwstr>
  </property>
  <property fmtid="{D5CDD505-2E9C-101B-9397-08002B2CF9AE}" pid="15" name="_2015_ms_pID_7253432">
    <vt:lpwstr>fA==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1519970261</vt:lpwstr>
  </property>
</Properties>
</file>