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1">
  <p:sldMasterIdLst>
    <p:sldMasterId id="2147483648" r:id="rId1"/>
    <p:sldMasterId id="2147483660" r:id="rId2"/>
  </p:sldMasterIdLst>
  <p:notesMasterIdLst>
    <p:notesMasterId r:id="rId8"/>
  </p:notesMasterIdLst>
  <p:sldIdLst>
    <p:sldId id="280" r:id="rId3"/>
    <p:sldId id="324" r:id="rId4"/>
    <p:sldId id="335" r:id="rId5"/>
    <p:sldId id="334" r:id="rId6"/>
    <p:sldId id="32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89D8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0158" autoAdjust="0"/>
  </p:normalViewPr>
  <p:slideViewPr>
    <p:cSldViewPr snapToGrid="0">
      <p:cViewPr>
        <p:scale>
          <a:sx n="70" d="100"/>
          <a:sy n="70" d="100"/>
        </p:scale>
        <p:origin x="66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lveralo\Desktop\NR-mmWave-PC-worksheet_Nominal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Distribution of min peak EIRP proposals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2"/>
          <c:order val="0"/>
          <c:tx>
            <c:v>28 GHz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'Min EIRP Hist'!$C$12:$C$22</c:f>
              <c:numCache>
                <c:formatCode>General</c:formatCode>
                <c:ptCount val="11"/>
                <c:pt idx="0">
                  <c:v>20.2</c:v>
                </c:pt>
                <c:pt idx="1">
                  <c:v>20.795000000000002</c:v>
                </c:pt>
                <c:pt idx="2">
                  <c:v>21.23</c:v>
                </c:pt>
                <c:pt idx="3">
                  <c:v>21.52</c:v>
                </c:pt>
                <c:pt idx="4">
                  <c:v>21.66</c:v>
                </c:pt>
                <c:pt idx="5">
                  <c:v>22</c:v>
                </c:pt>
                <c:pt idx="6">
                  <c:v>22.32</c:v>
                </c:pt>
                <c:pt idx="7">
                  <c:v>22.389999999999997</c:v>
                </c:pt>
                <c:pt idx="8">
                  <c:v>24.103999999999999</c:v>
                </c:pt>
                <c:pt idx="9">
                  <c:v>25.54</c:v>
                </c:pt>
                <c:pt idx="10">
                  <c:v>26.24</c:v>
                </c:pt>
              </c:numCache>
            </c:numRef>
          </c:xVal>
          <c:yVal>
            <c:numRef>
              <c:f>'Min EIRP Hist'!$B$12:$B$22</c:f>
              <c:numCache>
                <c:formatCode>General</c:formatCode>
                <c:ptCount val="11"/>
                <c:pt idx="0">
                  <c:v>0</c:v>
                </c:pt>
                <c:pt idx="1">
                  <c:v>0.1</c:v>
                </c:pt>
                <c:pt idx="2">
                  <c:v>0.2</c:v>
                </c:pt>
                <c:pt idx="3">
                  <c:v>0.3</c:v>
                </c:pt>
                <c:pt idx="4">
                  <c:v>0.4</c:v>
                </c:pt>
                <c:pt idx="5">
                  <c:v>0.5</c:v>
                </c:pt>
                <c:pt idx="6">
                  <c:v>0.6</c:v>
                </c:pt>
                <c:pt idx="7">
                  <c:v>0.7</c:v>
                </c:pt>
                <c:pt idx="8">
                  <c:v>0.8</c:v>
                </c:pt>
                <c:pt idx="9">
                  <c:v>0.9</c:v>
                </c:pt>
                <c:pt idx="10">
                  <c:v>1</c:v>
                </c:pt>
              </c:numCache>
            </c:numRef>
          </c:yVal>
          <c:smooth val="0"/>
        </c:ser>
        <c:ser>
          <c:idx val="1"/>
          <c:order val="1"/>
          <c:tx>
            <c:v>39 GHz</c:v>
          </c:tx>
          <c:spPr>
            <a:ln w="19050" cap="rnd">
              <a:solidFill>
                <a:srgbClr val="C00000"/>
              </a:solidFill>
              <a:round/>
            </a:ln>
            <a:effectLst/>
          </c:spPr>
          <c:marker>
            <c:symbol val="diamond"/>
            <c:size val="5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xVal>
            <c:numRef>
              <c:f>'Min EIRP Hist'!$D$12:$D$22</c:f>
              <c:numCache>
                <c:formatCode>General</c:formatCode>
                <c:ptCount val="11"/>
                <c:pt idx="0">
                  <c:v>18.399999999999999</c:v>
                </c:pt>
                <c:pt idx="1">
                  <c:v>18.54</c:v>
                </c:pt>
                <c:pt idx="2">
                  <c:v>18.78</c:v>
                </c:pt>
                <c:pt idx="3">
                  <c:v>19.115000000000002</c:v>
                </c:pt>
                <c:pt idx="4">
                  <c:v>19.57</c:v>
                </c:pt>
                <c:pt idx="5">
                  <c:v>20.074999999999999</c:v>
                </c:pt>
                <c:pt idx="6">
                  <c:v>20.48</c:v>
                </c:pt>
                <c:pt idx="7">
                  <c:v>20.585000000000001</c:v>
                </c:pt>
                <c:pt idx="8">
                  <c:v>22.304000000000002</c:v>
                </c:pt>
                <c:pt idx="9">
                  <c:v>23.830000000000002</c:v>
                </c:pt>
                <c:pt idx="10">
                  <c:v>24.74</c:v>
                </c:pt>
              </c:numCache>
            </c:numRef>
          </c:xVal>
          <c:yVal>
            <c:numRef>
              <c:f>'Min EIRP Hist'!$B$12:$B$22</c:f>
              <c:numCache>
                <c:formatCode>General</c:formatCode>
                <c:ptCount val="11"/>
                <c:pt idx="0">
                  <c:v>0</c:v>
                </c:pt>
                <c:pt idx="1">
                  <c:v>0.1</c:v>
                </c:pt>
                <c:pt idx="2">
                  <c:v>0.2</c:v>
                </c:pt>
                <c:pt idx="3">
                  <c:v>0.3</c:v>
                </c:pt>
                <c:pt idx="4">
                  <c:v>0.4</c:v>
                </c:pt>
                <c:pt idx="5">
                  <c:v>0.5</c:v>
                </c:pt>
                <c:pt idx="6">
                  <c:v>0.6</c:v>
                </c:pt>
                <c:pt idx="7">
                  <c:v>0.7</c:v>
                </c:pt>
                <c:pt idx="8">
                  <c:v>0.8</c:v>
                </c:pt>
                <c:pt idx="9">
                  <c:v>0.9</c:v>
                </c:pt>
                <c:pt idx="10">
                  <c:v>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37708768"/>
        <c:axId val="737700928"/>
      </c:scatterChart>
      <c:valAx>
        <c:axId val="737708768"/>
        <c:scaling>
          <c:orientation val="minMax"/>
          <c:max val="28"/>
          <c:min val="16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Min Peak EIRP [dBm]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737700928"/>
        <c:crosses val="autoZero"/>
        <c:crossBetween val="midCat"/>
      </c:valAx>
      <c:valAx>
        <c:axId val="737700928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73770876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664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3626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5850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620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5035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054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6385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00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216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7389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0367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767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414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43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96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31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</a:t>
            </a:r>
            <a:r>
              <a:rPr lang="en-US" sz="4800" dirty="0" smtClean="0"/>
              <a:t>FR2 peak EIRP for </a:t>
            </a:r>
            <a:r>
              <a:rPr lang="en-US" sz="4800" smtClean="0"/>
              <a:t>handheld </a:t>
            </a:r>
            <a:r>
              <a:rPr lang="en-US" sz="4800" smtClean="0"/>
              <a:t>UE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Intel</a:t>
            </a:r>
            <a:r>
              <a:rPr lang="en-US" sz="2800" dirty="0" smtClean="0"/>
              <a:t>, Xiaomi, OPPO, vivo, MediaTek, [Huawei], LGE, Apple, </a:t>
            </a:r>
            <a:r>
              <a:rPr lang="en-US" sz="2800" dirty="0" err="1" smtClean="0"/>
              <a:t>Qorvo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R4-1803451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37943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WG4#86 Meeting</a:t>
            </a:r>
          </a:p>
          <a:p>
            <a:r>
              <a:rPr lang="en-GB" b="1" dirty="0"/>
              <a:t>Athens, Greece, Feb 26 –  Mar 2, 2018</a:t>
            </a:r>
          </a:p>
          <a:p>
            <a:r>
              <a:rPr lang="en-GB" b="1" dirty="0"/>
              <a:t>Agenda: 7.4.9.3.2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38200" y="1825625"/>
            <a:ext cx="10515600" cy="10191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/>
              <a:t>No consensus on peak EIRP was found during </a:t>
            </a:r>
            <a:r>
              <a:rPr lang="en-US" sz="2200" dirty="0" smtClean="0"/>
              <a:t>AH-1801 meeting </a:t>
            </a:r>
            <a:r>
              <a:rPr lang="en-US" sz="2200" dirty="0"/>
              <a:t>[1] and the proposals presented on RAN4 #86 received similar </a:t>
            </a:r>
            <a:r>
              <a:rPr lang="en-US" sz="2200" dirty="0" smtClean="0"/>
              <a:t>feedback</a:t>
            </a:r>
            <a:endParaRPr lang="en-US" sz="2200" dirty="0"/>
          </a:p>
          <a:p>
            <a:pPr lvl="1">
              <a:spcBef>
                <a:spcPts val="300"/>
              </a:spcBef>
            </a:pPr>
            <a:r>
              <a:rPr lang="en-US" sz="1900" dirty="0"/>
              <a:t>Proposed values are either too high for UE vendors or too low for network providers</a:t>
            </a:r>
          </a:p>
          <a:p>
            <a:r>
              <a:rPr lang="en-US" sz="2200" dirty="0" smtClean="0"/>
              <a:t>In RAN4 #86, two </a:t>
            </a:r>
            <a:r>
              <a:rPr lang="en-US" sz="2200" dirty="0"/>
              <a:t>proposals were presented </a:t>
            </a:r>
            <a:r>
              <a:rPr lang="en-US" sz="2200" dirty="0" smtClean="0"/>
              <a:t>during </a:t>
            </a:r>
            <a:r>
              <a:rPr lang="en-US" sz="2200" dirty="0"/>
              <a:t>offline discussion</a:t>
            </a:r>
          </a:p>
          <a:p>
            <a:pPr lvl="1">
              <a:spcBef>
                <a:spcPts val="300"/>
              </a:spcBef>
            </a:pPr>
            <a:r>
              <a:rPr lang="en-US" sz="1900" dirty="0"/>
              <a:t>Proposal </a:t>
            </a:r>
            <a:r>
              <a:rPr lang="en-US" sz="1900" dirty="0" smtClean="0"/>
              <a:t>1 [R4-1803372]</a:t>
            </a:r>
            <a:endParaRPr lang="en-US" sz="1900" dirty="0"/>
          </a:p>
          <a:p>
            <a:pPr lvl="2">
              <a:spcBef>
                <a:spcPts val="300"/>
              </a:spcBef>
            </a:pPr>
            <a:r>
              <a:rPr lang="en-US" sz="1600" dirty="0"/>
              <a:t>@28GHz = </a:t>
            </a:r>
            <a:r>
              <a:rPr lang="en-US" sz="1600" dirty="0" smtClean="0"/>
              <a:t>23.20 </a:t>
            </a:r>
            <a:r>
              <a:rPr lang="en-US" sz="1600" dirty="0"/>
              <a:t>dBm</a:t>
            </a:r>
          </a:p>
          <a:p>
            <a:pPr lvl="2">
              <a:spcBef>
                <a:spcPts val="300"/>
              </a:spcBef>
            </a:pPr>
            <a:r>
              <a:rPr lang="en-US" sz="1600" dirty="0"/>
              <a:t>@39GHz = </a:t>
            </a:r>
            <a:r>
              <a:rPr lang="en-US" sz="1600" dirty="0" smtClean="0"/>
              <a:t>21.00 </a:t>
            </a:r>
            <a:r>
              <a:rPr lang="en-US" sz="1600" dirty="0"/>
              <a:t>dBm</a:t>
            </a:r>
            <a:endParaRPr lang="en-US" sz="1900" dirty="0"/>
          </a:p>
          <a:p>
            <a:pPr lvl="1">
              <a:spcBef>
                <a:spcPts val="300"/>
              </a:spcBef>
            </a:pPr>
            <a:r>
              <a:rPr lang="en-US" sz="1900" dirty="0" smtClean="0"/>
              <a:t>Proposal 2</a:t>
            </a:r>
          </a:p>
          <a:p>
            <a:pPr lvl="2">
              <a:spcBef>
                <a:spcPts val="300"/>
              </a:spcBef>
            </a:pPr>
            <a:r>
              <a:rPr lang="en-US" sz="1600" dirty="0"/>
              <a:t>@28GHz = </a:t>
            </a:r>
            <a:r>
              <a:rPr lang="en-US" sz="1600" dirty="0" smtClean="0"/>
              <a:t>start discussion with 21.52 dBm as compromise</a:t>
            </a:r>
          </a:p>
          <a:p>
            <a:pPr lvl="2">
              <a:spcBef>
                <a:spcPts val="300"/>
              </a:spcBef>
            </a:pPr>
            <a:r>
              <a:rPr lang="en-US" sz="1600" dirty="0" smtClean="0"/>
              <a:t>@</a:t>
            </a:r>
            <a:r>
              <a:rPr lang="en-US" sz="1600" dirty="0"/>
              <a:t>39GHz = </a:t>
            </a:r>
            <a:r>
              <a:rPr lang="en-US" sz="1600" dirty="0" smtClean="0"/>
              <a:t>start </a:t>
            </a:r>
            <a:r>
              <a:rPr lang="en-US" sz="1600" dirty="0"/>
              <a:t>discussion with </a:t>
            </a:r>
            <a:r>
              <a:rPr lang="en-US" sz="1600" dirty="0" smtClean="0"/>
              <a:t>19.57 </a:t>
            </a:r>
            <a:r>
              <a:rPr lang="en-US" sz="1600" dirty="0"/>
              <a:t>dBm as compromise</a:t>
            </a:r>
            <a:endParaRPr lang="en-US" sz="1900" dirty="0" smtClean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5074254"/>
              </p:ext>
            </p:extLst>
          </p:nvPr>
        </p:nvGraphicFramePr>
        <p:xfrm>
          <a:off x="2621280" y="5177425"/>
          <a:ext cx="7088774" cy="15857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0971"/>
                <a:gridCol w="413657"/>
                <a:gridCol w="661851"/>
                <a:gridCol w="661851"/>
                <a:gridCol w="661851"/>
                <a:gridCol w="661851"/>
                <a:gridCol w="661851"/>
                <a:gridCol w="661851"/>
                <a:gridCol w="731520"/>
                <a:gridCol w="731520"/>
              </a:tblGrid>
              <a:tr h="36576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</a:rPr>
                        <a:t>Parameters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Unit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Intel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LGE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MediaTek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Huawei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Samsung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Motorola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Qualcomm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</a:rPr>
                        <a:t>plastic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</a:rPr>
                        <a:t>Qualcomm glass</a:t>
                      </a:r>
                      <a:endParaRPr lang="en-US" sz="10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</a:rPr>
                        <a:t>Total Loss [28GHz]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dB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-9.60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</a:rPr>
                        <a:t> -10.00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-7.45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-8.70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-9.60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-6.10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rgbClr val="FF0000"/>
                          </a:solidFill>
                          <a:effectLst/>
                        </a:rPr>
                        <a:t>-3.30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</a:rPr>
                        <a:t>-4.30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</a:rPr>
                        <a:t>Min peak EIRP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</a:rPr>
                        <a:t> [28GHz]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dBm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</a:rPr>
                        <a:t>20.20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</a:rPr>
                        <a:t> 21.50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</a:rPr>
                        <a:t>21.05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</a:rPr>
                        <a:t>22.30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</a:rPr>
                        <a:t>22.40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smtClean="0"/>
                        <a:t>21.70</a:t>
                      </a:r>
                      <a:endParaRPr lang="en-US" sz="1000" b="1" dirty="0"/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rgbClr val="FF0000"/>
                          </a:solidFill>
                          <a:effectLst/>
                        </a:rPr>
                        <a:t>26.24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</a:rPr>
                        <a:t>25.24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Total Loss [39GHz]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dB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effectLst/>
                          <a:latin typeface="+mn-lt"/>
                        </a:rPr>
                        <a:t>-10.90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-11.45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effectLst/>
                          <a:latin typeface="+mn-lt"/>
                        </a:rPr>
                        <a:t>-8.55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effectLst/>
                          <a:latin typeface="+mn-lt"/>
                        </a:rPr>
                        <a:t>-8.80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effectLst/>
                          <a:latin typeface="+mn-lt"/>
                        </a:rPr>
                        <a:t>-10.20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effectLst/>
                          <a:latin typeface="+mn-lt"/>
                        </a:rPr>
                        <a:t>-6.70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-5.00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-6.30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</a:rPr>
                        <a:t>Min peak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EIRP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</a:rPr>
                        <a:t>[39GHz]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dBm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18.40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19.05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20.45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19.70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20.60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18.60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rgbClr val="FF0000"/>
                          </a:solidFill>
                          <a:effectLst/>
                        </a:rPr>
                        <a:t>24.74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rgbClr val="FF0000"/>
                          </a:solidFill>
                          <a:effectLst/>
                        </a:rPr>
                        <a:t>23.44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1" name="Content Placeholder 2"/>
          <p:cNvSpPr txBox="1">
            <a:spLocks/>
          </p:cNvSpPr>
          <p:nvPr/>
        </p:nvSpPr>
        <p:spPr>
          <a:xfrm>
            <a:off x="2621280" y="4912300"/>
            <a:ext cx="6949440" cy="423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b="1" dirty="0" smtClean="0"/>
              <a:t>Summary of reported min peak EIRP data</a:t>
            </a:r>
            <a:endParaRPr lang="en-US" sz="1200" b="1" dirty="0" smtClean="0"/>
          </a:p>
        </p:txBody>
      </p:sp>
    </p:spTree>
    <p:extLst>
      <p:ext uri="{BB962C8B-B14F-4D97-AF65-F5344CB8AC3E}">
        <p14:creationId xmlns:p14="http://schemas.microsoft.com/office/powerpoint/2010/main" val="356754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Analysis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570494"/>
              </p:ext>
            </p:extLst>
          </p:nvPr>
        </p:nvGraphicFramePr>
        <p:xfrm>
          <a:off x="1305636" y="2190461"/>
          <a:ext cx="2743200" cy="26746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4400"/>
                <a:gridCol w="914400"/>
                <a:gridCol w="914400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28GHz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39GHz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20.20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18.40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0.1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20.80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18.54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0.2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21.23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18.78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0.3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21.52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19.12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0.4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21.66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19.57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22.00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20.08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0.6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22.32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20.48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0.7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22.39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20.59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0.8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24.10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22.30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0.9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solidFill>
                            <a:schemeClr val="tx1"/>
                          </a:solidFill>
                          <a:effectLst/>
                        </a:rPr>
                        <a:t>25.54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23.83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26.24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24.74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Char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0392521"/>
              </p:ext>
            </p:extLst>
          </p:nvPr>
        </p:nvGraphicFramePr>
        <p:xfrm>
          <a:off x="5113290" y="1958143"/>
          <a:ext cx="6240510" cy="31392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715370" y="5261176"/>
            <a:ext cx="10515600" cy="1426226"/>
          </a:xfrm>
        </p:spPr>
        <p:txBody>
          <a:bodyPr>
            <a:normAutofit/>
          </a:bodyPr>
          <a:lstStyle/>
          <a:p>
            <a:r>
              <a:rPr lang="en-US" sz="1600" dirty="0" smtClean="0"/>
              <a:t>50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</a:t>
            </a:r>
            <a:r>
              <a:rPr lang="en-US" sz="1600" dirty="0"/>
              <a:t>percentile</a:t>
            </a:r>
            <a:r>
              <a:rPr lang="en-US" sz="1600" dirty="0" smtClean="0"/>
              <a:t> @28GHz </a:t>
            </a:r>
            <a:r>
              <a:rPr lang="en-US" sz="1600" dirty="0"/>
              <a:t>= </a:t>
            </a:r>
            <a:r>
              <a:rPr lang="en-US" sz="1600" dirty="0" smtClean="0"/>
              <a:t>22.00 </a:t>
            </a:r>
            <a:r>
              <a:rPr lang="en-US" sz="1600" dirty="0"/>
              <a:t>dBm </a:t>
            </a:r>
          </a:p>
          <a:p>
            <a:r>
              <a:rPr lang="en-US" sz="1600" dirty="0" smtClean="0"/>
              <a:t>50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</a:t>
            </a:r>
            <a:r>
              <a:rPr lang="en-US" sz="1600" dirty="0"/>
              <a:t>percentile</a:t>
            </a:r>
            <a:r>
              <a:rPr lang="en-US" sz="1600" dirty="0" smtClean="0"/>
              <a:t> @39GHz </a:t>
            </a:r>
            <a:r>
              <a:rPr lang="en-US" sz="1600" dirty="0"/>
              <a:t>= </a:t>
            </a:r>
            <a:r>
              <a:rPr lang="en-US" sz="1600" dirty="0" smtClean="0"/>
              <a:t>20.08 </a:t>
            </a:r>
            <a:r>
              <a:rPr lang="en-US" sz="1600" dirty="0"/>
              <a:t>dBm </a:t>
            </a:r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1192022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264990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Option 1:</a:t>
            </a:r>
            <a:r>
              <a:rPr lang="en-US" sz="2000" dirty="0" smtClean="0"/>
              <a:t> Use the 50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percentile value of reported data for min peak EIRP definition</a:t>
            </a:r>
          </a:p>
          <a:p>
            <a:pPr lvl="1"/>
            <a:r>
              <a:rPr lang="en-US" sz="1600" dirty="0"/>
              <a:t>For 28GHz = </a:t>
            </a:r>
            <a:r>
              <a:rPr lang="en-US" sz="1600" dirty="0" smtClean="0"/>
              <a:t>22.0 </a:t>
            </a:r>
            <a:r>
              <a:rPr lang="en-US" sz="1600" dirty="0"/>
              <a:t>dBm</a:t>
            </a:r>
          </a:p>
          <a:p>
            <a:pPr lvl="1"/>
            <a:r>
              <a:rPr lang="en-US" sz="1600" dirty="0"/>
              <a:t>For </a:t>
            </a:r>
            <a:r>
              <a:rPr lang="en-US" sz="1600" dirty="0" smtClean="0"/>
              <a:t>39GHz </a:t>
            </a:r>
            <a:r>
              <a:rPr lang="en-US" sz="1600" dirty="0"/>
              <a:t>= </a:t>
            </a:r>
            <a:r>
              <a:rPr lang="en-US" sz="1600" dirty="0" smtClean="0"/>
              <a:t>20.0 </a:t>
            </a:r>
            <a:r>
              <a:rPr lang="en-US" sz="1600" dirty="0"/>
              <a:t>dBm</a:t>
            </a:r>
          </a:p>
          <a:p>
            <a:r>
              <a:rPr lang="en-US" sz="2000" b="1" dirty="0" smtClean="0"/>
              <a:t>Option 2:</a:t>
            </a:r>
            <a:r>
              <a:rPr lang="en-US" sz="2000" dirty="0" smtClean="0"/>
              <a:t> Narrow the previously approved range [2] by taking equal percentile on each side of the data distribution. The new </a:t>
            </a:r>
            <a:r>
              <a:rPr lang="en-US" sz="2000" dirty="0"/>
              <a:t>ranges will be</a:t>
            </a:r>
            <a:r>
              <a:rPr lang="en-US" sz="2000" dirty="0" smtClean="0"/>
              <a:t>:</a:t>
            </a:r>
          </a:p>
          <a:p>
            <a:pPr lvl="1"/>
            <a:r>
              <a:rPr lang="en-US" sz="1600" dirty="0" smtClean="0"/>
              <a:t>For 28GHz = [21.52 – 22.39] dBm, 30% each side</a:t>
            </a:r>
          </a:p>
          <a:p>
            <a:pPr lvl="1"/>
            <a:r>
              <a:rPr lang="en-US" sz="1600" dirty="0" smtClean="0"/>
              <a:t>For 39GHz = [19.57 – 20.48] dBm, 40% each side</a:t>
            </a:r>
          </a:p>
          <a:p>
            <a:r>
              <a:rPr lang="en-US" sz="2000" dirty="0" smtClean="0"/>
              <a:t>Peak </a:t>
            </a:r>
            <a:r>
              <a:rPr lang="en-US" sz="2000" dirty="0" smtClean="0"/>
              <a:t>EIS </a:t>
            </a:r>
            <a:r>
              <a:rPr lang="en-US" sz="2000" dirty="0" smtClean="0"/>
              <a:t>levels </a:t>
            </a:r>
            <a:r>
              <a:rPr lang="en-US" sz="2000" dirty="0" smtClean="0"/>
              <a:t>will be specified </a:t>
            </a:r>
            <a:r>
              <a:rPr lang="en-US" sz="2000" dirty="0" smtClean="0"/>
              <a:t>using the </a:t>
            </a:r>
            <a:r>
              <a:rPr lang="en-US" sz="2000" dirty="0" smtClean="0"/>
              <a:t>same </a:t>
            </a:r>
            <a:r>
              <a:rPr lang="en-US" sz="2000" dirty="0" smtClean="0"/>
              <a:t>approach</a:t>
            </a:r>
          </a:p>
          <a:p>
            <a:pPr lvl="1"/>
            <a:endParaRPr lang="en-US" sz="1600" dirty="0" smtClean="0"/>
          </a:p>
          <a:p>
            <a:endParaRPr lang="en-US" sz="2000" dirty="0" smtClean="0"/>
          </a:p>
          <a:p>
            <a:pPr marL="914400" lvl="2" indent="0">
              <a:buNone/>
            </a:pPr>
            <a:endParaRPr lang="en-US" sz="1600" dirty="0" smtClean="0"/>
          </a:p>
          <a:p>
            <a:pPr marL="457200" lvl="1" indent="0">
              <a:buNone/>
            </a:pP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143305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References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7754890"/>
              </p:ext>
            </p:extLst>
          </p:nvPr>
        </p:nvGraphicFramePr>
        <p:xfrm>
          <a:off x="862688" y="1838402"/>
          <a:ext cx="9829178" cy="8534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7200"/>
                <a:gridCol w="111111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0769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8387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Intel Clear" panose="020B0604020203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</a:t>
                      </a:r>
                      <a:endParaRPr lang="en-US" sz="1400" b="1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TDoc</a:t>
                      </a:r>
                      <a:endParaRPr lang="en-US" sz="1400" b="1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Title</a:t>
                      </a:r>
                      <a:endParaRPr lang="en-US" sz="1400" b="1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Source</a:t>
                      </a:r>
                      <a:endParaRPr lang="en-US" sz="1400" b="1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[1]</a:t>
                      </a:r>
                      <a:endParaRPr lang="en-US" sz="14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</a:rPr>
                        <a:t>R4-1801106</a:t>
                      </a:r>
                      <a:endParaRPr lang="en-US" sz="14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</a:rPr>
                        <a:t>WF peak EIRP requirement for mmW</a:t>
                      </a:r>
                      <a:endParaRPr lang="en-US" sz="14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</a:rPr>
                        <a:t>Qualcomm</a:t>
                      </a:r>
                      <a:endParaRPr lang="en-US" sz="14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[2]</a:t>
                      </a:r>
                      <a:endParaRPr lang="en-US" sz="14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</a:rPr>
                        <a:t>R4-1714445</a:t>
                      </a:r>
                      <a:endParaRPr lang="en-US" sz="14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</a:rPr>
                        <a:t>WF on pi/2 BPSK spectrum shaping and power class in FR2</a:t>
                      </a:r>
                      <a:endParaRPr lang="en-US" sz="14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j-lt"/>
                        </a:rPr>
                        <a:t>Intel Corporation, Apple, Qualcomm, IITH, LGE, Nokia, Huawei, Motorola Mobility</a:t>
                      </a:r>
                      <a:endParaRPr lang="en-US" sz="14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449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32353</TotalTime>
  <Words>433</Words>
  <Application>Microsoft Office PowerPoint</Application>
  <PresentationFormat>Widescreen</PresentationFormat>
  <Paragraphs>134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Intel Clear</vt:lpstr>
      <vt:lpstr>Times New Roman</vt:lpstr>
      <vt:lpstr>Office Theme</vt:lpstr>
      <vt:lpstr>1_Office Theme</vt:lpstr>
      <vt:lpstr>WF on FR2 peak EIRP for handheld UE</vt:lpstr>
      <vt:lpstr>Background</vt:lpstr>
      <vt:lpstr>Data Analysis</vt:lpstr>
      <vt:lpstr>Way Forward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peak EIRP for handheld UE</dc:title>
  <dc:creator>Vera Lopez, Aida L</dc:creator>
  <cp:keywords>Wide;band operation, CTPClassification=CTP_PUBLIC:VisualMarkings=, CTPClassification=CTP_NT</cp:keywords>
  <cp:lastModifiedBy>Vera Lopez, Aida L</cp:lastModifiedBy>
  <cp:revision>890</cp:revision>
  <dcterms:created xsi:type="dcterms:W3CDTF">2017-05-16T04:27:47Z</dcterms:created>
  <dcterms:modified xsi:type="dcterms:W3CDTF">2018-03-02T13:38:10Z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141f6af8-37a8-47ae-8d58-d3a78ba38a9c</vt:lpwstr>
  </property>
  <property fmtid="{D5CDD505-2E9C-101B-9397-08002B2CF9AE}" pid="3" name="CTP_TimeStamp">
    <vt:lpwstr>2018-03-02 13:38:10Z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CTP_NT</vt:lpwstr>
  </property>
</Properties>
</file>