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256" r:id="rId3"/>
    <p:sldId id="257" r:id="rId4"/>
    <p:sldId id="258" r:id="rId6"/>
    <p:sldId id="259" r:id="rId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Huawei" initials="HW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824" autoAdjust="0"/>
    <p:restoredTop sz="89981" autoAdjust="0"/>
  </p:normalViewPr>
  <p:slideViewPr>
    <p:cSldViewPr>
      <p:cViewPr>
        <p:scale>
          <a:sx n="80" d="100"/>
          <a:sy n="80" d="100"/>
        </p:scale>
        <p:origin x="1392" y="-264"/>
      </p:cViewPr>
      <p:guideLst>
        <p:guide orient="horz" pos="2160"/>
        <p:guide pos="2880"/>
      </p:guideLst>
    </p:cSldViewPr>
  </p:slideViewPr>
  <p:notesTextViewPr>
    <p:cViewPr>
      <p:scale>
        <a:sx n="150" d="100"/>
        <a:sy n="15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commentAuthors" Target="commentAuthors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81D800-0AAA-428C-ACBD-89301BBFB181}" type="datetimeFigureOut">
              <a:rPr lang="en-US" smtClean="0"/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1503EF-5D65-46B0-B5BB-2CA820B377E8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strike="sng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Δf</a:t>
            </a:r>
            <a:r>
              <a:rPr lang="en-US" sz="1200" strike="sngStrike" kern="1200" baseline="-250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OOB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1503EF-5D65-46B0-B5BB-2CA820B377E8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416746" y="585914"/>
            <a:ext cx="4824536" cy="1080120"/>
          </a:xfrm>
        </p:spPr>
        <p:txBody>
          <a:bodyPr>
            <a:normAutofit fontScale="90000"/>
          </a:bodyPr>
          <a:lstStyle/>
          <a:p>
            <a:pPr algn="l"/>
            <a:r>
              <a:rPr lang="en-US" altLang="zh-CN" sz="2200" dirty="0"/>
              <a:t>3GPP TSG-RAN WG4 RAN4-86	</a:t>
            </a:r>
            <a:br>
              <a:rPr lang="en-US" altLang="zh-CN" sz="2200" dirty="0"/>
            </a:br>
            <a:r>
              <a:rPr lang="en-US" altLang="zh-CN" sz="2200" dirty="0"/>
              <a:t>Athens, Greece, 26 February - 2 March, 2018</a:t>
            </a:r>
            <a:br>
              <a:rPr lang="en-US" altLang="zh-CN" sz="2200" dirty="0"/>
            </a:br>
            <a:r>
              <a:rPr lang="en-US" altLang="zh-CN" sz="2200" dirty="0"/>
              <a:t>	</a:t>
            </a:r>
            <a:endParaRPr lang="zh-CN" altLang="en-US" sz="22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755576" y="3861048"/>
            <a:ext cx="7920880" cy="1368152"/>
          </a:xfrm>
        </p:spPr>
        <p:txBody>
          <a:bodyPr/>
          <a:lstStyle/>
          <a:p>
            <a:r>
              <a:rPr lang="en-US" altLang="sv-SE" dirty="0">
                <a:solidFill>
                  <a:schemeClr val="tx1"/>
                </a:solidFill>
              </a:rPr>
              <a:t>ZTE, [Huawei, Ericsson]</a:t>
            </a:r>
            <a:endParaRPr lang="en-US" altLang="sv-SE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5536" y="1666458"/>
            <a:ext cx="8640960" cy="7677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/>
              <a:t>WF on </a:t>
            </a:r>
            <a:r>
              <a:rPr lang="en-US" sz="4400" dirty="0"/>
              <a:t>Narrow Band Response</a:t>
            </a:r>
            <a:endParaRPr lang="en-US" sz="4400" dirty="0"/>
          </a:p>
        </p:txBody>
      </p:sp>
      <p:sp>
        <p:nvSpPr>
          <p:cNvPr id="5" name="TextBox 4"/>
          <p:cNvSpPr txBox="1"/>
          <p:nvPr/>
        </p:nvSpPr>
        <p:spPr>
          <a:xfrm>
            <a:off x="7092280" y="620688"/>
            <a:ext cx="1728192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dirty="0"/>
              <a:t>R4-1803312</a:t>
            </a:r>
            <a:endParaRPr lang="zh-CN" altLang="en-US" sz="22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sv-SE" dirty="0" err="1"/>
              <a:t>Background</a:t>
            </a:r>
            <a:r>
              <a:rPr lang="sv-SE" dirty="0"/>
              <a:t>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145435"/>
          </a:xfrm>
        </p:spPr>
        <p:txBody>
          <a:bodyPr>
            <a:normAutofit/>
          </a:bodyPr>
          <a:lstStyle/>
          <a:p>
            <a:r>
              <a:rPr lang="en-US" altLang="en-GB" dirty="0"/>
              <a:t>A</a:t>
            </a:r>
            <a:r>
              <a:rPr lang="en-GB" dirty="0"/>
              <a:t>ccording to ETSI EN 301 489 – 1 [</a:t>
            </a:r>
            <a:r>
              <a:rPr lang="en-US" altLang="en-GB" dirty="0"/>
              <a:t>1</a:t>
            </a:r>
            <a:r>
              <a:rPr lang="en-GB" dirty="0"/>
              <a:t>], </a:t>
            </a:r>
            <a:r>
              <a:rPr lang="en-US">
                <a:sym typeface="+mn-ea"/>
              </a:rPr>
              <a:t>and previous RAN4 spec TS 37.113[2], response of the BS in immunity test can be identified as narrow band response or wide band EMC phenomena. And narrow band responses are disregarded. </a:t>
            </a:r>
            <a:endParaRPr lang="en-US">
              <a:sym typeface="+mn-ea"/>
            </a:endParaRPr>
          </a:p>
          <a:p>
            <a:r>
              <a:rPr lang="en-US">
                <a:sym typeface="+mn-ea"/>
              </a:rPr>
              <a:t>Frequency offset f</a:t>
            </a:r>
            <a:r>
              <a:rPr lang="en-US" baseline="-25000">
                <a:sym typeface="+mn-ea"/>
              </a:rPr>
              <a:t>offset</a:t>
            </a:r>
            <a:r>
              <a:rPr lang="en-US">
                <a:sym typeface="+mn-ea"/>
              </a:rPr>
              <a:t> is used to identify a narrow band response.</a:t>
            </a:r>
            <a:endParaRPr lang="en-US">
              <a:sym typeface="+mn-ea"/>
            </a:endParaRPr>
          </a:p>
          <a:p>
            <a:r>
              <a:rPr lang="en-US">
                <a:sym typeface="+mn-ea"/>
              </a:rPr>
              <a:t>f</a:t>
            </a:r>
            <a:r>
              <a:rPr lang="en-US" baseline="-25000">
                <a:sym typeface="+mn-ea"/>
              </a:rPr>
              <a:t>offset</a:t>
            </a:r>
            <a:r>
              <a:rPr lang="en-US">
                <a:sym typeface="+mn-ea"/>
              </a:rPr>
              <a:t> is discussed in </a:t>
            </a:r>
            <a:r>
              <a:rPr lang="en-US">
                <a:solidFill>
                  <a:srgbClr val="FF0000"/>
                </a:solidFill>
                <a:sym typeface="+mn-ea"/>
              </a:rPr>
              <a:t>[4]</a:t>
            </a:r>
            <a:r>
              <a:rPr lang="en-US">
                <a:sym typeface="+mn-ea"/>
              </a:rPr>
              <a:t> </a:t>
            </a:r>
            <a:r>
              <a:rPr lang="en-US" strike="sngStrike">
                <a:solidFill>
                  <a:srgbClr val="FF0000"/>
                </a:solidFill>
                <a:uFillTx/>
                <a:sym typeface="+mn-ea"/>
              </a:rPr>
              <a:t>[3]</a:t>
            </a:r>
            <a:r>
              <a:rPr lang="en-US">
                <a:sym typeface="+mn-ea"/>
              </a:rPr>
              <a:t>. </a:t>
            </a:r>
            <a:endParaRPr lang="en-US" dirty="0"/>
          </a:p>
          <a:p>
            <a:endParaRPr lang="en-US">
              <a:sym typeface="+mn-ea"/>
            </a:endParaRPr>
          </a:p>
          <a:p>
            <a:endParaRPr lang="sv-SE" dirty="0"/>
          </a:p>
          <a:p>
            <a:endParaRPr lang="sv-SE" dirty="0"/>
          </a:p>
          <a:p>
            <a:pPr marL="0" indent="0"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2191" y="160337"/>
            <a:ext cx="8229600" cy="1143000"/>
          </a:xfrm>
        </p:spPr>
        <p:txBody>
          <a:bodyPr/>
          <a:lstStyle/>
          <a:p>
            <a:r>
              <a:rPr lang="sv-SE" dirty="0"/>
              <a:t>WF </a:t>
            </a:r>
            <a:r>
              <a:rPr lang="sv-SE" dirty="0" err="1"/>
              <a:t>Agreement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2209" y="1166018"/>
            <a:ext cx="8229600" cy="4525963"/>
          </a:xfrm>
        </p:spPr>
        <p:txBody>
          <a:bodyPr>
            <a:normAutofit fontScale="90000" lnSpcReduction="20000"/>
          </a:bodyPr>
          <a:lstStyle/>
          <a:p>
            <a:r>
              <a:rPr lang="en-US" dirty="0"/>
              <a:t>Keep the  definition of narrow band response.</a:t>
            </a:r>
            <a:endParaRPr lang="en-US" dirty="0"/>
          </a:p>
          <a:p>
            <a:r>
              <a:rPr lang="en-US" dirty="0"/>
              <a:t>Define the f</a:t>
            </a:r>
            <a:r>
              <a:rPr lang="en-US" baseline="-25000" dirty="0"/>
              <a:t>offset</a:t>
            </a:r>
            <a:r>
              <a:rPr lang="en-US" dirty="0"/>
              <a:t> for narrow band reponse.</a:t>
            </a:r>
            <a:endParaRPr lang="en-US" dirty="0"/>
          </a:p>
          <a:p>
            <a:r>
              <a:rPr lang="en-US" dirty="0"/>
              <a:t>Alternatives on how to define f</a:t>
            </a:r>
            <a:r>
              <a:rPr lang="en-US" baseline="-25000" dirty="0"/>
              <a:t>offset</a:t>
            </a:r>
            <a:r>
              <a:rPr lang="en-US" dirty="0"/>
              <a:t> is shown as below:</a:t>
            </a:r>
            <a:endParaRPr lang="en-US" dirty="0"/>
          </a:p>
          <a:p>
            <a:pPr lvl="1"/>
            <a:r>
              <a:rPr lang="en-US" dirty="0"/>
              <a:t>Option 1: f</a:t>
            </a:r>
            <a:r>
              <a:rPr lang="en-US" baseline="-25000" dirty="0"/>
              <a:t>offet</a:t>
            </a:r>
            <a:r>
              <a:rPr lang="en-US">
                <a:sym typeface="+mn-ea"/>
              </a:rPr>
              <a:t> equals to twice the nominal 6 dB bandwidth of the IF filter immediately preceding the demodulator of the receiver.</a:t>
            </a:r>
            <a:endParaRPr lang="en-US" dirty="0"/>
          </a:p>
          <a:p>
            <a:pPr lvl="1"/>
            <a:r>
              <a:rPr lang="en-US" dirty="0">
                <a:sym typeface="+mn-ea"/>
              </a:rPr>
              <a:t>Option 2: f</a:t>
            </a:r>
            <a:r>
              <a:rPr lang="en-US" baseline="-25000" dirty="0">
                <a:sym typeface="+mn-ea"/>
              </a:rPr>
              <a:t>offet</a:t>
            </a:r>
            <a:r>
              <a:rPr lang="en-US" dirty="0">
                <a:sym typeface="+mn-ea"/>
              </a:rPr>
              <a:t> </a:t>
            </a:r>
            <a:r>
              <a:rPr lang="en-US">
                <a:sym typeface="+mn-ea"/>
              </a:rPr>
              <a:t>equals to twice the bandwidth over which the equipment is intended to operate, as declared by the manufacturer, which is BW</a:t>
            </a:r>
            <a:r>
              <a:rPr lang="en-US" baseline="-25000">
                <a:sym typeface="+mn-ea"/>
              </a:rPr>
              <a:t>channel</a:t>
            </a:r>
            <a:r>
              <a:rPr lang="en-US">
                <a:sym typeface="+mn-ea"/>
              </a:rPr>
              <a:t> defined in TS 38.104</a:t>
            </a:r>
            <a:r>
              <a:rPr lang="en-US">
                <a:solidFill>
                  <a:srgbClr val="FF0000"/>
                </a:solidFill>
                <a:sym typeface="+mn-ea"/>
              </a:rPr>
              <a:t>[3]</a:t>
            </a:r>
            <a:r>
              <a:rPr lang="en-US" strike="sngStrike">
                <a:solidFill>
                  <a:srgbClr val="FF0000"/>
                </a:solidFill>
                <a:uFillTx/>
                <a:sym typeface="+mn-ea"/>
              </a:rPr>
              <a:t>[4]</a:t>
            </a:r>
            <a:r>
              <a:rPr lang="en-US">
                <a:sym typeface="+mn-ea"/>
              </a:rPr>
              <a:t>.</a:t>
            </a:r>
            <a:endParaRPr lang="en-US">
              <a:sym typeface="+mn-ea"/>
            </a:endParaRPr>
          </a:p>
          <a:p>
            <a:pPr lvl="1"/>
            <a:r>
              <a:rPr lang="en-US" dirty="0"/>
              <a:t>Option 3: Other alternatives are not precluded.</a:t>
            </a:r>
            <a:endParaRPr lang="en-US" dirty="0"/>
          </a:p>
          <a:p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err="1"/>
              <a:t>References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1800" dirty="0"/>
              <a:t>[1] ETSI EN 301 489 – 1. </a:t>
            </a:r>
            <a:r>
              <a:rPr lang="en-US" sz="1800" dirty="0" err="1"/>
              <a:t>ElectroMagnetic</a:t>
            </a:r>
            <a:r>
              <a:rPr lang="en-US" sz="1800" dirty="0"/>
              <a:t> Compatibility (EMC) standard for radio equipment and services; Part 1: Common technical requirements; </a:t>
            </a:r>
            <a:r>
              <a:rPr lang="en-US" sz="1800" dirty="0" err="1"/>
              <a:t>Harmonised</a:t>
            </a:r>
            <a:r>
              <a:rPr lang="en-US" sz="1800" dirty="0"/>
              <a:t> Standard covering the essential requirements of article 3.1(b) of Directive 2014/53/EU and the essential requirements of article 6 of Directive 2014/30/EU.</a:t>
            </a:r>
            <a:endParaRPr lang="en-US" sz="1800" dirty="0"/>
          </a:p>
          <a:p>
            <a:pPr marL="0" indent="0">
              <a:buNone/>
            </a:pPr>
            <a:r>
              <a:rPr lang="en-US" sz="1800" dirty="0"/>
              <a:t>[2] TS 37.113</a:t>
            </a:r>
            <a:endParaRPr lang="en-US" sz="1800" dirty="0"/>
          </a:p>
          <a:p>
            <a:pPr marL="0" indent="0">
              <a:buNone/>
            </a:pPr>
            <a:r>
              <a:rPr lang="en-US" sz="1800" dirty="0"/>
              <a:t>[3] TS 38.104</a:t>
            </a:r>
            <a:endParaRPr lang="en-US" sz="1800" dirty="0"/>
          </a:p>
          <a:p>
            <a:pPr marL="0" indent="0">
              <a:buNone/>
            </a:pPr>
            <a:r>
              <a:rPr lang="en-US" sz="1800" dirty="0"/>
              <a:t>[4] R4-1801523 Discussion on narrow band responses of NR BS during radiated immunity test, ZTE</a:t>
            </a:r>
            <a:endParaRPr lang="en-US" sz="18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1414</Words>
  <Application>WPS 演示</Application>
  <PresentationFormat>On-screen Show (4:3)</PresentationFormat>
  <Paragraphs>35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Arial</vt:lpstr>
      <vt:lpstr>宋体</vt:lpstr>
      <vt:lpstr>Wingdings</vt:lpstr>
      <vt:lpstr>Calibri</vt:lpstr>
      <vt:lpstr>微软雅黑</vt:lpstr>
      <vt:lpstr>Arial Unicode MS</vt:lpstr>
      <vt:lpstr>Office 主题</vt:lpstr>
      <vt:lpstr>3GPP TSG-RAN WG4 RAN4-86	 Athens, Greece, 26 February - 2 March, 2018 	</vt:lpstr>
      <vt:lpstr>Background </vt:lpstr>
      <vt:lpstr>WF Agreement</vt:lpstr>
      <vt:lpstr>References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 Meeting #78                                                R4-16xxxx St. Julian’s, Malta, 15-19 February 2016</dc:title>
  <dc:creator>Huawei</dc:creator>
  <cp:lastModifiedBy>v2 ZTE</cp:lastModifiedBy>
  <cp:revision>773</cp:revision>
  <dcterms:created xsi:type="dcterms:W3CDTF">2016-01-12T08:39:00Z</dcterms:created>
  <dcterms:modified xsi:type="dcterms:W3CDTF">2018-03-01T16:28:18Z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(4)hApJlqEoIQhGrbYX8JmQsmHXkkCJrGd358U7yUnC9xBcz8oW0DBsot9Rt6MrZ9uMTrzarrph
6Ct/kUvYqMHTNq4/plLp+EViwRUUsE5y0sZA8iJd05+m10FMDdvlmILjD0kQNYDsiX+rrElt
LUEdoCRm/i3aT/ap73Q1XYMbpTYtDzko8ylBr1tdwnNYMN9HLPAz2+gbDRA8E4rbUN6IDwTq
Jg0S78vJyxgjkMxBru</vt:lpwstr>
  </property>
  <property fmtid="{D5CDD505-2E9C-101B-9397-08002B2CF9AE}" pid="3" name="_new_ms_pID_725431">
    <vt:lpwstr>9qeFResnTiwtwHwXMHgK6MysHMWmfEeydeCu9v1O6SktFMn5yjMP69
h2qXdXvalYt5YEzrtfdyA+uv+EZFjVDTi0Xe511nzpca37v1uKka/BwV1AjGgNbs/fDds3i7
ruYYc5DuJS+R2TKUxBY89Tzaxl6M/vQw8xau9jMEdIeAAf7DO3+OndNokgpObeHKhsIJyUmJ
GJ12KXcoJO24SzSX94J3G4Z+ZNRyrk+7uC6r</vt:lpwstr>
  </property>
  <property fmtid="{D5CDD505-2E9C-101B-9397-08002B2CF9AE}" pid="4" name="_new_ms_pID_725432">
    <vt:lpwstr>qWKZepHQUhvXdogwgxgvbg30BcVCO2UPtGe6
+C0phx+x728U+QOwgnHIofOkpIdQf22PjP0K49clOIdnagfk+MN38nZJ00kK9PfMDRuMksmp
wt5L0zL0hyMcO4blA3PPwzeXJORpB5fbcynZmUxL1I3MZaHVVMbRwCG5pr6bi1iTcRvwS4Fg
mJhosD7Dvgkw9Uj4wYA1otaICGnWTcSZPq/YaHVdCf8Qd3cpfyaFGc</vt:lpwstr>
  </property>
  <property fmtid="{D5CDD505-2E9C-101B-9397-08002B2CF9AE}" pid="5" name="_NewReviewCycle">
    <vt:lpwstr/>
  </property>
  <property fmtid="{D5CDD505-2E9C-101B-9397-08002B2CF9AE}" pid="6" name="_new_ms_pID_725433">
    <vt:lpwstr>o4BuFXtceD/qMSrFAG
zaiBBohAGA4ePlybYp5xbcPlVxM=</vt:lpwstr>
  </property>
  <property fmtid="{D5CDD505-2E9C-101B-9397-08002B2CF9AE}" pid="7" name="_readonly">
    <vt:lpwstr/>
  </property>
  <property fmtid="{D5CDD505-2E9C-101B-9397-08002B2CF9AE}" pid="8" name="_change">
    <vt:lpwstr/>
  </property>
  <property fmtid="{D5CDD505-2E9C-101B-9397-08002B2CF9AE}" pid="9" name="_full-control">
    <vt:lpwstr/>
  </property>
  <property fmtid="{D5CDD505-2E9C-101B-9397-08002B2CF9AE}" pid="10" name="sflag">
    <vt:lpwstr>1476202150</vt:lpwstr>
  </property>
  <property fmtid="{D5CDD505-2E9C-101B-9397-08002B2CF9AE}" pid="11" name="KSOProductBuildVer">
    <vt:lpwstr>2052-10.8.0.5918</vt:lpwstr>
  </property>
</Properties>
</file>