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73" r:id="rId4"/>
    <p:sldId id="261" r:id="rId5"/>
    <p:sldId id="287" r:id="rId6"/>
    <p:sldId id="288" r:id="rId7"/>
    <p:sldId id="284" r:id="rId8"/>
    <p:sldId id="285" r:id="rId9"/>
    <p:sldId id="286" r:id="rId10"/>
    <p:sldId id="266" r:id="rId11"/>
    <p:sldId id="267" r:id="rId12"/>
    <p:sldId id="276" r:id="rId13"/>
    <p:sldId id="277" r:id="rId14"/>
    <p:sldId id="278" r:id="rId15"/>
    <p:sldId id="279" r:id="rId16"/>
    <p:sldId id="280" r:id="rId17"/>
    <p:sldId id="281" r:id="rId1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19" autoAdjust="0"/>
    <p:restoredTop sz="94660"/>
  </p:normalViewPr>
  <p:slideViewPr>
    <p:cSldViewPr snapToGrid="0">
      <p:cViewPr varScale="1">
        <p:scale>
          <a:sx n="98" d="100"/>
          <a:sy n="98" d="100"/>
        </p:scale>
        <p:origin x="68" y="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2A59C8-3657-4564-A0AB-D4F24448867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a:extLst>
              <a:ext uri="{FF2B5EF4-FFF2-40B4-BE49-F238E27FC236}">
                <a16:creationId xmlns:a16="http://schemas.microsoft.com/office/drawing/2014/main" id="{E979370B-425A-4609-B2C9-752E6B3C76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C4A3C6B-32A2-4C04-ABAA-0D175B60E4DC}"/>
              </a:ext>
            </a:extLst>
          </p:cNvPr>
          <p:cNvSpPr>
            <a:spLocks noGrp="1"/>
          </p:cNvSpPr>
          <p:nvPr>
            <p:ph type="dt" sz="half" idx="10"/>
          </p:nvPr>
        </p:nvSpPr>
        <p:spPr/>
        <p:txBody>
          <a:bodyPr/>
          <a:lstStyle/>
          <a:p>
            <a:fld id="{FB9A0AF7-3688-46FA-B36D-6902E5B8AD88}" type="datetimeFigureOut">
              <a:rPr kumimoji="1" lang="ja-JP" altLang="en-US" smtClean="0"/>
              <a:t>2018/3/1</a:t>
            </a:fld>
            <a:endParaRPr kumimoji="1" lang="ja-JP" altLang="en-US"/>
          </a:p>
        </p:txBody>
      </p:sp>
      <p:sp>
        <p:nvSpPr>
          <p:cNvPr id="5" name="フッター プレースホルダー 4">
            <a:extLst>
              <a:ext uri="{FF2B5EF4-FFF2-40B4-BE49-F238E27FC236}">
                <a16:creationId xmlns:a16="http://schemas.microsoft.com/office/drawing/2014/main" id="{75DC3BFD-A9F8-4736-B919-B3B5CDF04CD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21E22DC-546D-48E0-8EB6-C9E40D5788CE}"/>
              </a:ext>
            </a:extLst>
          </p:cNvPr>
          <p:cNvSpPr>
            <a:spLocks noGrp="1"/>
          </p:cNvSpPr>
          <p:nvPr>
            <p:ph type="sldNum" sz="quarter" idx="12"/>
          </p:nvPr>
        </p:nvSpPr>
        <p:spPr/>
        <p:txBody>
          <a:body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2088135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1AC2D0A-403D-45FF-9E67-33D5F4D32033}"/>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9D51B0E-3CEF-4F4C-96CC-5322797AF614}"/>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68D5223-1782-4680-B67D-16879C8BD09F}"/>
              </a:ext>
            </a:extLst>
          </p:cNvPr>
          <p:cNvSpPr>
            <a:spLocks noGrp="1"/>
          </p:cNvSpPr>
          <p:nvPr>
            <p:ph type="dt" sz="half" idx="10"/>
          </p:nvPr>
        </p:nvSpPr>
        <p:spPr/>
        <p:txBody>
          <a:bodyPr/>
          <a:lstStyle/>
          <a:p>
            <a:fld id="{FB9A0AF7-3688-46FA-B36D-6902E5B8AD88}" type="datetimeFigureOut">
              <a:rPr kumimoji="1" lang="ja-JP" altLang="en-US" smtClean="0"/>
              <a:t>2018/3/1</a:t>
            </a:fld>
            <a:endParaRPr kumimoji="1" lang="ja-JP" altLang="en-US"/>
          </a:p>
        </p:txBody>
      </p:sp>
      <p:sp>
        <p:nvSpPr>
          <p:cNvPr id="5" name="フッター プレースホルダー 4">
            <a:extLst>
              <a:ext uri="{FF2B5EF4-FFF2-40B4-BE49-F238E27FC236}">
                <a16:creationId xmlns:a16="http://schemas.microsoft.com/office/drawing/2014/main" id="{CAC5EADC-9FA0-4AEE-8D88-6D070082E95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E6C743A-FCD4-4FA5-A18C-F0BEC31EF00E}"/>
              </a:ext>
            </a:extLst>
          </p:cNvPr>
          <p:cNvSpPr>
            <a:spLocks noGrp="1"/>
          </p:cNvSpPr>
          <p:nvPr>
            <p:ph type="sldNum" sz="quarter" idx="12"/>
          </p:nvPr>
        </p:nvSpPr>
        <p:spPr/>
        <p:txBody>
          <a:body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1143131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5826A208-55A3-442D-AA5A-03272C20FFAC}"/>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31491659-1FCA-4051-ABC5-0FE2DC4F9D15}"/>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9C45CAA-80F2-491C-9AE2-97CA2A1BEE57}"/>
              </a:ext>
            </a:extLst>
          </p:cNvPr>
          <p:cNvSpPr>
            <a:spLocks noGrp="1"/>
          </p:cNvSpPr>
          <p:nvPr>
            <p:ph type="dt" sz="half" idx="10"/>
          </p:nvPr>
        </p:nvSpPr>
        <p:spPr/>
        <p:txBody>
          <a:bodyPr/>
          <a:lstStyle/>
          <a:p>
            <a:fld id="{FB9A0AF7-3688-46FA-B36D-6902E5B8AD88}" type="datetimeFigureOut">
              <a:rPr kumimoji="1" lang="ja-JP" altLang="en-US" smtClean="0"/>
              <a:t>2018/3/1</a:t>
            </a:fld>
            <a:endParaRPr kumimoji="1" lang="ja-JP" altLang="en-US"/>
          </a:p>
        </p:txBody>
      </p:sp>
      <p:sp>
        <p:nvSpPr>
          <p:cNvPr id="5" name="フッター プレースホルダー 4">
            <a:extLst>
              <a:ext uri="{FF2B5EF4-FFF2-40B4-BE49-F238E27FC236}">
                <a16:creationId xmlns:a16="http://schemas.microsoft.com/office/drawing/2014/main" id="{CC905AF7-B004-4D4D-93FF-D1424F1955B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E985EBF-4EEC-4BD1-AEAA-6403BA836A5D}"/>
              </a:ext>
            </a:extLst>
          </p:cNvPr>
          <p:cNvSpPr>
            <a:spLocks noGrp="1"/>
          </p:cNvSpPr>
          <p:nvPr>
            <p:ph type="sldNum" sz="quarter" idx="12"/>
          </p:nvPr>
        </p:nvSpPr>
        <p:spPr/>
        <p:txBody>
          <a:body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210437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953B5FF-8336-4AD5-AB77-49C37947524A}"/>
              </a:ext>
            </a:extLst>
          </p:cNvPr>
          <p:cNvSpPr>
            <a:spLocks noGrp="1"/>
          </p:cNvSpPr>
          <p:nvPr>
            <p:ph type="title"/>
          </p:nvPr>
        </p:nvSpPr>
        <p:spPr>
          <a:xfrm>
            <a:off x="838200" y="365125"/>
            <a:ext cx="10515600" cy="838033"/>
          </a:xfrm>
        </p:spPr>
        <p:txBody>
          <a:bodyPr/>
          <a:lstStyle>
            <a:lvl1pPr>
              <a:defRPr>
                <a:latin typeface="Arial" panose="020B0604020202020204" pitchFamily="34" charset="0"/>
                <a:cs typeface="Arial" panose="020B0604020202020204" pitchFamily="34" charset="0"/>
              </a:defRPr>
            </a:lvl1pPr>
          </a:lstStyle>
          <a:p>
            <a:r>
              <a:rPr kumimoji="1" lang="ja-JP" altLang="en-US" dirty="0"/>
              <a:t>マスター タイトルの書式設定</a:t>
            </a:r>
          </a:p>
        </p:txBody>
      </p:sp>
      <p:sp>
        <p:nvSpPr>
          <p:cNvPr id="3" name="コンテンツ プレースホルダー 2">
            <a:extLst>
              <a:ext uri="{FF2B5EF4-FFF2-40B4-BE49-F238E27FC236}">
                <a16:creationId xmlns:a16="http://schemas.microsoft.com/office/drawing/2014/main" id="{C3BB7840-9B29-4917-9670-F884BF43A178}"/>
              </a:ext>
            </a:extLst>
          </p:cNvPr>
          <p:cNvSpPr>
            <a:spLocks noGrp="1"/>
          </p:cNvSpPr>
          <p:nvPr>
            <p:ph idx="1"/>
          </p:nvPr>
        </p:nvSpPr>
        <p:spPr>
          <a:xfrm>
            <a:off x="838200" y="1366787"/>
            <a:ext cx="10515600" cy="4810176"/>
          </a:xfrm>
        </p:spPr>
        <p:txBody>
          <a:bodyPr>
            <a:noAutofit/>
          </a:bodyPr>
          <a:lstStyle>
            <a:lvl1pPr>
              <a:defRPr sz="2400" baseline="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a:extLst>
              <a:ext uri="{FF2B5EF4-FFF2-40B4-BE49-F238E27FC236}">
                <a16:creationId xmlns:a16="http://schemas.microsoft.com/office/drawing/2014/main" id="{E34D3516-8FE7-4E65-8AC6-F5961F59DFA9}"/>
              </a:ext>
            </a:extLst>
          </p:cNvPr>
          <p:cNvSpPr>
            <a:spLocks noGrp="1"/>
          </p:cNvSpPr>
          <p:nvPr>
            <p:ph type="dt" sz="half" idx="10"/>
          </p:nvPr>
        </p:nvSpPr>
        <p:spPr/>
        <p:txBody>
          <a:bodyPr/>
          <a:lstStyle/>
          <a:p>
            <a:fld id="{FB9A0AF7-3688-46FA-B36D-6902E5B8AD88}" type="datetimeFigureOut">
              <a:rPr kumimoji="1" lang="ja-JP" altLang="en-US" smtClean="0"/>
              <a:t>2018/3/1</a:t>
            </a:fld>
            <a:endParaRPr kumimoji="1" lang="ja-JP" altLang="en-US"/>
          </a:p>
        </p:txBody>
      </p:sp>
      <p:sp>
        <p:nvSpPr>
          <p:cNvPr id="5" name="フッター プレースホルダー 4">
            <a:extLst>
              <a:ext uri="{FF2B5EF4-FFF2-40B4-BE49-F238E27FC236}">
                <a16:creationId xmlns:a16="http://schemas.microsoft.com/office/drawing/2014/main" id="{03B0E289-EC38-4973-9414-FA17186D35F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014F089-38E3-464E-8574-B6028BBCC10E}"/>
              </a:ext>
            </a:extLst>
          </p:cNvPr>
          <p:cNvSpPr>
            <a:spLocks noGrp="1"/>
          </p:cNvSpPr>
          <p:nvPr>
            <p:ph type="sldNum" sz="quarter" idx="12"/>
          </p:nvPr>
        </p:nvSpPr>
        <p:spPr/>
        <p:txBody>
          <a:body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4048963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6A556E-1A71-4869-98D0-2647554A4A63}"/>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F5B627C-5B25-4E37-8D19-3C8DB0751D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EEC01839-E97C-4FB1-A200-D4D974703F60}"/>
              </a:ext>
            </a:extLst>
          </p:cNvPr>
          <p:cNvSpPr>
            <a:spLocks noGrp="1"/>
          </p:cNvSpPr>
          <p:nvPr>
            <p:ph type="dt" sz="half" idx="10"/>
          </p:nvPr>
        </p:nvSpPr>
        <p:spPr/>
        <p:txBody>
          <a:bodyPr/>
          <a:lstStyle/>
          <a:p>
            <a:fld id="{FB9A0AF7-3688-46FA-B36D-6902E5B8AD88}" type="datetimeFigureOut">
              <a:rPr kumimoji="1" lang="ja-JP" altLang="en-US" smtClean="0"/>
              <a:t>2018/3/1</a:t>
            </a:fld>
            <a:endParaRPr kumimoji="1" lang="ja-JP" altLang="en-US"/>
          </a:p>
        </p:txBody>
      </p:sp>
      <p:sp>
        <p:nvSpPr>
          <p:cNvPr id="5" name="フッター プレースホルダー 4">
            <a:extLst>
              <a:ext uri="{FF2B5EF4-FFF2-40B4-BE49-F238E27FC236}">
                <a16:creationId xmlns:a16="http://schemas.microsoft.com/office/drawing/2014/main" id="{5916BA74-25BB-4A50-A9AA-0868896DF7F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E395793-2A05-4311-896B-0FCDD8F2DF3A}"/>
              </a:ext>
            </a:extLst>
          </p:cNvPr>
          <p:cNvSpPr>
            <a:spLocks noGrp="1"/>
          </p:cNvSpPr>
          <p:nvPr>
            <p:ph type="sldNum" sz="quarter" idx="12"/>
          </p:nvPr>
        </p:nvSpPr>
        <p:spPr/>
        <p:txBody>
          <a:body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2197937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1B553DE-1F1B-428A-B890-A4871E239C2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94C52B2-92ED-42FA-B4CD-24D022F918B3}"/>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C97417A9-73A0-43BB-8747-7F6DA3947C1F}"/>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791C6C7B-0945-4A55-A627-B3D20846B249}"/>
              </a:ext>
            </a:extLst>
          </p:cNvPr>
          <p:cNvSpPr>
            <a:spLocks noGrp="1"/>
          </p:cNvSpPr>
          <p:nvPr>
            <p:ph type="dt" sz="half" idx="10"/>
          </p:nvPr>
        </p:nvSpPr>
        <p:spPr/>
        <p:txBody>
          <a:bodyPr/>
          <a:lstStyle/>
          <a:p>
            <a:fld id="{FB9A0AF7-3688-46FA-B36D-6902E5B8AD88}" type="datetimeFigureOut">
              <a:rPr kumimoji="1" lang="ja-JP" altLang="en-US" smtClean="0"/>
              <a:t>2018/3/1</a:t>
            </a:fld>
            <a:endParaRPr kumimoji="1" lang="ja-JP" altLang="en-US"/>
          </a:p>
        </p:txBody>
      </p:sp>
      <p:sp>
        <p:nvSpPr>
          <p:cNvPr id="6" name="フッター プレースホルダー 5">
            <a:extLst>
              <a:ext uri="{FF2B5EF4-FFF2-40B4-BE49-F238E27FC236}">
                <a16:creationId xmlns:a16="http://schemas.microsoft.com/office/drawing/2014/main" id="{BD0DF9AD-26FD-4ED7-923A-8C4C9F28C10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45C7979-9E22-40BF-98A9-5CA668C42F3B}"/>
              </a:ext>
            </a:extLst>
          </p:cNvPr>
          <p:cNvSpPr>
            <a:spLocks noGrp="1"/>
          </p:cNvSpPr>
          <p:nvPr>
            <p:ph type="sldNum" sz="quarter" idx="12"/>
          </p:nvPr>
        </p:nvSpPr>
        <p:spPr/>
        <p:txBody>
          <a:body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175722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2843707-375A-4B56-95A2-08F7525792F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8A9D840-F2E8-4063-BEBE-4931E6F558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B49C96C8-4C0F-4125-BB0F-53BD07612832}"/>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FB880FDA-17A6-47E4-B757-A98D4ABC27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F356CA2-0B3A-4937-A5A0-080B1BD6AB3B}"/>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C1D2F105-0455-4B4B-9DFA-1DBDFD145EF3}"/>
              </a:ext>
            </a:extLst>
          </p:cNvPr>
          <p:cNvSpPr>
            <a:spLocks noGrp="1"/>
          </p:cNvSpPr>
          <p:nvPr>
            <p:ph type="dt" sz="half" idx="10"/>
          </p:nvPr>
        </p:nvSpPr>
        <p:spPr/>
        <p:txBody>
          <a:bodyPr/>
          <a:lstStyle/>
          <a:p>
            <a:fld id="{FB9A0AF7-3688-46FA-B36D-6902E5B8AD88}" type="datetimeFigureOut">
              <a:rPr kumimoji="1" lang="ja-JP" altLang="en-US" smtClean="0"/>
              <a:t>2018/3/1</a:t>
            </a:fld>
            <a:endParaRPr kumimoji="1" lang="ja-JP" altLang="en-US"/>
          </a:p>
        </p:txBody>
      </p:sp>
      <p:sp>
        <p:nvSpPr>
          <p:cNvPr id="8" name="フッター プレースホルダー 7">
            <a:extLst>
              <a:ext uri="{FF2B5EF4-FFF2-40B4-BE49-F238E27FC236}">
                <a16:creationId xmlns:a16="http://schemas.microsoft.com/office/drawing/2014/main" id="{FAE1FBA7-C6E7-49BE-9126-03CAAD9617F7}"/>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5FE4EEFA-71D9-41B7-B804-955B20722765}"/>
              </a:ext>
            </a:extLst>
          </p:cNvPr>
          <p:cNvSpPr>
            <a:spLocks noGrp="1"/>
          </p:cNvSpPr>
          <p:nvPr>
            <p:ph type="sldNum" sz="quarter" idx="12"/>
          </p:nvPr>
        </p:nvSpPr>
        <p:spPr/>
        <p:txBody>
          <a:body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2930807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1FBCD5-F706-44B7-B7F7-EFE5CB55D90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927024B2-638B-41DC-93C5-D48B1F62CB9F}"/>
              </a:ext>
            </a:extLst>
          </p:cNvPr>
          <p:cNvSpPr>
            <a:spLocks noGrp="1"/>
          </p:cNvSpPr>
          <p:nvPr>
            <p:ph type="dt" sz="half" idx="10"/>
          </p:nvPr>
        </p:nvSpPr>
        <p:spPr/>
        <p:txBody>
          <a:bodyPr/>
          <a:lstStyle/>
          <a:p>
            <a:fld id="{FB9A0AF7-3688-46FA-B36D-6902E5B8AD88}" type="datetimeFigureOut">
              <a:rPr kumimoji="1" lang="ja-JP" altLang="en-US" smtClean="0"/>
              <a:t>2018/3/1</a:t>
            </a:fld>
            <a:endParaRPr kumimoji="1" lang="ja-JP" altLang="en-US"/>
          </a:p>
        </p:txBody>
      </p:sp>
      <p:sp>
        <p:nvSpPr>
          <p:cNvPr id="4" name="フッター プレースホルダー 3">
            <a:extLst>
              <a:ext uri="{FF2B5EF4-FFF2-40B4-BE49-F238E27FC236}">
                <a16:creationId xmlns:a16="http://schemas.microsoft.com/office/drawing/2014/main" id="{B2BEBEDF-D80C-4665-B607-0336291895A7}"/>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8483A0B2-2198-435F-B914-AA30DFBAE6F0}"/>
              </a:ext>
            </a:extLst>
          </p:cNvPr>
          <p:cNvSpPr>
            <a:spLocks noGrp="1"/>
          </p:cNvSpPr>
          <p:nvPr>
            <p:ph type="sldNum" sz="quarter" idx="12"/>
          </p:nvPr>
        </p:nvSpPr>
        <p:spPr/>
        <p:txBody>
          <a:body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2668432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2109A4C7-F3C3-4608-91C2-5E7BCBCF271E}"/>
              </a:ext>
            </a:extLst>
          </p:cNvPr>
          <p:cNvSpPr>
            <a:spLocks noGrp="1"/>
          </p:cNvSpPr>
          <p:nvPr>
            <p:ph type="dt" sz="half" idx="10"/>
          </p:nvPr>
        </p:nvSpPr>
        <p:spPr/>
        <p:txBody>
          <a:bodyPr/>
          <a:lstStyle/>
          <a:p>
            <a:fld id="{FB9A0AF7-3688-46FA-B36D-6902E5B8AD88}" type="datetimeFigureOut">
              <a:rPr kumimoji="1" lang="ja-JP" altLang="en-US" smtClean="0"/>
              <a:t>2018/3/1</a:t>
            </a:fld>
            <a:endParaRPr kumimoji="1" lang="ja-JP" altLang="en-US"/>
          </a:p>
        </p:txBody>
      </p:sp>
      <p:sp>
        <p:nvSpPr>
          <p:cNvPr id="3" name="フッター プレースホルダー 2">
            <a:extLst>
              <a:ext uri="{FF2B5EF4-FFF2-40B4-BE49-F238E27FC236}">
                <a16:creationId xmlns:a16="http://schemas.microsoft.com/office/drawing/2014/main" id="{4759FF89-8798-4D0C-95EE-0F797F152EEB}"/>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9731375-BFF3-4877-B6E1-A050BF47180B}"/>
              </a:ext>
            </a:extLst>
          </p:cNvPr>
          <p:cNvSpPr>
            <a:spLocks noGrp="1"/>
          </p:cNvSpPr>
          <p:nvPr>
            <p:ph type="sldNum" sz="quarter" idx="12"/>
          </p:nvPr>
        </p:nvSpPr>
        <p:spPr/>
        <p:txBody>
          <a:body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3661863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0A8B556-4DCF-4715-93C8-13F871206E7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80BD432-C02D-4767-B634-B4A44866755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28095C07-EF43-4F5D-B9CC-FC8EC9093D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AA1DF15-5528-4D62-9021-30102CC4AC4B}"/>
              </a:ext>
            </a:extLst>
          </p:cNvPr>
          <p:cNvSpPr>
            <a:spLocks noGrp="1"/>
          </p:cNvSpPr>
          <p:nvPr>
            <p:ph type="dt" sz="half" idx="10"/>
          </p:nvPr>
        </p:nvSpPr>
        <p:spPr/>
        <p:txBody>
          <a:bodyPr/>
          <a:lstStyle/>
          <a:p>
            <a:fld id="{FB9A0AF7-3688-46FA-B36D-6902E5B8AD88}" type="datetimeFigureOut">
              <a:rPr kumimoji="1" lang="ja-JP" altLang="en-US" smtClean="0"/>
              <a:t>2018/3/1</a:t>
            </a:fld>
            <a:endParaRPr kumimoji="1" lang="ja-JP" altLang="en-US"/>
          </a:p>
        </p:txBody>
      </p:sp>
      <p:sp>
        <p:nvSpPr>
          <p:cNvPr id="6" name="フッター プレースホルダー 5">
            <a:extLst>
              <a:ext uri="{FF2B5EF4-FFF2-40B4-BE49-F238E27FC236}">
                <a16:creationId xmlns:a16="http://schemas.microsoft.com/office/drawing/2014/main" id="{4A9C4388-05FF-424D-BFD5-DFD475E9484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64A4AFE-0C49-4020-A8B4-D76289B478B6}"/>
              </a:ext>
            </a:extLst>
          </p:cNvPr>
          <p:cNvSpPr>
            <a:spLocks noGrp="1"/>
          </p:cNvSpPr>
          <p:nvPr>
            <p:ph type="sldNum" sz="quarter" idx="12"/>
          </p:nvPr>
        </p:nvSpPr>
        <p:spPr/>
        <p:txBody>
          <a:body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3032956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EC54B9-264A-4939-B73C-A3B6BC76B937}"/>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754ED528-65F4-4112-B2E5-B1C31419C4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A1E29CB-4F5F-47BF-B0A4-D60EB9C9D0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33EB501-6F14-4C6C-BFF3-298F271A942C}"/>
              </a:ext>
            </a:extLst>
          </p:cNvPr>
          <p:cNvSpPr>
            <a:spLocks noGrp="1"/>
          </p:cNvSpPr>
          <p:nvPr>
            <p:ph type="dt" sz="half" idx="10"/>
          </p:nvPr>
        </p:nvSpPr>
        <p:spPr/>
        <p:txBody>
          <a:bodyPr/>
          <a:lstStyle/>
          <a:p>
            <a:fld id="{FB9A0AF7-3688-46FA-B36D-6902E5B8AD88}" type="datetimeFigureOut">
              <a:rPr kumimoji="1" lang="ja-JP" altLang="en-US" smtClean="0"/>
              <a:t>2018/3/1</a:t>
            </a:fld>
            <a:endParaRPr kumimoji="1" lang="ja-JP" altLang="en-US"/>
          </a:p>
        </p:txBody>
      </p:sp>
      <p:sp>
        <p:nvSpPr>
          <p:cNvPr id="6" name="フッター プレースホルダー 5">
            <a:extLst>
              <a:ext uri="{FF2B5EF4-FFF2-40B4-BE49-F238E27FC236}">
                <a16:creationId xmlns:a16="http://schemas.microsoft.com/office/drawing/2014/main" id="{F099D2C7-28B0-44E9-93DF-DFB8582B2E5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51DAC83-011E-4428-A84B-B44D231A8C1B}"/>
              </a:ext>
            </a:extLst>
          </p:cNvPr>
          <p:cNvSpPr>
            <a:spLocks noGrp="1"/>
          </p:cNvSpPr>
          <p:nvPr>
            <p:ph type="sldNum" sz="quarter" idx="12"/>
          </p:nvPr>
        </p:nvSpPr>
        <p:spPr/>
        <p:txBody>
          <a:body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53013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ED15BFB-830A-492F-AD6D-8B499123D6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CA96891-5001-445E-A3FA-51F6B6FC46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7BD946C-A783-4E74-A3CF-B5947D57CC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9A0AF7-3688-46FA-B36D-6902E5B8AD88}" type="datetimeFigureOut">
              <a:rPr kumimoji="1" lang="ja-JP" altLang="en-US" smtClean="0"/>
              <a:t>2018/3/1</a:t>
            </a:fld>
            <a:endParaRPr kumimoji="1" lang="ja-JP" altLang="en-US"/>
          </a:p>
        </p:txBody>
      </p:sp>
      <p:sp>
        <p:nvSpPr>
          <p:cNvPr id="5" name="フッター プレースホルダー 4">
            <a:extLst>
              <a:ext uri="{FF2B5EF4-FFF2-40B4-BE49-F238E27FC236}">
                <a16:creationId xmlns:a16="http://schemas.microsoft.com/office/drawing/2014/main" id="{719099BE-CD8F-4688-AC4D-468D5C410B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7399A99-3556-4320-99DD-9D9FFC92A8C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1195B9-54DB-4BA5-9CB0-682C60F67145}" type="slidenum">
              <a:rPr kumimoji="1" lang="ja-JP" altLang="en-US" smtClean="0"/>
              <a:t>‹#›</a:t>
            </a:fld>
            <a:endParaRPr kumimoji="1" lang="ja-JP" altLang="en-US"/>
          </a:p>
        </p:txBody>
      </p:sp>
    </p:spTree>
    <p:extLst>
      <p:ext uri="{BB962C8B-B14F-4D97-AF65-F5344CB8AC3E}">
        <p14:creationId xmlns:p14="http://schemas.microsoft.com/office/powerpoint/2010/main" val="21008222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8ED84-0B20-4996-A2D7-27BF772528E9}"/>
              </a:ext>
            </a:extLst>
          </p:cNvPr>
          <p:cNvSpPr>
            <a:spLocks noGrp="1"/>
          </p:cNvSpPr>
          <p:nvPr>
            <p:ph type="ctrTitle"/>
          </p:nvPr>
        </p:nvSpPr>
        <p:spPr>
          <a:xfrm>
            <a:off x="1524000" y="1857147"/>
            <a:ext cx="9144000" cy="2387600"/>
          </a:xfrm>
        </p:spPr>
        <p:txBody>
          <a:bodyPr>
            <a:normAutofit/>
          </a:bodyPr>
          <a:lstStyle/>
          <a:p>
            <a:r>
              <a:rPr lang="en-US" altLang="ja-JP" sz="4800" dirty="0">
                <a:latin typeface="Arial" panose="020B0604020202020204" pitchFamily="34" charset="0"/>
                <a:cs typeface="Arial" panose="020B0604020202020204" pitchFamily="34" charset="0"/>
              </a:rPr>
              <a:t>WF on UE feature list for RRM and modulation order</a:t>
            </a:r>
            <a:endParaRPr kumimoji="1" lang="ja-JP" altLang="en-US" sz="4800" dirty="0">
              <a:latin typeface="Arial" panose="020B0604020202020204" pitchFamily="34" charset="0"/>
              <a:cs typeface="Arial" panose="020B0604020202020204" pitchFamily="34" charset="0"/>
            </a:endParaRPr>
          </a:p>
        </p:txBody>
      </p:sp>
      <p:sp>
        <p:nvSpPr>
          <p:cNvPr id="3" name="サブタイトル 2">
            <a:extLst>
              <a:ext uri="{FF2B5EF4-FFF2-40B4-BE49-F238E27FC236}">
                <a16:creationId xmlns:a16="http://schemas.microsoft.com/office/drawing/2014/main" id="{6DD07612-2348-4264-8116-C981C930652B}"/>
              </a:ext>
            </a:extLst>
          </p:cNvPr>
          <p:cNvSpPr>
            <a:spLocks noGrp="1"/>
          </p:cNvSpPr>
          <p:nvPr>
            <p:ph type="subTitle" idx="1"/>
          </p:nvPr>
        </p:nvSpPr>
        <p:spPr>
          <a:xfrm>
            <a:off x="1524000" y="4336822"/>
            <a:ext cx="9144000" cy="1655762"/>
          </a:xfrm>
        </p:spPr>
        <p:txBody>
          <a:bodyPr/>
          <a:lstStyle/>
          <a:p>
            <a:r>
              <a:rPr kumimoji="1" lang="en-US" altLang="ja-JP" dirty="0">
                <a:latin typeface="Arial" panose="020B0604020202020204" pitchFamily="34" charset="0"/>
                <a:cs typeface="Arial" panose="020B0604020202020204" pitchFamily="34" charset="0"/>
              </a:rPr>
              <a:t>NTT DOCOMO</a:t>
            </a:r>
            <a:endParaRPr kumimoji="1" lang="ja-JP" altLang="en-US" dirty="0">
              <a:latin typeface="Arial" panose="020B0604020202020204" pitchFamily="34" charset="0"/>
              <a:cs typeface="Arial" panose="020B0604020202020204" pitchFamily="34" charset="0"/>
            </a:endParaRPr>
          </a:p>
        </p:txBody>
      </p:sp>
      <p:sp>
        <p:nvSpPr>
          <p:cNvPr id="4" name="正方形/長方形 3">
            <a:extLst>
              <a:ext uri="{FF2B5EF4-FFF2-40B4-BE49-F238E27FC236}">
                <a16:creationId xmlns:a16="http://schemas.microsoft.com/office/drawing/2014/main" id="{D5E7B2DD-7F4C-4128-BC1F-7235DA08AA82}"/>
              </a:ext>
            </a:extLst>
          </p:cNvPr>
          <p:cNvSpPr/>
          <p:nvPr/>
        </p:nvSpPr>
        <p:spPr>
          <a:xfrm>
            <a:off x="602825" y="294902"/>
            <a:ext cx="11074401" cy="923330"/>
          </a:xfrm>
          <a:prstGeom prst="rect">
            <a:avLst/>
          </a:prstGeom>
        </p:spPr>
        <p:txBody>
          <a:bodyPr wrap="square">
            <a:spAutoFit/>
          </a:bodyPr>
          <a:lstStyle/>
          <a:p>
            <a:pPr algn="just">
              <a:spcAft>
                <a:spcPts val="0"/>
              </a:spcAft>
              <a:tabLst>
                <a:tab pos="6115050" algn="r"/>
              </a:tabLst>
            </a:pPr>
            <a:r>
              <a:rPr lang="en-GB" altLang="ja-JP" b="1" dirty="0">
                <a:latin typeface="Arial" panose="020B0604020202020204" pitchFamily="34" charset="0"/>
                <a:ea typeface="ＭＳ 明朝" panose="02020609040205080304" pitchFamily="17" charset="-128"/>
              </a:rPr>
              <a:t>3GPP TSG-RAN WG4 Meeting #86</a:t>
            </a:r>
            <a:r>
              <a:rPr lang="de-DE" altLang="ja-JP" dirty="0">
                <a:latin typeface="Arial" panose="020B0604020202020204" pitchFamily="34" charset="0"/>
                <a:ea typeface="ＭＳ 明朝" panose="02020609040205080304" pitchFamily="17" charset="-128"/>
              </a:rPr>
              <a:t>	                                                                                           </a:t>
            </a:r>
            <a:r>
              <a:rPr lang="de-DE" altLang="ja-JP" b="1" dirty="0">
                <a:latin typeface="Arial" panose="020B0604020202020204" pitchFamily="34" charset="0"/>
                <a:ea typeface="ＭＳ 明朝" panose="02020609040205080304" pitchFamily="17" charset="-128"/>
              </a:rPr>
              <a:t>R4-1803278</a:t>
            </a:r>
          </a:p>
          <a:p>
            <a:pPr algn="just">
              <a:spcAft>
                <a:spcPts val="0"/>
              </a:spcAft>
              <a:tabLst>
                <a:tab pos="6115050" algn="r"/>
              </a:tabLst>
            </a:pPr>
            <a:r>
              <a:rPr lang="en-GB" altLang="ja-JP" b="1" dirty="0">
                <a:latin typeface="Arial" panose="020B0604020202020204" pitchFamily="34" charset="0"/>
                <a:ea typeface="ＭＳ 明朝" panose="02020609040205080304" pitchFamily="17" charset="-128"/>
              </a:rPr>
              <a:t>Athens, Greece, 26 February – 2 March 2018</a:t>
            </a:r>
            <a:endParaRPr lang="en-US" altLang="ja-JP" sz="1200" b="1" dirty="0">
              <a:latin typeface="Times New Roman" panose="02020603050405020304" pitchFamily="18" charset="0"/>
              <a:ea typeface="ＭＳ 明朝" panose="02020609040205080304" pitchFamily="17" charset="-128"/>
            </a:endParaRPr>
          </a:p>
          <a:p>
            <a:pPr marL="1260475" indent="-1260475">
              <a:spcAft>
                <a:spcPts val="600"/>
              </a:spcAft>
            </a:pPr>
            <a:r>
              <a:rPr lang="en-US" altLang="ja-JP" b="1" dirty="0">
                <a:latin typeface="Arial" panose="020B0604020202020204" pitchFamily="34" charset="0"/>
                <a:ea typeface="ＭＳ 明朝" panose="02020609040205080304" pitchFamily="17" charset="-128"/>
              </a:rPr>
              <a:t>Agenda item: 7.1</a:t>
            </a:r>
            <a:endParaRPr lang="en-GB" altLang="ja-JP" b="1" dirty="0">
              <a:latin typeface="Arial" panose="020B0604020202020204" pitchFamily="34" charset="0"/>
              <a:ea typeface="ＭＳ 明朝" panose="02020609040205080304" pitchFamily="17" charset="-128"/>
            </a:endParaRPr>
          </a:p>
        </p:txBody>
      </p:sp>
    </p:spTree>
    <p:extLst>
      <p:ext uri="{BB962C8B-B14F-4D97-AF65-F5344CB8AC3E}">
        <p14:creationId xmlns:p14="http://schemas.microsoft.com/office/powerpoint/2010/main" val="378472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52CDB02E-39FC-455F-A138-1CF28FD7D9EC}"/>
              </a:ext>
            </a:extLst>
          </p:cNvPr>
          <p:cNvSpPr>
            <a:spLocks noGrp="1"/>
          </p:cNvSpPr>
          <p:nvPr>
            <p:ph type="ctrTitle"/>
          </p:nvPr>
        </p:nvSpPr>
        <p:spPr/>
        <p:txBody>
          <a:bodyPr/>
          <a:lstStyle/>
          <a:p>
            <a:r>
              <a:rPr lang="en-US" altLang="ja-JP" sz="4300" b="1" dirty="0">
                <a:latin typeface="Arial" panose="020B0604020202020204" pitchFamily="34" charset="0"/>
                <a:cs typeface="Arial" panose="020B0604020202020204" pitchFamily="34" charset="0"/>
              </a:rPr>
              <a:t>Other capabilities</a:t>
            </a:r>
            <a:endParaRPr lang="ja-JP" altLang="en-US" sz="43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07643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7926F7-ABD9-41FE-9245-D7DECA5E42C1}"/>
              </a:ext>
            </a:extLst>
          </p:cNvPr>
          <p:cNvSpPr>
            <a:spLocks noGrp="1"/>
          </p:cNvSpPr>
          <p:nvPr>
            <p:ph type="title"/>
          </p:nvPr>
        </p:nvSpPr>
        <p:spPr/>
        <p:txBody>
          <a:bodyPr>
            <a:normAutofit/>
          </a:bodyPr>
          <a:lstStyle/>
          <a:p>
            <a:r>
              <a:rPr lang="en-US" altLang="ja-JP" sz="4000" kern="0" dirty="0">
                <a:solidFill>
                  <a:srgbClr val="000000"/>
                </a:solidFill>
                <a:latin typeface="Arial" panose="020B0604020202020204" pitchFamily="34" charset="0"/>
                <a:ea typeface="ＭＳ Ｐゴシック" panose="020B0600070205080204" pitchFamily="50" charset="-128"/>
              </a:rPr>
              <a:t>BWP switching delay</a:t>
            </a:r>
            <a:endParaRPr lang="ja-JP" altLang="ja-JP" sz="4800" kern="100" dirty="0">
              <a:effectLst/>
              <a:latin typeface="Times New Roman" panose="02020603050405020304" pitchFamily="18" charset="0"/>
              <a:ea typeface="ＭＳ 明朝" panose="02020609040205080304" pitchFamily="17" charset="-128"/>
            </a:endParaRPr>
          </a:p>
        </p:txBody>
      </p:sp>
      <p:sp>
        <p:nvSpPr>
          <p:cNvPr id="3" name="コンテンツ プレースホルダー 2">
            <a:extLst>
              <a:ext uri="{FF2B5EF4-FFF2-40B4-BE49-F238E27FC236}">
                <a16:creationId xmlns:a16="http://schemas.microsoft.com/office/drawing/2014/main" id="{C712238A-99EB-434D-8592-0AB363DAC954}"/>
              </a:ext>
            </a:extLst>
          </p:cNvPr>
          <p:cNvSpPr>
            <a:spLocks noGrp="1"/>
          </p:cNvSpPr>
          <p:nvPr>
            <p:ph idx="1"/>
          </p:nvPr>
        </p:nvSpPr>
        <p:spPr>
          <a:xfrm>
            <a:off x="838200" y="1203158"/>
            <a:ext cx="10894596" cy="4973805"/>
          </a:xfrm>
        </p:spPr>
        <p:txBody>
          <a:bodyPr/>
          <a:lstStyle/>
          <a:p>
            <a:r>
              <a:rPr lang="en-US" altLang="ja-JP" sz="1600" b="1" kern="0" dirty="0">
                <a:solidFill>
                  <a:srgbClr val="000000"/>
                </a:solidFill>
                <a:latin typeface="Arial" panose="020B0604020202020204" pitchFamily="34" charset="0"/>
                <a:ea typeface="ＭＳ Ｐゴシック" panose="020B0600070205080204" pitchFamily="50" charset="-128"/>
              </a:rPr>
              <a:t>Agreement</a:t>
            </a:r>
          </a:p>
          <a:p>
            <a:pPr lvl="1"/>
            <a:r>
              <a:rPr lang="en-US" altLang="ja-JP" sz="1400" kern="0" dirty="0">
                <a:solidFill>
                  <a:srgbClr val="000000"/>
                </a:solidFill>
                <a:latin typeface="Arial" panose="020B0604020202020204" pitchFamily="34" charset="0"/>
                <a:ea typeface="ＭＳ Ｐゴシック" panose="020B0600070205080204" pitchFamily="50" charset="-128"/>
              </a:rPr>
              <a:t>Introduce the type 4 capability signaling to differential the type 1 and type 2 for each scenario if the capability signaling is agreed to be introduced. We may remove the capability signaling if RAN4 can agree single minimum delay for each scenario.</a:t>
            </a:r>
          </a:p>
          <a:p>
            <a:pPr lvl="2"/>
            <a:endParaRPr lang="en-US" altLang="ja-JP" sz="1000" kern="0" dirty="0">
              <a:solidFill>
                <a:srgbClr val="000000"/>
              </a:solidFill>
              <a:latin typeface="Arial" panose="020B0604020202020204" pitchFamily="34" charset="0"/>
              <a:ea typeface="ＭＳ Ｐゴシック" panose="020B0600070205080204" pitchFamily="50" charset="-128"/>
            </a:endParaRPr>
          </a:p>
          <a:p>
            <a:pPr lvl="2"/>
            <a:endParaRPr lang="en-US" altLang="ja-JP" sz="1000" kern="0" dirty="0">
              <a:solidFill>
                <a:srgbClr val="000000"/>
              </a:solidFill>
              <a:latin typeface="Arial" panose="020B0604020202020204" pitchFamily="34" charset="0"/>
              <a:ea typeface="ＭＳ Ｐゴシック" panose="020B0600070205080204" pitchFamily="50" charset="-128"/>
            </a:endParaRPr>
          </a:p>
          <a:p>
            <a:pPr lvl="2"/>
            <a:endParaRPr lang="en-US" altLang="ja-JP" sz="1000" kern="0" dirty="0">
              <a:solidFill>
                <a:srgbClr val="000000"/>
              </a:solidFill>
              <a:latin typeface="Arial" panose="020B0604020202020204" pitchFamily="34" charset="0"/>
              <a:ea typeface="ＭＳ Ｐゴシック" panose="020B0600070205080204" pitchFamily="50" charset="-128"/>
            </a:endParaRPr>
          </a:p>
          <a:p>
            <a:pPr lvl="2"/>
            <a:endParaRPr lang="en-US" altLang="ja-JP" sz="1000" kern="0" dirty="0">
              <a:solidFill>
                <a:srgbClr val="000000"/>
              </a:solidFill>
              <a:latin typeface="Arial" panose="020B0604020202020204" pitchFamily="34" charset="0"/>
              <a:ea typeface="ＭＳ Ｐゴシック" panose="020B0600070205080204" pitchFamily="50" charset="-128"/>
            </a:endParaRPr>
          </a:p>
          <a:p>
            <a:pPr lvl="2"/>
            <a:endParaRPr lang="en-US" altLang="ja-JP" sz="1000" kern="0" dirty="0">
              <a:solidFill>
                <a:srgbClr val="000000"/>
              </a:solidFill>
              <a:latin typeface="Arial" panose="020B0604020202020204" pitchFamily="34" charset="0"/>
              <a:ea typeface="ＭＳ Ｐゴシック" panose="020B0600070205080204" pitchFamily="50" charset="-128"/>
            </a:endParaRPr>
          </a:p>
          <a:p>
            <a:pPr lvl="2"/>
            <a:endParaRPr lang="en-US" altLang="ja-JP" sz="1000" kern="0" dirty="0">
              <a:solidFill>
                <a:srgbClr val="000000"/>
              </a:solidFill>
              <a:latin typeface="Arial" panose="020B0604020202020204" pitchFamily="34" charset="0"/>
              <a:ea typeface="ＭＳ Ｐゴシック" panose="020B0600070205080204" pitchFamily="50" charset="-128"/>
            </a:endParaRPr>
          </a:p>
          <a:p>
            <a:pPr lvl="2"/>
            <a:endParaRPr lang="en-US" altLang="ja-JP" sz="1000" kern="0" dirty="0">
              <a:solidFill>
                <a:srgbClr val="000000"/>
              </a:solidFill>
              <a:latin typeface="Arial" panose="020B0604020202020204" pitchFamily="34" charset="0"/>
              <a:ea typeface="ＭＳ Ｐゴシック" panose="020B0600070205080204" pitchFamily="50" charset="-128"/>
            </a:endParaRPr>
          </a:p>
          <a:p>
            <a:pPr lvl="2"/>
            <a:endParaRPr lang="en-US" altLang="ja-JP" sz="1000" kern="0" dirty="0">
              <a:solidFill>
                <a:srgbClr val="000000"/>
              </a:solidFill>
              <a:latin typeface="Arial" panose="020B0604020202020204" pitchFamily="34" charset="0"/>
              <a:ea typeface="ＭＳ Ｐゴシック" panose="020B0600070205080204" pitchFamily="50" charset="-128"/>
            </a:endParaRPr>
          </a:p>
          <a:p>
            <a:pPr lvl="2"/>
            <a:endParaRPr lang="en-US" altLang="ja-JP" sz="1000" kern="0" dirty="0">
              <a:solidFill>
                <a:srgbClr val="000000"/>
              </a:solidFill>
              <a:latin typeface="Arial" panose="020B0604020202020204" pitchFamily="34" charset="0"/>
              <a:ea typeface="ＭＳ Ｐゴシック" panose="020B0600070205080204" pitchFamily="50" charset="-128"/>
            </a:endParaRPr>
          </a:p>
          <a:p>
            <a:pPr lvl="2"/>
            <a:endParaRPr lang="en-US" altLang="ja-JP" sz="1000" kern="0" dirty="0">
              <a:solidFill>
                <a:srgbClr val="000000"/>
              </a:solidFill>
              <a:latin typeface="Arial" panose="020B0604020202020204" pitchFamily="34" charset="0"/>
              <a:ea typeface="ＭＳ Ｐゴシック" panose="020B0600070205080204" pitchFamily="50" charset="-128"/>
            </a:endParaRPr>
          </a:p>
          <a:p>
            <a:pPr lvl="2"/>
            <a:endParaRPr lang="en-US" altLang="ja-JP" sz="1000" kern="0" dirty="0">
              <a:solidFill>
                <a:srgbClr val="000000"/>
              </a:solidFill>
              <a:latin typeface="Arial" panose="020B0604020202020204" pitchFamily="34" charset="0"/>
              <a:ea typeface="ＭＳ Ｐゴシック" panose="020B0600070205080204" pitchFamily="50" charset="-128"/>
            </a:endParaRPr>
          </a:p>
          <a:p>
            <a:pPr marL="914400" lvl="2" indent="0">
              <a:buNone/>
            </a:pPr>
            <a:endParaRPr lang="en-US" altLang="ja-JP" sz="1000" kern="0" dirty="0">
              <a:solidFill>
                <a:srgbClr val="000000"/>
              </a:solidFill>
              <a:latin typeface="Arial" panose="020B0604020202020204" pitchFamily="34" charset="0"/>
              <a:ea typeface="ＭＳ Ｐゴシック" panose="020B0600070205080204" pitchFamily="50" charset="-128"/>
            </a:endParaRPr>
          </a:p>
          <a:p>
            <a:r>
              <a:rPr lang="en-US" altLang="ja-JP" sz="1600" b="1" kern="0" dirty="0">
                <a:solidFill>
                  <a:srgbClr val="000000"/>
                </a:solidFill>
                <a:latin typeface="Arial" panose="020B0604020202020204" pitchFamily="34" charset="0"/>
                <a:ea typeface="ＭＳ Ｐゴシック" panose="020B0600070205080204" pitchFamily="50" charset="-128"/>
              </a:rPr>
              <a:t>Discussion</a:t>
            </a:r>
          </a:p>
          <a:p>
            <a:pPr marL="685800" lvl="2">
              <a:spcBef>
                <a:spcPts val="1000"/>
              </a:spcBef>
            </a:pPr>
            <a:r>
              <a:rPr lang="en-US" altLang="ja-JP" sz="1400" b="1" kern="0" dirty="0">
                <a:solidFill>
                  <a:srgbClr val="FF0000"/>
                </a:solidFill>
                <a:ea typeface="ＭＳ Ｐゴシック" panose="020B0600070205080204" pitchFamily="50" charset="-128"/>
              </a:rPr>
              <a:t>Proposal1: Following feature description</a:t>
            </a:r>
            <a:endParaRPr lang="ja-JP" altLang="ja-JP" sz="1400" b="1" kern="0" dirty="0">
              <a:solidFill>
                <a:srgbClr val="FF0000"/>
              </a:solidFill>
              <a:ea typeface="ＭＳ Ｐゴシック" panose="020B0600070205080204" pitchFamily="50" charset="-128"/>
            </a:endParaRPr>
          </a:p>
          <a:p>
            <a:endParaRPr kumimoji="1" lang="ja-JP" altLang="en-US" sz="1200" dirty="0"/>
          </a:p>
        </p:txBody>
      </p:sp>
      <p:graphicFrame>
        <p:nvGraphicFramePr>
          <p:cNvPr id="7" name="表 6">
            <a:extLst>
              <a:ext uri="{FF2B5EF4-FFF2-40B4-BE49-F238E27FC236}">
                <a16:creationId xmlns:a16="http://schemas.microsoft.com/office/drawing/2014/main" id="{2B527135-500B-4432-9B7B-09372B627F92}"/>
              </a:ext>
            </a:extLst>
          </p:cNvPr>
          <p:cNvGraphicFramePr>
            <a:graphicFrameLocks noGrp="1"/>
          </p:cNvGraphicFramePr>
          <p:nvPr>
            <p:extLst>
              <p:ext uri="{D42A27DB-BD31-4B8C-83A1-F6EECF244321}">
                <p14:modId xmlns:p14="http://schemas.microsoft.com/office/powerpoint/2010/main" val="2983922243"/>
              </p:ext>
            </p:extLst>
          </p:nvPr>
        </p:nvGraphicFramePr>
        <p:xfrm>
          <a:off x="1885701" y="1941300"/>
          <a:ext cx="5089633" cy="2411449"/>
        </p:xfrm>
        <a:graphic>
          <a:graphicData uri="http://schemas.openxmlformats.org/drawingml/2006/table">
            <a:tbl>
              <a:tblPr firstRow="1" firstCol="1" bandRow="1"/>
              <a:tblGrid>
                <a:gridCol w="1159160">
                  <a:extLst>
                    <a:ext uri="{9D8B030D-6E8A-4147-A177-3AD203B41FA5}">
                      <a16:colId xmlns:a16="http://schemas.microsoft.com/office/drawing/2014/main" val="3483864126"/>
                    </a:ext>
                  </a:extLst>
                </a:gridCol>
                <a:gridCol w="1044000">
                  <a:extLst>
                    <a:ext uri="{9D8B030D-6E8A-4147-A177-3AD203B41FA5}">
                      <a16:colId xmlns:a16="http://schemas.microsoft.com/office/drawing/2014/main" val="1492487799"/>
                    </a:ext>
                  </a:extLst>
                </a:gridCol>
                <a:gridCol w="1044000">
                  <a:extLst>
                    <a:ext uri="{9D8B030D-6E8A-4147-A177-3AD203B41FA5}">
                      <a16:colId xmlns:a16="http://schemas.microsoft.com/office/drawing/2014/main" val="1093772603"/>
                    </a:ext>
                  </a:extLst>
                </a:gridCol>
                <a:gridCol w="1842473">
                  <a:extLst>
                    <a:ext uri="{9D8B030D-6E8A-4147-A177-3AD203B41FA5}">
                      <a16:colId xmlns:a16="http://schemas.microsoft.com/office/drawing/2014/main" val="212141441"/>
                    </a:ext>
                  </a:extLst>
                </a:gridCol>
              </a:tblGrid>
              <a:tr h="210518">
                <a:tc>
                  <a:txBody>
                    <a:bodyPr/>
                    <a:lstStyle/>
                    <a:p>
                      <a:pPr fontAlgn="auto" hangingPunct="1">
                        <a:spcAft>
                          <a:spcPts val="0"/>
                        </a:spcAft>
                      </a:pPr>
                      <a:r>
                        <a:rPr lang="en-US" sz="900" b="1">
                          <a:solidFill>
                            <a:schemeClr val="tx1"/>
                          </a:solidFill>
                          <a:effectLst/>
                          <a:latin typeface="Arial" panose="020B0604020202020204" pitchFamily="34" charset="0"/>
                          <a:ea typeface="Malgun Gothic" panose="020B0503020000020004" pitchFamily="34" charset="-127"/>
                        </a:rPr>
                        <a:t>Frequency Range</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fontAlgn="auto" hangingPunct="1">
                        <a:spcAft>
                          <a:spcPts val="0"/>
                        </a:spcAft>
                      </a:pPr>
                      <a:r>
                        <a:rPr lang="en-US" sz="900" b="1" dirty="0">
                          <a:solidFill>
                            <a:schemeClr val="tx1"/>
                          </a:solidFill>
                          <a:effectLst/>
                          <a:latin typeface="Arial" panose="020B0604020202020204" pitchFamily="34" charset="0"/>
                          <a:ea typeface="Malgun Gothic" panose="020B0503020000020004" pitchFamily="34" charset="-127"/>
                        </a:rPr>
                        <a:t>Scenario</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auto" hangingPunct="1">
                        <a:spcAft>
                          <a:spcPts val="0"/>
                        </a:spcAft>
                      </a:pPr>
                      <a:r>
                        <a:rPr lang="en-US" sz="900" b="1" dirty="0">
                          <a:solidFill>
                            <a:schemeClr val="tx1"/>
                          </a:solidFill>
                          <a:effectLst/>
                          <a:latin typeface="Arial" panose="020B0604020202020204" pitchFamily="34" charset="0"/>
                          <a:ea typeface="Malgun Gothic" panose="020B0503020000020004" pitchFamily="34" charset="-127"/>
                        </a:rPr>
                        <a:t>Delay (us)(Note)</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auto" hangingPunct="1">
                        <a:spcAft>
                          <a:spcPts val="0"/>
                        </a:spcAft>
                      </a:pPr>
                      <a:r>
                        <a:rPr lang="en-US" sz="900" b="1" dirty="0">
                          <a:solidFill>
                            <a:schemeClr val="tx1"/>
                          </a:solidFill>
                          <a:effectLst/>
                          <a:latin typeface="Arial" panose="020B0604020202020204" pitchFamily="34" charset="0"/>
                          <a:ea typeface="Malgun Gothic" panose="020B0503020000020004" pitchFamily="34" charset="-127"/>
                        </a:rPr>
                        <a:t>Comment</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97733509"/>
                  </a:ext>
                </a:extLst>
              </a:tr>
              <a:tr h="140345">
                <a:tc rowSpan="4">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1</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1</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1: 600us</a:t>
                      </a:r>
                      <a:endParaRPr lang="ja-JP" sz="1000" dirty="0">
                        <a:solidFill>
                          <a:schemeClr val="tx1"/>
                        </a:solidFill>
                        <a:effectLst/>
                        <a:latin typeface="Times New Roman" panose="02020603050405020304" pitchFamily="18" charset="0"/>
                        <a:ea typeface="Malgun Gothic" panose="020B0503020000020004" pitchFamily="34" charset="-127"/>
                      </a:endParaRPr>
                    </a:p>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2: 2ms</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 </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335819"/>
                  </a:ext>
                </a:extLst>
              </a:tr>
              <a:tr h="140345">
                <a:tc vMerge="1">
                  <a:txBody>
                    <a:bodyPr/>
                    <a:lstStyle/>
                    <a:p>
                      <a:endParaRPr kumimoji="1" lang="ja-JP" altLang="en-US"/>
                    </a:p>
                  </a:txBody>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2</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1: 600us</a:t>
                      </a:r>
                      <a:endParaRPr lang="ja-JP" sz="1000" dirty="0">
                        <a:solidFill>
                          <a:schemeClr val="tx1"/>
                        </a:solidFill>
                        <a:effectLst/>
                        <a:latin typeface="Times New Roman" panose="02020603050405020304" pitchFamily="18" charset="0"/>
                        <a:ea typeface="Malgun Gothic" panose="020B0503020000020004" pitchFamily="34" charset="-127"/>
                      </a:endParaRPr>
                    </a:p>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2: 2ms</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 </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0243379"/>
                  </a:ext>
                </a:extLst>
              </a:tr>
              <a:tr h="140345">
                <a:tc vMerge="1">
                  <a:txBody>
                    <a:bodyPr/>
                    <a:lstStyle/>
                    <a:p>
                      <a:endParaRPr kumimoji="1" lang="ja-JP" altLang="en-US"/>
                    </a:p>
                  </a:txBody>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3</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1: 600us</a:t>
                      </a:r>
                      <a:endParaRPr lang="ja-JP" sz="1000" dirty="0">
                        <a:solidFill>
                          <a:schemeClr val="tx1"/>
                        </a:solidFill>
                        <a:effectLst/>
                        <a:latin typeface="Times New Roman" panose="02020603050405020304" pitchFamily="18" charset="0"/>
                        <a:ea typeface="Malgun Gothic" panose="020B0503020000020004" pitchFamily="34" charset="-127"/>
                      </a:endParaRPr>
                    </a:p>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2: 2ms</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 </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285599"/>
                  </a:ext>
                </a:extLst>
              </a:tr>
              <a:tr h="280691">
                <a:tc vMerge="1">
                  <a:txBody>
                    <a:bodyPr/>
                    <a:lstStyle/>
                    <a:p>
                      <a:endParaRPr kumimoji="1" lang="ja-JP" altLang="en-US"/>
                    </a:p>
                  </a:txBody>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4</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1: 350us</a:t>
                      </a:r>
                      <a:endParaRPr lang="ja-JP" sz="1000" dirty="0">
                        <a:solidFill>
                          <a:schemeClr val="tx1"/>
                        </a:solidFill>
                        <a:effectLst/>
                        <a:latin typeface="Times New Roman" panose="02020603050405020304" pitchFamily="18" charset="0"/>
                        <a:ea typeface="Malgun Gothic" panose="020B0503020000020004" pitchFamily="34" charset="-127"/>
                      </a:endParaRPr>
                    </a:p>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2: 950us</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No delay required from the RF perspective</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3766662"/>
                  </a:ext>
                </a:extLst>
              </a:tr>
              <a:tr h="140345">
                <a:tc rowSpan="4">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2</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1</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1: 600us</a:t>
                      </a:r>
                      <a:endParaRPr lang="ja-JP" sz="1000" dirty="0">
                        <a:solidFill>
                          <a:schemeClr val="tx1"/>
                        </a:solidFill>
                        <a:effectLst/>
                        <a:latin typeface="Times New Roman" panose="02020603050405020304" pitchFamily="18" charset="0"/>
                        <a:ea typeface="Malgun Gothic" panose="020B0503020000020004" pitchFamily="34" charset="-127"/>
                      </a:endParaRPr>
                    </a:p>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2: </a:t>
                      </a:r>
                      <a:r>
                        <a:rPr lang="en-US" sz="900" dirty="0" err="1">
                          <a:solidFill>
                            <a:schemeClr val="tx1"/>
                          </a:solidFill>
                          <a:effectLst/>
                          <a:latin typeface="Arial" panose="020B0604020202020204" pitchFamily="34" charset="0"/>
                          <a:ea typeface="Malgun Gothic" panose="020B0503020000020004" pitchFamily="34" charset="-127"/>
                        </a:rPr>
                        <a:t>FFSms</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 </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14918"/>
                  </a:ext>
                </a:extLst>
              </a:tr>
              <a:tr h="140345">
                <a:tc vMerge="1">
                  <a:txBody>
                    <a:bodyPr/>
                    <a:lstStyle/>
                    <a:p>
                      <a:endParaRPr kumimoji="1" lang="ja-JP" altLang="en-US"/>
                    </a:p>
                  </a:txBody>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2</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1: 600us</a:t>
                      </a:r>
                      <a:endParaRPr lang="ja-JP" sz="1000" dirty="0">
                        <a:solidFill>
                          <a:schemeClr val="tx1"/>
                        </a:solidFill>
                        <a:effectLst/>
                        <a:latin typeface="Times New Roman" panose="02020603050405020304" pitchFamily="18" charset="0"/>
                        <a:ea typeface="Malgun Gothic" panose="020B0503020000020004" pitchFamily="34" charset="-127"/>
                      </a:endParaRPr>
                    </a:p>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2: </a:t>
                      </a:r>
                      <a:r>
                        <a:rPr lang="en-US" sz="900" dirty="0" err="1">
                          <a:solidFill>
                            <a:schemeClr val="tx1"/>
                          </a:solidFill>
                          <a:effectLst/>
                          <a:latin typeface="Arial" panose="020B0604020202020204" pitchFamily="34" charset="0"/>
                          <a:ea typeface="Malgun Gothic" panose="020B0503020000020004" pitchFamily="34" charset="-127"/>
                        </a:rPr>
                        <a:t>FFSms</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 </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8620640"/>
                  </a:ext>
                </a:extLst>
              </a:tr>
              <a:tr h="140345">
                <a:tc vMerge="1">
                  <a:txBody>
                    <a:bodyPr/>
                    <a:lstStyle/>
                    <a:p>
                      <a:endParaRPr kumimoji="1" lang="ja-JP" altLang="en-US"/>
                    </a:p>
                  </a:txBody>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3</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1: 600us</a:t>
                      </a:r>
                      <a:endParaRPr lang="ja-JP" sz="1000" dirty="0">
                        <a:solidFill>
                          <a:schemeClr val="tx1"/>
                        </a:solidFill>
                        <a:effectLst/>
                        <a:latin typeface="Times New Roman" panose="02020603050405020304" pitchFamily="18" charset="0"/>
                        <a:ea typeface="Malgun Gothic" panose="020B0503020000020004" pitchFamily="34" charset="-127"/>
                      </a:endParaRPr>
                    </a:p>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2: </a:t>
                      </a:r>
                      <a:r>
                        <a:rPr lang="en-US" sz="900" dirty="0" err="1">
                          <a:solidFill>
                            <a:schemeClr val="tx1"/>
                          </a:solidFill>
                          <a:effectLst/>
                          <a:latin typeface="Arial" panose="020B0604020202020204" pitchFamily="34" charset="0"/>
                          <a:ea typeface="Malgun Gothic" panose="020B0503020000020004" pitchFamily="34" charset="-127"/>
                        </a:rPr>
                        <a:t>FFSms</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a:solidFill>
                            <a:schemeClr val="tx1"/>
                          </a:solidFill>
                          <a:effectLst/>
                          <a:latin typeface="Arial" panose="020B0604020202020204" pitchFamily="34" charset="0"/>
                          <a:ea typeface="Malgun Gothic" panose="020B0503020000020004" pitchFamily="34" charset="-127"/>
                        </a:rPr>
                        <a:t> </a:t>
                      </a:r>
                      <a:endParaRPr lang="ja-JP" sz="100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0154322"/>
                  </a:ext>
                </a:extLst>
              </a:tr>
              <a:tr h="0">
                <a:tc vMerge="1">
                  <a:txBody>
                    <a:bodyPr/>
                    <a:lstStyle/>
                    <a:p>
                      <a:endParaRPr kumimoji="1" lang="ja-JP" altLang="en-US"/>
                    </a:p>
                  </a:txBody>
                  <a:tcPr/>
                </a:tc>
                <a:tc>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4</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1: 350us</a:t>
                      </a:r>
                      <a:endParaRPr lang="ja-JP" sz="1000" dirty="0">
                        <a:solidFill>
                          <a:schemeClr val="tx1"/>
                        </a:solidFill>
                        <a:effectLst/>
                        <a:latin typeface="Times New Roman" panose="02020603050405020304" pitchFamily="18" charset="0"/>
                        <a:ea typeface="Malgun Gothic" panose="020B0503020000020004" pitchFamily="34" charset="-127"/>
                      </a:endParaRPr>
                    </a:p>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Type 2: </a:t>
                      </a:r>
                      <a:r>
                        <a:rPr lang="en-US" sz="900" dirty="0" err="1">
                          <a:solidFill>
                            <a:schemeClr val="tx1"/>
                          </a:solidFill>
                          <a:effectLst/>
                          <a:latin typeface="Arial" panose="020B0604020202020204" pitchFamily="34" charset="0"/>
                          <a:ea typeface="Malgun Gothic" panose="020B0503020000020004" pitchFamily="34" charset="-127"/>
                        </a:rPr>
                        <a:t>FFSus</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auto" hangingPunct="1">
                        <a:spcAft>
                          <a:spcPts val="0"/>
                        </a:spcAft>
                      </a:pPr>
                      <a:r>
                        <a:rPr lang="en-US" sz="900" dirty="0">
                          <a:solidFill>
                            <a:schemeClr val="tx1"/>
                          </a:solidFill>
                          <a:effectLst/>
                          <a:latin typeface="Arial" panose="020B0604020202020204" pitchFamily="34" charset="0"/>
                          <a:ea typeface="Malgun Gothic" panose="020B0503020000020004" pitchFamily="34" charset="-127"/>
                        </a:rPr>
                        <a:t>No delay required from the RF perspective</a:t>
                      </a:r>
                      <a:endParaRPr lang="ja-JP" sz="1000" dirty="0">
                        <a:solidFill>
                          <a:schemeClr val="tx1"/>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3290483"/>
                  </a:ext>
                </a:extLst>
              </a:tr>
            </a:tbl>
          </a:graphicData>
        </a:graphic>
      </p:graphicFrame>
      <p:sp>
        <p:nvSpPr>
          <p:cNvPr id="8" name="テキスト ボックス 7">
            <a:extLst>
              <a:ext uri="{FF2B5EF4-FFF2-40B4-BE49-F238E27FC236}">
                <a16:creationId xmlns:a16="http://schemas.microsoft.com/office/drawing/2014/main" id="{D400DD5F-8F5B-4789-8E9C-645232C8D807}"/>
              </a:ext>
            </a:extLst>
          </p:cNvPr>
          <p:cNvSpPr txBox="1"/>
          <p:nvPr/>
        </p:nvSpPr>
        <p:spPr>
          <a:xfrm>
            <a:off x="7104806" y="3079419"/>
            <a:ext cx="3754705" cy="480131"/>
          </a:xfrm>
          <a:prstGeom prst="rect">
            <a:avLst/>
          </a:prstGeom>
          <a:noFill/>
        </p:spPr>
        <p:txBody>
          <a:bodyPr wrap="square" rtlCol="0">
            <a:spAutoFit/>
          </a:bodyPr>
          <a:lstStyle/>
          <a:p>
            <a:pPr lvl="1">
              <a:lnSpc>
                <a:spcPct val="90000"/>
              </a:lnSpc>
              <a:spcBef>
                <a:spcPts val="500"/>
              </a:spcBef>
            </a:pPr>
            <a:r>
              <a:rPr lang="en-US" altLang="ja-JP" sz="1400" kern="0" dirty="0">
                <a:solidFill>
                  <a:srgbClr val="000000"/>
                </a:solidFill>
                <a:latin typeface="Arial" panose="020B0604020202020204" pitchFamily="34" charset="0"/>
                <a:ea typeface="ＭＳ Ｐゴシック" panose="020B0600070205080204" pitchFamily="50" charset="-128"/>
              </a:rPr>
              <a:t>Note: Network cannot configure the shorter delay for certain UE type</a:t>
            </a:r>
            <a:endParaRPr lang="ja-JP" altLang="en-US" sz="1400" kern="0" dirty="0">
              <a:solidFill>
                <a:srgbClr val="000000"/>
              </a:solidFill>
              <a:latin typeface="Arial" panose="020B0604020202020204" pitchFamily="34" charset="0"/>
              <a:ea typeface="ＭＳ Ｐゴシック" panose="020B0600070205080204" pitchFamily="50" charset="-128"/>
            </a:endParaRPr>
          </a:p>
        </p:txBody>
      </p:sp>
      <p:graphicFrame>
        <p:nvGraphicFramePr>
          <p:cNvPr id="9" name="表 8">
            <a:extLst>
              <a:ext uri="{FF2B5EF4-FFF2-40B4-BE49-F238E27FC236}">
                <a16:creationId xmlns:a16="http://schemas.microsoft.com/office/drawing/2014/main" id="{816C0D16-1329-45E9-A218-00D4E9FEB485}"/>
              </a:ext>
            </a:extLst>
          </p:cNvPr>
          <p:cNvGraphicFramePr>
            <a:graphicFrameLocks noGrp="1"/>
          </p:cNvGraphicFramePr>
          <p:nvPr>
            <p:extLst>
              <p:ext uri="{D42A27DB-BD31-4B8C-83A1-F6EECF244321}">
                <p14:modId xmlns:p14="http://schemas.microsoft.com/office/powerpoint/2010/main" val="706636441"/>
              </p:ext>
            </p:extLst>
          </p:nvPr>
        </p:nvGraphicFramePr>
        <p:xfrm>
          <a:off x="459204" y="5101490"/>
          <a:ext cx="11403064" cy="1127520"/>
        </p:xfrm>
        <a:graphic>
          <a:graphicData uri="http://schemas.openxmlformats.org/drawingml/2006/table">
            <a:tbl>
              <a:tblPr firstRow="1" firstCol="1" bandRow="1"/>
              <a:tblGrid>
                <a:gridCol w="1008048">
                  <a:extLst>
                    <a:ext uri="{9D8B030D-6E8A-4147-A177-3AD203B41FA5}">
                      <a16:colId xmlns:a16="http://schemas.microsoft.com/office/drawing/2014/main" val="173587119"/>
                    </a:ext>
                  </a:extLst>
                </a:gridCol>
                <a:gridCol w="1067492">
                  <a:extLst>
                    <a:ext uri="{9D8B030D-6E8A-4147-A177-3AD203B41FA5}">
                      <a16:colId xmlns:a16="http://schemas.microsoft.com/office/drawing/2014/main" val="490041274"/>
                    </a:ext>
                  </a:extLst>
                </a:gridCol>
                <a:gridCol w="614242">
                  <a:extLst>
                    <a:ext uri="{9D8B030D-6E8A-4147-A177-3AD203B41FA5}">
                      <a16:colId xmlns:a16="http://schemas.microsoft.com/office/drawing/2014/main" val="3344825149"/>
                    </a:ext>
                  </a:extLst>
                </a:gridCol>
                <a:gridCol w="616717">
                  <a:extLst>
                    <a:ext uri="{9D8B030D-6E8A-4147-A177-3AD203B41FA5}">
                      <a16:colId xmlns:a16="http://schemas.microsoft.com/office/drawing/2014/main" val="1272186223"/>
                    </a:ext>
                  </a:extLst>
                </a:gridCol>
                <a:gridCol w="1164084">
                  <a:extLst>
                    <a:ext uri="{9D8B030D-6E8A-4147-A177-3AD203B41FA5}">
                      <a16:colId xmlns:a16="http://schemas.microsoft.com/office/drawing/2014/main" val="2232354967"/>
                    </a:ext>
                  </a:extLst>
                </a:gridCol>
                <a:gridCol w="983279">
                  <a:extLst>
                    <a:ext uri="{9D8B030D-6E8A-4147-A177-3AD203B41FA5}">
                      <a16:colId xmlns:a16="http://schemas.microsoft.com/office/drawing/2014/main" val="3855477398"/>
                    </a:ext>
                  </a:extLst>
                </a:gridCol>
                <a:gridCol w="812379">
                  <a:extLst>
                    <a:ext uri="{9D8B030D-6E8A-4147-A177-3AD203B41FA5}">
                      <a16:colId xmlns:a16="http://schemas.microsoft.com/office/drawing/2014/main" val="3583346844"/>
                    </a:ext>
                  </a:extLst>
                </a:gridCol>
                <a:gridCol w="812379">
                  <a:extLst>
                    <a:ext uri="{9D8B030D-6E8A-4147-A177-3AD203B41FA5}">
                      <a16:colId xmlns:a16="http://schemas.microsoft.com/office/drawing/2014/main" val="30667711"/>
                    </a:ext>
                  </a:extLst>
                </a:gridCol>
                <a:gridCol w="812379">
                  <a:extLst>
                    <a:ext uri="{9D8B030D-6E8A-4147-A177-3AD203B41FA5}">
                      <a16:colId xmlns:a16="http://schemas.microsoft.com/office/drawing/2014/main" val="86850697"/>
                    </a:ext>
                  </a:extLst>
                </a:gridCol>
                <a:gridCol w="1914546">
                  <a:extLst>
                    <a:ext uri="{9D8B030D-6E8A-4147-A177-3AD203B41FA5}">
                      <a16:colId xmlns:a16="http://schemas.microsoft.com/office/drawing/2014/main" val="1693603565"/>
                    </a:ext>
                  </a:extLst>
                </a:gridCol>
                <a:gridCol w="517647">
                  <a:extLst>
                    <a:ext uri="{9D8B030D-6E8A-4147-A177-3AD203B41FA5}">
                      <a16:colId xmlns:a16="http://schemas.microsoft.com/office/drawing/2014/main" val="1535952076"/>
                    </a:ext>
                  </a:extLst>
                </a:gridCol>
                <a:gridCol w="725694">
                  <a:extLst>
                    <a:ext uri="{9D8B030D-6E8A-4147-A177-3AD203B41FA5}">
                      <a16:colId xmlns:a16="http://schemas.microsoft.com/office/drawing/2014/main" val="4042497377"/>
                    </a:ext>
                  </a:extLst>
                </a:gridCol>
                <a:gridCol w="354178">
                  <a:extLst>
                    <a:ext uri="{9D8B030D-6E8A-4147-A177-3AD203B41FA5}">
                      <a16:colId xmlns:a16="http://schemas.microsoft.com/office/drawing/2014/main" val="483954477"/>
                    </a:ext>
                  </a:extLst>
                </a:gridCol>
              </a:tblGrid>
              <a:tr h="396000">
                <a:tc>
                  <a:txBody>
                    <a:bodyPr/>
                    <a:lstStyle/>
                    <a:p>
                      <a:pPr marL="0" marR="0" lvl="0" indent="0" algn="l" defTabSz="914400" rtl="0" eaLnBrk="1" fontAlgn="auto" latinLnBrk="0" hangingPunct="1">
                        <a:lnSpc>
                          <a:spcPct val="100000"/>
                        </a:lnSpc>
                        <a:spcBef>
                          <a:spcPts val="0"/>
                        </a:spcBef>
                        <a:spcAft>
                          <a:spcPts val="0"/>
                        </a:spcAft>
                        <a:buClrTx/>
                        <a:buSzTx/>
                        <a:buFontTx/>
                        <a:buNone/>
                        <a:tabLst>
                          <a:tab pos="255270" algn="l"/>
                        </a:tabLst>
                        <a:defRPr/>
                      </a:pPr>
                      <a:r>
                        <a:rPr lang="en-US" altLang="ja-JP" sz="800" kern="0" dirty="0">
                          <a:solidFill>
                            <a:srgbClr val="000000"/>
                          </a:solidFill>
                          <a:effectLst/>
                          <a:latin typeface="Arial" panose="020B0604020202020204" pitchFamily="34" charset="0"/>
                          <a:ea typeface="ＭＳ Ｐゴシック" panose="020B0600070205080204" pitchFamily="50" charset="-128"/>
                        </a:rPr>
                        <a:t>Feature group</a:t>
                      </a:r>
                      <a:endParaRPr lang="ja-JP" altLang="ja-JP" sz="900" kern="100" dirty="0">
                        <a:effectLst/>
                        <a:latin typeface="Times New Roman" panose="02020603050405020304" pitchFamily="18" charset="0"/>
                        <a:ea typeface="ＭＳ 明朝" panose="02020609040205080304" pitchFamily="17" charset="-128"/>
                      </a:endParaRPr>
                    </a:p>
                    <a:p>
                      <a:pPr algn="l">
                        <a:spcAft>
                          <a:spcPts val="0"/>
                        </a:spcAft>
                        <a:tabLst>
                          <a:tab pos="255270" algn="l"/>
                        </a:tabLst>
                      </a:pP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Components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a:solidFill>
                            <a:srgbClr val="000000"/>
                          </a:solidFill>
                          <a:effectLst/>
                          <a:latin typeface="Arial" panose="020B0604020202020204" pitchFamily="34" charset="0"/>
                          <a:ea typeface="ＭＳ Ｐゴシック" panose="020B0600070205080204" pitchFamily="50" charset="-128"/>
                        </a:rPr>
                        <a:t>Prerequisite feature groups </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for </a:t>
                      </a:r>
                      <a:r>
                        <a:rPr lang="en-US" sz="700" kern="0" dirty="0" err="1">
                          <a:solidFill>
                            <a:srgbClr val="000000"/>
                          </a:solidFill>
                          <a:effectLst/>
                          <a:latin typeface="Arial" panose="020B0604020202020204" pitchFamily="34" charset="0"/>
                          <a:ea typeface="ＭＳ Ｐゴシック" panose="020B0600070205080204" pitchFamily="50" charset="-128"/>
                        </a:rPr>
                        <a:t>gNB</a:t>
                      </a:r>
                      <a:r>
                        <a:rPr lang="en-US" sz="700" kern="0" dirty="0">
                          <a:solidFill>
                            <a:srgbClr val="000000"/>
                          </a:solidFill>
                          <a:effectLst/>
                          <a:latin typeface="Arial" panose="020B0604020202020204" pitchFamily="34" charset="0"/>
                          <a:ea typeface="ＭＳ Ｐゴシック" panose="020B0600070205080204" pitchFamily="50" charset="-128"/>
                        </a:rPr>
                        <a:t> to know…</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Consequences if the feature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Type (See R4-17121 19)</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FDD/TDD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FR1/FR2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RAN5 implication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Remarks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Responsible WG</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TSG-RAN decision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3176803035"/>
                  </a:ext>
                </a:extLst>
              </a:tr>
              <a:tr h="0">
                <a:tc>
                  <a:txBody>
                    <a:bodyPr/>
                    <a:lstStyle/>
                    <a:p>
                      <a:pPr algn="l">
                        <a:spcAft>
                          <a:spcPts val="0"/>
                        </a:spcAft>
                      </a:pPr>
                      <a:r>
                        <a:rPr lang="en-US" sz="800" kern="0" dirty="0">
                          <a:solidFill>
                            <a:schemeClr val="tx1"/>
                          </a:solidFill>
                          <a:effectLst/>
                          <a:latin typeface="Arial" panose="020B0604020202020204" pitchFamily="34" charset="0"/>
                          <a:ea typeface="ＭＳ Ｐゴシック" panose="020B0600070205080204" pitchFamily="50" charset="-128"/>
                        </a:rPr>
                        <a:t>BWP switching delay</a:t>
                      </a:r>
                      <a:endParaRPr lang="ja-JP" sz="1000"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en-US" sz="800" kern="0" dirty="0">
                          <a:solidFill>
                            <a:schemeClr val="tx1"/>
                          </a:solidFill>
                          <a:effectLst/>
                          <a:latin typeface="Arial" panose="020B0604020202020204" pitchFamily="34" charset="0"/>
                          <a:ea typeface="ＭＳ Ｐゴシック" panose="020B0600070205080204" pitchFamily="50" charset="-128"/>
                        </a:rPr>
                        <a:t>1) BWP switching delay specified in </a:t>
                      </a:r>
                      <a:r>
                        <a:rPr lang="en-US" sz="800" kern="0" dirty="0">
                          <a:solidFill>
                            <a:srgbClr val="FF0000"/>
                          </a:solidFill>
                          <a:effectLst/>
                          <a:latin typeface="Arial" panose="020B0604020202020204" pitchFamily="34" charset="0"/>
                          <a:ea typeface="ＭＳ Ｐゴシック" panose="020B0600070205080204" pitchFamily="50" charset="-128"/>
                        </a:rPr>
                        <a:t>TS38.101-1 for FR1 and TS38.101-2 for FR2</a:t>
                      </a:r>
                      <a:r>
                        <a:rPr lang="en-US" sz="800" kern="0" dirty="0">
                          <a:solidFill>
                            <a:schemeClr val="tx1"/>
                          </a:solidFill>
                          <a:effectLst/>
                          <a:latin typeface="Arial" panose="020B0604020202020204" pitchFamily="34" charset="0"/>
                          <a:ea typeface="ＭＳ Ｐゴシック" panose="020B0600070205080204" pitchFamily="50" charset="-128"/>
                        </a:rPr>
                        <a:t>, candidate values set: {type1, type2}</a:t>
                      </a:r>
                      <a:endParaRPr lang="ja-JP" sz="1000"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a:solidFill>
                            <a:schemeClr val="tx1"/>
                          </a:solidFill>
                          <a:effectLst/>
                          <a:latin typeface="Arial" panose="020B0604020202020204" pitchFamily="34" charset="0"/>
                          <a:ea typeface="ＭＳ Ｐゴシック" panose="020B0600070205080204" pitchFamily="50" charset="-128"/>
                        </a:rPr>
                        <a:t> </a:t>
                      </a:r>
                      <a:endParaRPr lang="ja-JP" sz="1000" kern="10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chemeClr val="tx1"/>
                          </a:solidFill>
                          <a:effectLst/>
                          <a:latin typeface="Arial" panose="020B0604020202020204" pitchFamily="34" charset="0"/>
                          <a:ea typeface="ＭＳ Ｐゴシック" panose="020B0600070205080204" pitchFamily="50" charset="-128"/>
                        </a:rPr>
                        <a:t>Yes</a:t>
                      </a:r>
                      <a:endParaRPr lang="ja-JP" sz="1000"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en-US" sz="800" kern="0" dirty="0">
                          <a:solidFill>
                            <a:schemeClr val="tx1"/>
                          </a:solidFill>
                          <a:effectLst/>
                          <a:latin typeface="Arial" panose="020B0604020202020204" pitchFamily="34" charset="0"/>
                          <a:ea typeface="ＭＳ Ｐゴシック" panose="020B0600070205080204" pitchFamily="50" charset="-128"/>
                        </a:rPr>
                        <a:t>UE does not support BWP switching delay</a:t>
                      </a:r>
                      <a:endParaRPr lang="ja-JP" sz="1000"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FF0000"/>
                          </a:solidFill>
                          <a:effectLst/>
                          <a:latin typeface="Arial" panose="020B0604020202020204" pitchFamily="34" charset="0"/>
                          <a:ea typeface="ＭＳ Ｐゴシック" panose="020B0600070205080204" pitchFamily="50" charset="-128"/>
                        </a:rPr>
                        <a:t>Type 4</a:t>
                      </a:r>
                      <a:r>
                        <a:rPr lang="en-US" sz="800" kern="0" dirty="0">
                          <a:solidFill>
                            <a:srgbClr val="FF0000"/>
                          </a:solidFill>
                          <a:effectLst/>
                          <a:highlight>
                            <a:srgbClr val="FFFF00"/>
                          </a:highlight>
                          <a:latin typeface="Arial" panose="020B0604020202020204" pitchFamily="34" charset="0"/>
                          <a:ea typeface="ＭＳ Ｐゴシック" panose="020B0600070205080204" pitchFamily="50" charset="-128"/>
                        </a:rPr>
                        <a:t> </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chemeClr val="tx1"/>
                          </a:solidFill>
                          <a:effectLst/>
                          <a:latin typeface="Arial" panose="020B0604020202020204" pitchFamily="34" charset="0"/>
                          <a:ea typeface="ＭＳ Ｐゴシック" panose="020B0600070205080204" pitchFamily="50" charset="-128"/>
                        </a:rPr>
                        <a:t>No need</a:t>
                      </a:r>
                      <a:endParaRPr lang="ja-JP" sz="1000"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spcAft>
                          <a:spcPts val="0"/>
                        </a:spcAft>
                      </a:pPr>
                      <a:r>
                        <a:rPr kumimoji="1" lang="en-US" altLang="ja-JP" sz="800" kern="0" dirty="0">
                          <a:solidFill>
                            <a:srgbClr val="FF0000"/>
                          </a:solidFill>
                          <a:effectLst/>
                          <a:latin typeface="Arial" panose="020B0604020202020204" pitchFamily="34" charset="0"/>
                          <a:ea typeface="ＭＳ Ｐゴシック" panose="020B0600070205080204" pitchFamily="50" charset="-128"/>
                          <a:cs typeface="+mn-cs"/>
                        </a:rPr>
                        <a:t>No need</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chemeClr val="tx1"/>
                          </a:solidFill>
                          <a:effectLst/>
                          <a:latin typeface="Arial" panose="020B0604020202020204" pitchFamily="34" charset="0"/>
                          <a:ea typeface="ＭＳ Ｐゴシック" panose="020B0600070205080204" pitchFamily="50" charset="-128"/>
                        </a:rPr>
                        <a:t> </a:t>
                      </a:r>
                      <a:endParaRPr lang="ja-JP" sz="1000"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just" defTabSz="914400" rtl="0" eaLnBrk="1" latinLnBrk="0" hangingPunct="1">
                        <a:spcAft>
                          <a:spcPts val="0"/>
                        </a:spcAft>
                      </a:pPr>
                      <a:r>
                        <a:rPr kumimoji="1" lang="en-US" sz="800" kern="0" dirty="0">
                          <a:solidFill>
                            <a:schemeClr val="tx1"/>
                          </a:solidFill>
                          <a:effectLst/>
                          <a:latin typeface="Arial" panose="020B0604020202020204" pitchFamily="34" charset="0"/>
                          <a:ea typeface="ＭＳ Ｐゴシック" panose="020B0600070205080204" pitchFamily="50" charset="-128"/>
                          <a:cs typeface="+mn-cs"/>
                        </a:rPr>
                        <a:t>Network cannot configure the shorter delay for certain UE type </a:t>
                      </a:r>
                    </a:p>
                    <a:p>
                      <a:pPr marL="0" algn="just" defTabSz="914400" rtl="0" eaLnBrk="1" latinLnBrk="0" hangingPunct="1">
                        <a:spcAft>
                          <a:spcPts val="0"/>
                        </a:spcAft>
                      </a:pPr>
                      <a:r>
                        <a:rPr kumimoji="1" lang="en-US" altLang="ja-JP" sz="800" strike="noStrike" kern="0" dirty="0">
                          <a:solidFill>
                            <a:schemeClr val="tx1"/>
                          </a:solidFill>
                          <a:effectLst/>
                          <a:latin typeface="Arial" panose="020B0604020202020204" pitchFamily="34" charset="0"/>
                          <a:ea typeface="ＭＳ Ｐゴシック" panose="020B0600070205080204" pitchFamily="50" charset="-128"/>
                          <a:cs typeface="+mn-cs"/>
                        </a:rPr>
                        <a:t>RAN4 may remove the capability signaling if RAN4 can agree single minimum delay for each scenario.</a:t>
                      </a:r>
                      <a:endParaRPr kumimoji="1" lang="ja-JP" altLang="en-US" sz="800" strike="noStrike" kern="0" dirty="0">
                        <a:solidFill>
                          <a:schemeClr val="tx1"/>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chemeClr val="tx1"/>
                          </a:solidFill>
                          <a:effectLst/>
                          <a:latin typeface="Arial" panose="020B0604020202020204" pitchFamily="34" charset="0"/>
                          <a:ea typeface="ＭＳ Ｐゴシック" panose="020B0600070205080204" pitchFamily="50" charset="-128"/>
                        </a:rPr>
                        <a:t>RAN4</a:t>
                      </a:r>
                      <a:endParaRPr lang="ja-JP" sz="1000"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kumimoji="1" lang="en-US" altLang="ja-JP" sz="800" b="0" i="0" u="none" strike="noStrike" kern="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Mandatory with capability</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chemeClr val="tx1"/>
                          </a:solidFill>
                          <a:effectLst/>
                          <a:latin typeface="Arial" panose="020B0604020202020204" pitchFamily="34" charset="0"/>
                          <a:ea typeface="ＭＳ Ｐゴシック" panose="020B0600070205080204" pitchFamily="50" charset="-128"/>
                        </a:rPr>
                        <a:t> </a:t>
                      </a:r>
                      <a:endParaRPr lang="ja-JP" sz="1000"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53114041"/>
                  </a:ext>
                </a:extLst>
              </a:tr>
            </a:tbl>
          </a:graphicData>
        </a:graphic>
      </p:graphicFrame>
    </p:spTree>
    <p:extLst>
      <p:ext uri="{BB962C8B-B14F-4D97-AF65-F5344CB8AC3E}">
        <p14:creationId xmlns:p14="http://schemas.microsoft.com/office/powerpoint/2010/main" val="2929641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EA23DC-28FC-4FD9-9483-6118BAF07B46}"/>
              </a:ext>
            </a:extLst>
          </p:cNvPr>
          <p:cNvSpPr>
            <a:spLocks noGrp="1"/>
          </p:cNvSpPr>
          <p:nvPr>
            <p:ph type="title"/>
          </p:nvPr>
        </p:nvSpPr>
        <p:spPr/>
        <p:txBody>
          <a:bodyPr>
            <a:normAutofit/>
          </a:bodyPr>
          <a:lstStyle/>
          <a:p>
            <a:r>
              <a:rPr lang="en-US" altLang="ja-JP" sz="4000" kern="0" dirty="0">
                <a:solidFill>
                  <a:srgbClr val="000000"/>
                </a:solidFill>
                <a:latin typeface="Arial" panose="020B0604020202020204" pitchFamily="34" charset="0"/>
                <a:ea typeface="ＭＳ Ｐゴシック" panose="020B0600070205080204" pitchFamily="50" charset="-128"/>
              </a:rPr>
              <a:t>1-symbol GP in unpaired spectrum</a:t>
            </a:r>
            <a:endParaRPr kumimoji="1" lang="ja-JP" altLang="en-US" sz="4000" dirty="0"/>
          </a:p>
        </p:txBody>
      </p:sp>
      <p:sp>
        <p:nvSpPr>
          <p:cNvPr id="3" name="コンテンツ プレースホルダー 2">
            <a:extLst>
              <a:ext uri="{FF2B5EF4-FFF2-40B4-BE49-F238E27FC236}">
                <a16:creationId xmlns:a16="http://schemas.microsoft.com/office/drawing/2014/main" id="{15D8721D-5769-4664-ABDA-2C074BC1314B}"/>
              </a:ext>
            </a:extLst>
          </p:cNvPr>
          <p:cNvSpPr>
            <a:spLocks noGrp="1"/>
          </p:cNvSpPr>
          <p:nvPr>
            <p:ph idx="1"/>
          </p:nvPr>
        </p:nvSpPr>
        <p:spPr/>
        <p:txBody>
          <a:bodyPr/>
          <a:lstStyle/>
          <a:p>
            <a:r>
              <a:rPr kumimoji="1" lang="en-US" altLang="ja-JP" sz="1600" b="1" dirty="0"/>
              <a:t>Agreement </a:t>
            </a:r>
            <a:endParaRPr lang="en-US" altLang="ja-JP" sz="1600" b="1" dirty="0"/>
          </a:p>
          <a:p>
            <a:pPr lvl="1"/>
            <a:r>
              <a:rPr lang="en-US" altLang="ja-JP" sz="1400" dirty="0"/>
              <a:t>Capability signaling type for 1-symbol GP for 120KHz SCS in unpaired spectrum will be type 4 for FR2. RAN4 will further discuss whether it is feasible to support this feature or not in Rel-15. </a:t>
            </a:r>
          </a:p>
          <a:p>
            <a:pPr lvl="1"/>
            <a:r>
              <a:rPr lang="en-US" altLang="ja-JP" sz="1400" dirty="0"/>
              <a:t>Capability signaling type for 1-symbol GP for 60KHz SCS in unpaired spectrum will be type 4 for FR1. RAN4 will further discuss whether it is feasible to support this feature or not in Rel-15. </a:t>
            </a:r>
          </a:p>
          <a:p>
            <a:r>
              <a:rPr lang="en-US" altLang="ja-JP" sz="1600" b="1" dirty="0"/>
              <a:t>Discussion</a:t>
            </a:r>
          </a:p>
          <a:p>
            <a:pPr lvl="1"/>
            <a:r>
              <a:rPr lang="en-US" altLang="ja-JP" sz="1400" b="1" dirty="0">
                <a:solidFill>
                  <a:srgbClr val="FF0000"/>
                </a:solidFill>
              </a:rPr>
              <a:t>Proposal 1:Keep type 4 capability. RAN4 may remove the capability signaling if RAN4 concluded that 1-symbol GP in unpaired spectrum is not feasible</a:t>
            </a:r>
            <a:endParaRPr lang="en-US" altLang="ja-JP" sz="1200" b="1" dirty="0">
              <a:solidFill>
                <a:srgbClr val="FF0000"/>
              </a:solidFill>
            </a:endParaRPr>
          </a:p>
          <a:p>
            <a:pPr lvl="1"/>
            <a:r>
              <a:rPr lang="en-US" altLang="ja-JP" sz="1400" b="1" dirty="0">
                <a:solidFill>
                  <a:srgbClr val="FF0000"/>
                </a:solidFill>
              </a:rPr>
              <a:t>Proposal 2: Following feature description</a:t>
            </a:r>
          </a:p>
          <a:p>
            <a:pPr lvl="2"/>
            <a:endParaRPr lang="en-US" altLang="ja-JP" sz="1200" dirty="0"/>
          </a:p>
          <a:p>
            <a:pPr lvl="1"/>
            <a:endParaRPr kumimoji="1" lang="en-US" altLang="ja-JP" dirty="0"/>
          </a:p>
        </p:txBody>
      </p:sp>
      <p:graphicFrame>
        <p:nvGraphicFramePr>
          <p:cNvPr id="4" name="表 3">
            <a:extLst>
              <a:ext uri="{FF2B5EF4-FFF2-40B4-BE49-F238E27FC236}">
                <a16:creationId xmlns:a16="http://schemas.microsoft.com/office/drawing/2014/main" id="{5DB4F920-6A1D-44C7-9A55-9DE2F597D32F}"/>
              </a:ext>
            </a:extLst>
          </p:cNvPr>
          <p:cNvGraphicFramePr>
            <a:graphicFrameLocks noGrp="1"/>
          </p:cNvGraphicFramePr>
          <p:nvPr>
            <p:extLst>
              <p:ext uri="{D42A27DB-BD31-4B8C-83A1-F6EECF244321}">
                <p14:modId xmlns:p14="http://schemas.microsoft.com/office/powerpoint/2010/main" val="739316488"/>
              </p:ext>
            </p:extLst>
          </p:nvPr>
        </p:nvGraphicFramePr>
        <p:xfrm>
          <a:off x="337823" y="3671695"/>
          <a:ext cx="11775572" cy="1127520"/>
        </p:xfrm>
        <a:graphic>
          <a:graphicData uri="http://schemas.openxmlformats.org/drawingml/2006/table">
            <a:tbl>
              <a:tblPr firstRow="1" firstCol="1" bandRow="1"/>
              <a:tblGrid>
                <a:gridCol w="1008048">
                  <a:extLst>
                    <a:ext uri="{9D8B030D-6E8A-4147-A177-3AD203B41FA5}">
                      <a16:colId xmlns:a16="http://schemas.microsoft.com/office/drawing/2014/main" val="173587119"/>
                    </a:ext>
                  </a:extLst>
                </a:gridCol>
                <a:gridCol w="1440000">
                  <a:extLst>
                    <a:ext uri="{9D8B030D-6E8A-4147-A177-3AD203B41FA5}">
                      <a16:colId xmlns:a16="http://schemas.microsoft.com/office/drawing/2014/main" val="490041274"/>
                    </a:ext>
                  </a:extLst>
                </a:gridCol>
                <a:gridCol w="614242">
                  <a:extLst>
                    <a:ext uri="{9D8B030D-6E8A-4147-A177-3AD203B41FA5}">
                      <a16:colId xmlns:a16="http://schemas.microsoft.com/office/drawing/2014/main" val="3344825149"/>
                    </a:ext>
                  </a:extLst>
                </a:gridCol>
                <a:gridCol w="616717">
                  <a:extLst>
                    <a:ext uri="{9D8B030D-6E8A-4147-A177-3AD203B41FA5}">
                      <a16:colId xmlns:a16="http://schemas.microsoft.com/office/drawing/2014/main" val="1272186223"/>
                    </a:ext>
                  </a:extLst>
                </a:gridCol>
                <a:gridCol w="1164084">
                  <a:extLst>
                    <a:ext uri="{9D8B030D-6E8A-4147-A177-3AD203B41FA5}">
                      <a16:colId xmlns:a16="http://schemas.microsoft.com/office/drawing/2014/main" val="2232354967"/>
                    </a:ext>
                  </a:extLst>
                </a:gridCol>
                <a:gridCol w="983279">
                  <a:extLst>
                    <a:ext uri="{9D8B030D-6E8A-4147-A177-3AD203B41FA5}">
                      <a16:colId xmlns:a16="http://schemas.microsoft.com/office/drawing/2014/main" val="3855477398"/>
                    </a:ext>
                  </a:extLst>
                </a:gridCol>
                <a:gridCol w="812379">
                  <a:extLst>
                    <a:ext uri="{9D8B030D-6E8A-4147-A177-3AD203B41FA5}">
                      <a16:colId xmlns:a16="http://schemas.microsoft.com/office/drawing/2014/main" val="3583346844"/>
                    </a:ext>
                  </a:extLst>
                </a:gridCol>
                <a:gridCol w="812379">
                  <a:extLst>
                    <a:ext uri="{9D8B030D-6E8A-4147-A177-3AD203B41FA5}">
                      <a16:colId xmlns:a16="http://schemas.microsoft.com/office/drawing/2014/main" val="30667711"/>
                    </a:ext>
                  </a:extLst>
                </a:gridCol>
                <a:gridCol w="812379">
                  <a:extLst>
                    <a:ext uri="{9D8B030D-6E8A-4147-A177-3AD203B41FA5}">
                      <a16:colId xmlns:a16="http://schemas.microsoft.com/office/drawing/2014/main" val="86850697"/>
                    </a:ext>
                  </a:extLst>
                </a:gridCol>
                <a:gridCol w="1914546">
                  <a:extLst>
                    <a:ext uri="{9D8B030D-6E8A-4147-A177-3AD203B41FA5}">
                      <a16:colId xmlns:a16="http://schemas.microsoft.com/office/drawing/2014/main" val="1693603565"/>
                    </a:ext>
                  </a:extLst>
                </a:gridCol>
                <a:gridCol w="517647">
                  <a:extLst>
                    <a:ext uri="{9D8B030D-6E8A-4147-A177-3AD203B41FA5}">
                      <a16:colId xmlns:a16="http://schemas.microsoft.com/office/drawing/2014/main" val="1535952076"/>
                    </a:ext>
                  </a:extLst>
                </a:gridCol>
                <a:gridCol w="725694">
                  <a:extLst>
                    <a:ext uri="{9D8B030D-6E8A-4147-A177-3AD203B41FA5}">
                      <a16:colId xmlns:a16="http://schemas.microsoft.com/office/drawing/2014/main" val="4042497377"/>
                    </a:ext>
                  </a:extLst>
                </a:gridCol>
                <a:gridCol w="354178">
                  <a:extLst>
                    <a:ext uri="{9D8B030D-6E8A-4147-A177-3AD203B41FA5}">
                      <a16:colId xmlns:a16="http://schemas.microsoft.com/office/drawing/2014/main" val="483954477"/>
                    </a:ext>
                  </a:extLst>
                </a:gridCol>
              </a:tblGrid>
              <a:tr h="396000">
                <a:tc>
                  <a:txBody>
                    <a:bodyPr/>
                    <a:lstStyle/>
                    <a:p>
                      <a:pPr marL="0" marR="0" lvl="0" indent="0" algn="l" defTabSz="914400" rtl="0" eaLnBrk="1" fontAlgn="auto" latinLnBrk="0" hangingPunct="1">
                        <a:lnSpc>
                          <a:spcPct val="100000"/>
                        </a:lnSpc>
                        <a:spcBef>
                          <a:spcPts val="0"/>
                        </a:spcBef>
                        <a:spcAft>
                          <a:spcPts val="0"/>
                        </a:spcAft>
                        <a:buClrTx/>
                        <a:buSzTx/>
                        <a:buFontTx/>
                        <a:buNone/>
                        <a:tabLst>
                          <a:tab pos="255270" algn="l"/>
                        </a:tabLst>
                        <a:defRPr/>
                      </a:pPr>
                      <a:r>
                        <a:rPr lang="en-US" altLang="ja-JP" sz="800" kern="0" dirty="0">
                          <a:solidFill>
                            <a:srgbClr val="000000"/>
                          </a:solidFill>
                          <a:effectLst/>
                          <a:latin typeface="Arial" panose="020B0604020202020204" pitchFamily="34" charset="0"/>
                          <a:ea typeface="ＭＳ Ｐゴシック" panose="020B0600070205080204" pitchFamily="50" charset="-128"/>
                        </a:rPr>
                        <a:t>Feature group</a:t>
                      </a:r>
                      <a:endParaRPr lang="ja-JP" altLang="ja-JP" sz="900" kern="100" dirty="0">
                        <a:effectLst/>
                        <a:latin typeface="Times New Roman" panose="02020603050405020304" pitchFamily="18" charset="0"/>
                        <a:ea typeface="ＭＳ 明朝" panose="02020609040205080304" pitchFamily="17" charset="-128"/>
                      </a:endParaRPr>
                    </a:p>
                    <a:p>
                      <a:pPr algn="l">
                        <a:spcAft>
                          <a:spcPts val="0"/>
                        </a:spcAft>
                        <a:tabLst>
                          <a:tab pos="255270" algn="l"/>
                        </a:tabLst>
                      </a:pP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Components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for </a:t>
                      </a:r>
                      <a:r>
                        <a:rPr lang="en-US" sz="700" kern="0" dirty="0" err="1">
                          <a:solidFill>
                            <a:srgbClr val="000000"/>
                          </a:solidFill>
                          <a:effectLst/>
                          <a:latin typeface="Arial" panose="020B0604020202020204" pitchFamily="34" charset="0"/>
                          <a:ea typeface="ＭＳ Ｐゴシック" panose="020B0600070205080204" pitchFamily="50" charset="-128"/>
                        </a:rPr>
                        <a:t>gNB</a:t>
                      </a:r>
                      <a:r>
                        <a:rPr lang="en-US" sz="700" kern="0" dirty="0">
                          <a:solidFill>
                            <a:srgbClr val="000000"/>
                          </a:solidFill>
                          <a:effectLst/>
                          <a:latin typeface="Arial" panose="020B0604020202020204" pitchFamily="34" charset="0"/>
                          <a:ea typeface="ＭＳ Ｐゴシック" panose="020B0600070205080204" pitchFamily="50" charset="-128"/>
                        </a:rPr>
                        <a:t> to know…</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Consequences if the feature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Type (See R4-17121 19)</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FDD/TDD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FR1/FR2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RAN5 implication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Remarks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Responsible WG</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TSG-RAN decision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3176803035"/>
                  </a:ext>
                </a:extLst>
              </a:tr>
              <a:tr h="237255">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1-symbol GP in unpaired spectrum</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en-US" sz="800" kern="0" dirty="0">
                          <a:solidFill>
                            <a:schemeClr val="tx1"/>
                          </a:solidFill>
                          <a:effectLst/>
                          <a:latin typeface="Arial" panose="020B0604020202020204" pitchFamily="34" charset="0"/>
                          <a:ea typeface="ＭＳ Ｐゴシック" panose="020B0600070205080204" pitchFamily="50" charset="-128"/>
                        </a:rPr>
                        <a:t>1) Slot formats with 1-symbol GP(s) for 120KHz SCS in unpaired spectrum in FR2</a:t>
                      </a:r>
                      <a:endParaRPr lang="ja-JP" sz="1000" kern="100" dirty="0">
                        <a:solidFill>
                          <a:schemeClr val="tx1"/>
                        </a:solidFill>
                        <a:effectLst/>
                        <a:latin typeface="Times New Roman" panose="02020603050405020304" pitchFamily="18" charset="0"/>
                        <a:ea typeface="ＭＳ 明朝" panose="02020609040205080304" pitchFamily="17" charset="-128"/>
                      </a:endParaRPr>
                    </a:p>
                    <a:p>
                      <a:pPr algn="just">
                        <a:spcAft>
                          <a:spcPts val="0"/>
                        </a:spcAft>
                      </a:pPr>
                      <a:r>
                        <a:rPr lang="en-US" sz="800" kern="0" dirty="0">
                          <a:solidFill>
                            <a:schemeClr val="tx1"/>
                          </a:solidFill>
                          <a:effectLst/>
                          <a:latin typeface="Arial" panose="020B0604020202020204" pitchFamily="34" charset="0"/>
                          <a:ea typeface="ＭＳ Ｐゴシック" panose="020B0600070205080204" pitchFamily="50" charset="-128"/>
                        </a:rPr>
                        <a:t>2) Slot formats with 1-symbol GP(s) for 60KHz SCS in unpaired spectrum in FR1</a:t>
                      </a:r>
                      <a:endParaRPr lang="ja-JP" sz="1000"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Yes</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UE does not support 1 symbol GP in unpaired spectrum</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FF0000"/>
                          </a:solidFill>
                          <a:effectLst/>
                          <a:latin typeface="Arial" panose="020B0604020202020204" pitchFamily="34" charset="0"/>
                          <a:ea typeface="ＭＳ Ｐゴシック" panose="020B0600070205080204" pitchFamily="50" charset="-128"/>
                        </a:rPr>
                        <a:t>Type 4</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a:solidFill>
                            <a:srgbClr val="000000"/>
                          </a:solidFill>
                          <a:effectLst/>
                          <a:latin typeface="Arial" panose="020B0604020202020204" pitchFamily="34" charset="0"/>
                          <a:ea typeface="ＭＳ Ｐゴシック" panose="020B0600070205080204" pitchFamily="50" charset="-128"/>
                        </a:rPr>
                        <a:t>Applicable only to TDD</a:t>
                      </a:r>
                      <a:endParaRPr lang="ja-JP" sz="1000" kern="10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chemeClr val="tx1"/>
                          </a:solidFill>
                          <a:effectLst/>
                          <a:latin typeface="Arial" panose="020B0604020202020204" pitchFamily="34" charset="0"/>
                          <a:ea typeface="ＭＳ Ｐゴシック" panose="020B0600070205080204" pitchFamily="50" charset="-128"/>
                        </a:rPr>
                        <a:t>Yes</a:t>
                      </a:r>
                      <a:endParaRPr lang="ja-JP" sz="1000"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spcAft>
                          <a:spcPts val="0"/>
                        </a:spcAft>
                      </a:pPr>
                      <a:r>
                        <a:rPr kumimoji="1" lang="en-US" sz="800" kern="0">
                          <a:solidFill>
                            <a:schemeClr val="tx1"/>
                          </a:solidFill>
                          <a:effectLst/>
                          <a:latin typeface="Arial" panose="020B0604020202020204" pitchFamily="34" charset="0"/>
                          <a:ea typeface="ＭＳ Ｐゴシック" panose="020B0600070205080204" pitchFamily="50" charset="-128"/>
                          <a:cs typeface="+mn-cs"/>
                        </a:rPr>
                        <a:t> </a:t>
                      </a:r>
                      <a:endParaRPr kumimoji="1" lang="ja-JP" altLang="en-US" sz="800" kern="0">
                        <a:solidFill>
                          <a:schemeClr val="tx1"/>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spcAft>
                          <a:spcPts val="0"/>
                        </a:spcAft>
                      </a:pPr>
                      <a:r>
                        <a:rPr kumimoji="1" lang="en-US" altLang="ja-JP" sz="800" strike="noStrike" kern="0" dirty="0">
                          <a:solidFill>
                            <a:srgbClr val="FF0000"/>
                          </a:solidFill>
                          <a:effectLst/>
                          <a:latin typeface="Arial" panose="020B0604020202020204" pitchFamily="34" charset="0"/>
                          <a:ea typeface="ＭＳ Ｐゴシック" panose="020B0600070205080204" pitchFamily="50" charset="-128"/>
                          <a:cs typeface="+mn-cs"/>
                        </a:rPr>
                        <a:t>RAN4 may remove the capability signaling if RAN4 concluded that 1-symbol GP in unpaired spectrum is not feasible</a:t>
                      </a:r>
                      <a:endParaRPr kumimoji="1" lang="ja-JP" altLang="en-US" sz="800" strike="sngStrike" kern="0" dirty="0">
                        <a:solidFill>
                          <a:srgbClr val="FF0000"/>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RAN4</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spcAft>
                          <a:spcPts val="0"/>
                        </a:spcAft>
                      </a:pPr>
                      <a:r>
                        <a:rPr kumimoji="1" lang="en-US" altLang="ja-JP" sz="800" kern="0" dirty="0">
                          <a:solidFill>
                            <a:srgbClr val="FF0000"/>
                          </a:solidFill>
                          <a:effectLst/>
                          <a:latin typeface="Arial" panose="020B0604020202020204" pitchFamily="34" charset="0"/>
                          <a:ea typeface="ＭＳ Ｐゴシック" panose="020B0600070205080204" pitchFamily="50" charset="-128"/>
                          <a:cs typeface="+mn-cs"/>
                        </a:rPr>
                        <a:t>Optional</a:t>
                      </a:r>
                      <a:endParaRPr kumimoji="1" lang="ja-JP" altLang="en-US" sz="800" kern="0" dirty="0">
                        <a:solidFill>
                          <a:srgbClr val="FF0000"/>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53114041"/>
                  </a:ext>
                </a:extLst>
              </a:tr>
            </a:tbl>
          </a:graphicData>
        </a:graphic>
      </p:graphicFrame>
    </p:spTree>
    <p:extLst>
      <p:ext uri="{BB962C8B-B14F-4D97-AF65-F5344CB8AC3E}">
        <p14:creationId xmlns:p14="http://schemas.microsoft.com/office/powerpoint/2010/main" val="3222313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8CCF2E6-7BC8-43B0-9E30-8E1EC4E47AEE}"/>
              </a:ext>
            </a:extLst>
          </p:cNvPr>
          <p:cNvSpPr>
            <a:spLocks noGrp="1"/>
          </p:cNvSpPr>
          <p:nvPr>
            <p:ph type="title"/>
          </p:nvPr>
        </p:nvSpPr>
        <p:spPr/>
        <p:txBody>
          <a:bodyPr/>
          <a:lstStyle/>
          <a:p>
            <a:r>
              <a:rPr kumimoji="1" lang="en-US" altLang="ja-JP" dirty="0"/>
              <a:t>Number of Tx ports</a:t>
            </a:r>
            <a:endParaRPr kumimoji="1" lang="ja-JP" altLang="en-US" dirty="0"/>
          </a:p>
        </p:txBody>
      </p:sp>
      <p:sp>
        <p:nvSpPr>
          <p:cNvPr id="3" name="コンテンツ プレースホルダー 2">
            <a:extLst>
              <a:ext uri="{FF2B5EF4-FFF2-40B4-BE49-F238E27FC236}">
                <a16:creationId xmlns:a16="http://schemas.microsoft.com/office/drawing/2014/main" id="{3A4B6EFD-023C-458C-88BD-FABEC14803EB}"/>
              </a:ext>
            </a:extLst>
          </p:cNvPr>
          <p:cNvSpPr>
            <a:spLocks noGrp="1"/>
          </p:cNvSpPr>
          <p:nvPr>
            <p:ph idx="1"/>
          </p:nvPr>
        </p:nvSpPr>
        <p:spPr/>
        <p:txBody>
          <a:bodyPr/>
          <a:lstStyle/>
          <a:p>
            <a:r>
              <a:rPr kumimoji="1" lang="en-US" altLang="ja-JP" sz="1800" b="1" dirty="0"/>
              <a:t>Agreement </a:t>
            </a:r>
          </a:p>
          <a:p>
            <a:pPr lvl="1"/>
            <a:r>
              <a:rPr lang="en-GB" altLang="ja-JP" sz="1600" dirty="0"/>
              <a:t>No capability signalling for number of Rx/Tx ports. We can revisit the need of capability signalling of number of Tx ports when we discuss the number of MIMO layers in this week. </a:t>
            </a:r>
            <a:endParaRPr lang="ja-JP" altLang="ja-JP" sz="1600" dirty="0"/>
          </a:p>
          <a:p>
            <a:endParaRPr lang="en-US" altLang="ja-JP" sz="1800" dirty="0"/>
          </a:p>
          <a:p>
            <a:r>
              <a:rPr lang="en-US" altLang="ja-JP" sz="1800" b="1" dirty="0"/>
              <a:t>Discussion</a:t>
            </a:r>
          </a:p>
          <a:p>
            <a:pPr lvl="1"/>
            <a:r>
              <a:rPr lang="en-US" altLang="ja-JP" sz="1600" b="1" dirty="0">
                <a:solidFill>
                  <a:srgbClr val="FF0000"/>
                </a:solidFill>
              </a:rPr>
              <a:t>Proposal 1: MIMO capability is enough and remove this capability from RAN4 feature list</a:t>
            </a:r>
          </a:p>
          <a:p>
            <a:pPr lvl="2"/>
            <a:endParaRPr kumimoji="1" lang="ja-JP" altLang="en-US" sz="1400" b="1" dirty="0">
              <a:solidFill>
                <a:srgbClr val="FF0000"/>
              </a:solidFill>
            </a:endParaRPr>
          </a:p>
        </p:txBody>
      </p:sp>
      <p:graphicFrame>
        <p:nvGraphicFramePr>
          <p:cNvPr id="4" name="表 3">
            <a:extLst>
              <a:ext uri="{FF2B5EF4-FFF2-40B4-BE49-F238E27FC236}">
                <a16:creationId xmlns:a16="http://schemas.microsoft.com/office/drawing/2014/main" id="{DDEEF52E-9DDC-48A6-AD80-20FA343F8552}"/>
              </a:ext>
            </a:extLst>
          </p:cNvPr>
          <p:cNvGraphicFramePr>
            <a:graphicFrameLocks noGrp="1"/>
          </p:cNvGraphicFramePr>
          <p:nvPr>
            <p:extLst>
              <p:ext uri="{D42A27DB-BD31-4B8C-83A1-F6EECF244321}">
                <p14:modId xmlns:p14="http://schemas.microsoft.com/office/powerpoint/2010/main" val="554886088"/>
              </p:ext>
            </p:extLst>
          </p:nvPr>
        </p:nvGraphicFramePr>
        <p:xfrm>
          <a:off x="361315" y="3643693"/>
          <a:ext cx="11469370" cy="1569720"/>
        </p:xfrm>
        <a:graphic>
          <a:graphicData uri="http://schemas.openxmlformats.org/drawingml/2006/table">
            <a:tbl>
              <a:tblPr firstRow="1" firstCol="1" bandRow="1"/>
              <a:tblGrid>
                <a:gridCol w="1008048">
                  <a:extLst>
                    <a:ext uri="{9D8B030D-6E8A-4147-A177-3AD203B41FA5}">
                      <a16:colId xmlns:a16="http://schemas.microsoft.com/office/drawing/2014/main" val="173587119"/>
                    </a:ext>
                  </a:extLst>
                </a:gridCol>
                <a:gridCol w="1067492">
                  <a:extLst>
                    <a:ext uri="{9D8B030D-6E8A-4147-A177-3AD203B41FA5}">
                      <a16:colId xmlns:a16="http://schemas.microsoft.com/office/drawing/2014/main" val="490041274"/>
                    </a:ext>
                  </a:extLst>
                </a:gridCol>
                <a:gridCol w="614242">
                  <a:extLst>
                    <a:ext uri="{9D8B030D-6E8A-4147-A177-3AD203B41FA5}">
                      <a16:colId xmlns:a16="http://schemas.microsoft.com/office/drawing/2014/main" val="3344825149"/>
                    </a:ext>
                  </a:extLst>
                </a:gridCol>
                <a:gridCol w="616717">
                  <a:extLst>
                    <a:ext uri="{9D8B030D-6E8A-4147-A177-3AD203B41FA5}">
                      <a16:colId xmlns:a16="http://schemas.microsoft.com/office/drawing/2014/main" val="1272186223"/>
                    </a:ext>
                  </a:extLst>
                </a:gridCol>
                <a:gridCol w="1164084">
                  <a:extLst>
                    <a:ext uri="{9D8B030D-6E8A-4147-A177-3AD203B41FA5}">
                      <a16:colId xmlns:a16="http://schemas.microsoft.com/office/drawing/2014/main" val="2232354967"/>
                    </a:ext>
                  </a:extLst>
                </a:gridCol>
                <a:gridCol w="983279">
                  <a:extLst>
                    <a:ext uri="{9D8B030D-6E8A-4147-A177-3AD203B41FA5}">
                      <a16:colId xmlns:a16="http://schemas.microsoft.com/office/drawing/2014/main" val="3855477398"/>
                    </a:ext>
                  </a:extLst>
                </a:gridCol>
                <a:gridCol w="812379">
                  <a:extLst>
                    <a:ext uri="{9D8B030D-6E8A-4147-A177-3AD203B41FA5}">
                      <a16:colId xmlns:a16="http://schemas.microsoft.com/office/drawing/2014/main" val="3583346844"/>
                    </a:ext>
                  </a:extLst>
                </a:gridCol>
                <a:gridCol w="812379">
                  <a:extLst>
                    <a:ext uri="{9D8B030D-6E8A-4147-A177-3AD203B41FA5}">
                      <a16:colId xmlns:a16="http://schemas.microsoft.com/office/drawing/2014/main" val="30667711"/>
                    </a:ext>
                  </a:extLst>
                </a:gridCol>
                <a:gridCol w="812379">
                  <a:extLst>
                    <a:ext uri="{9D8B030D-6E8A-4147-A177-3AD203B41FA5}">
                      <a16:colId xmlns:a16="http://schemas.microsoft.com/office/drawing/2014/main" val="86850697"/>
                    </a:ext>
                  </a:extLst>
                </a:gridCol>
                <a:gridCol w="1914546">
                  <a:extLst>
                    <a:ext uri="{9D8B030D-6E8A-4147-A177-3AD203B41FA5}">
                      <a16:colId xmlns:a16="http://schemas.microsoft.com/office/drawing/2014/main" val="1693603565"/>
                    </a:ext>
                  </a:extLst>
                </a:gridCol>
                <a:gridCol w="517647">
                  <a:extLst>
                    <a:ext uri="{9D8B030D-6E8A-4147-A177-3AD203B41FA5}">
                      <a16:colId xmlns:a16="http://schemas.microsoft.com/office/drawing/2014/main" val="1535952076"/>
                    </a:ext>
                  </a:extLst>
                </a:gridCol>
                <a:gridCol w="792000">
                  <a:extLst>
                    <a:ext uri="{9D8B030D-6E8A-4147-A177-3AD203B41FA5}">
                      <a16:colId xmlns:a16="http://schemas.microsoft.com/office/drawing/2014/main" val="4042497377"/>
                    </a:ext>
                  </a:extLst>
                </a:gridCol>
                <a:gridCol w="354178">
                  <a:extLst>
                    <a:ext uri="{9D8B030D-6E8A-4147-A177-3AD203B41FA5}">
                      <a16:colId xmlns:a16="http://schemas.microsoft.com/office/drawing/2014/main" val="483954477"/>
                    </a:ext>
                  </a:extLst>
                </a:gridCol>
              </a:tblGrid>
              <a:tr h="396000">
                <a:tc>
                  <a:txBody>
                    <a:bodyPr/>
                    <a:lstStyle/>
                    <a:p>
                      <a:pPr marL="0" marR="0" lvl="0" indent="0" algn="l" defTabSz="914400" rtl="0" eaLnBrk="1" fontAlgn="auto" latinLnBrk="0" hangingPunct="1">
                        <a:lnSpc>
                          <a:spcPct val="100000"/>
                        </a:lnSpc>
                        <a:spcBef>
                          <a:spcPts val="0"/>
                        </a:spcBef>
                        <a:spcAft>
                          <a:spcPts val="0"/>
                        </a:spcAft>
                        <a:buClrTx/>
                        <a:buSzTx/>
                        <a:buFontTx/>
                        <a:buNone/>
                        <a:tabLst>
                          <a:tab pos="255270" algn="l"/>
                        </a:tabLst>
                        <a:defRPr/>
                      </a:pPr>
                      <a:r>
                        <a:rPr lang="en-US" altLang="ja-JP" sz="800" kern="0" dirty="0">
                          <a:solidFill>
                            <a:srgbClr val="000000"/>
                          </a:solidFill>
                          <a:effectLst/>
                          <a:latin typeface="Arial" panose="020B0604020202020204" pitchFamily="34" charset="0"/>
                          <a:ea typeface="ＭＳ Ｐゴシック" panose="020B0600070205080204" pitchFamily="50" charset="-128"/>
                        </a:rPr>
                        <a:t>Feature group</a:t>
                      </a:r>
                      <a:endParaRPr lang="ja-JP" altLang="ja-JP" sz="900" kern="100" dirty="0">
                        <a:effectLst/>
                        <a:latin typeface="Times New Roman" panose="02020603050405020304" pitchFamily="18" charset="0"/>
                        <a:ea typeface="ＭＳ 明朝" panose="02020609040205080304" pitchFamily="17" charset="-128"/>
                      </a:endParaRPr>
                    </a:p>
                    <a:p>
                      <a:pPr algn="l">
                        <a:spcAft>
                          <a:spcPts val="0"/>
                        </a:spcAft>
                        <a:tabLst>
                          <a:tab pos="255270" algn="l"/>
                        </a:tabLst>
                      </a:pP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Components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a:solidFill>
                            <a:srgbClr val="000000"/>
                          </a:solidFill>
                          <a:effectLst/>
                          <a:latin typeface="Arial" panose="020B0604020202020204" pitchFamily="34" charset="0"/>
                          <a:ea typeface="ＭＳ Ｐゴシック" panose="020B0600070205080204" pitchFamily="50" charset="-128"/>
                        </a:rPr>
                        <a:t>Prerequisite feature groups </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altLang="ja-JP" sz="700" kern="0" dirty="0">
                          <a:solidFill>
                            <a:srgbClr val="000000"/>
                          </a:solidFill>
                          <a:effectLst/>
                          <a:latin typeface="Arial" panose="020B0604020202020204" pitchFamily="34" charset="0"/>
                          <a:ea typeface="ＭＳ Ｐゴシック" panose="020B0600070205080204" pitchFamily="50" charset="-128"/>
                        </a:rPr>
                        <a:t>Need for </a:t>
                      </a:r>
                      <a:r>
                        <a:rPr lang="en-US" altLang="ja-JP" sz="700" kern="0" dirty="0" err="1">
                          <a:solidFill>
                            <a:srgbClr val="000000"/>
                          </a:solidFill>
                          <a:effectLst/>
                          <a:latin typeface="Arial" panose="020B0604020202020204" pitchFamily="34" charset="0"/>
                          <a:ea typeface="ＭＳ Ｐゴシック" panose="020B0600070205080204" pitchFamily="50" charset="-128"/>
                        </a:rPr>
                        <a:t>gNB</a:t>
                      </a:r>
                      <a:r>
                        <a:rPr lang="en-US" altLang="ja-JP" sz="700" kern="0" dirty="0">
                          <a:solidFill>
                            <a:srgbClr val="000000"/>
                          </a:solidFill>
                          <a:effectLst/>
                          <a:latin typeface="Arial" panose="020B0604020202020204" pitchFamily="34" charset="0"/>
                          <a:ea typeface="ＭＳ Ｐゴシック" panose="020B0600070205080204" pitchFamily="50" charset="-128"/>
                        </a:rPr>
                        <a:t> to know whether the</a:t>
                      </a:r>
                      <a:br>
                        <a:rPr lang="en-US" altLang="ja-JP" sz="700" kern="0" dirty="0">
                          <a:solidFill>
                            <a:srgbClr val="000000"/>
                          </a:solidFill>
                          <a:effectLst/>
                          <a:latin typeface="Arial" panose="020B0604020202020204" pitchFamily="34" charset="0"/>
                          <a:ea typeface="ＭＳ Ｐゴシック" panose="020B0600070205080204" pitchFamily="50" charset="-128"/>
                        </a:rPr>
                      </a:br>
                      <a:r>
                        <a:rPr lang="en-US" altLang="ja-JP" sz="700" kern="0" dirty="0">
                          <a:solidFill>
                            <a:srgbClr val="000000"/>
                          </a:solidFill>
                          <a:effectLst/>
                          <a:latin typeface="Arial" panose="020B0604020202020204" pitchFamily="34" charset="0"/>
                          <a:ea typeface="ＭＳ Ｐゴシック" panose="020B0600070205080204" pitchFamily="50" charset="-128"/>
                        </a:rPr>
                        <a:t>feature is supported by the UE</a:t>
                      </a:r>
                      <a:br>
                        <a:rPr lang="en-US" altLang="ja-JP" sz="700" kern="0" dirty="0">
                          <a:solidFill>
                            <a:srgbClr val="000000"/>
                          </a:solidFill>
                          <a:effectLst/>
                          <a:latin typeface="Arial" panose="020B0604020202020204" pitchFamily="34" charset="0"/>
                          <a:ea typeface="ＭＳ Ｐゴシック" panose="020B0600070205080204" pitchFamily="50" charset="-128"/>
                        </a:rPr>
                      </a:br>
                      <a:r>
                        <a:rPr lang="en-US" altLang="ja-JP" sz="700" kern="0" dirty="0">
                          <a:solidFill>
                            <a:srgbClr val="000000"/>
                          </a:solidFill>
                          <a:effectLst/>
                          <a:latin typeface="Arial" panose="020B0604020202020204" pitchFamily="34" charset="0"/>
                          <a:ea typeface="ＭＳ Ｐゴシック" panose="020B0600070205080204" pitchFamily="50" charset="-128"/>
                        </a:rPr>
                        <a:t>(what happens if </a:t>
                      </a:r>
                      <a:r>
                        <a:rPr lang="en-US" altLang="ja-JP" sz="700" kern="0" dirty="0" err="1">
                          <a:solidFill>
                            <a:srgbClr val="000000"/>
                          </a:solidFill>
                          <a:effectLst/>
                          <a:latin typeface="Arial" panose="020B0604020202020204" pitchFamily="34" charset="0"/>
                          <a:ea typeface="ＭＳ Ｐゴシック" panose="020B0600070205080204" pitchFamily="50" charset="-128"/>
                        </a:rPr>
                        <a:t>gNB</a:t>
                      </a:r>
                      <a:r>
                        <a:rPr lang="en-US" altLang="ja-JP" sz="700" kern="0" dirty="0">
                          <a:solidFill>
                            <a:srgbClr val="000000"/>
                          </a:solidFill>
                          <a:effectLst/>
                          <a:latin typeface="Arial" panose="020B0604020202020204" pitchFamily="34" charset="0"/>
                          <a:ea typeface="ＭＳ Ｐゴシック" panose="020B0600070205080204" pitchFamily="50" charset="-128"/>
                        </a:rPr>
                        <a:t> does not know?)</a:t>
                      </a:r>
                      <a:endParaRPr lang="ja-JP" alt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Consequences if the feature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Type (See R4-17121 19)</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FDD/TDD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FR1/FR2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RAN5 implication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Remarks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Responsible WG</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TSG-RAN decision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3176803035"/>
                  </a:ext>
                </a:extLst>
              </a:tr>
              <a:tr h="0">
                <a:tc>
                  <a:txBody>
                    <a:bodyPr/>
                    <a:lstStyle/>
                    <a:p>
                      <a:pPr algn="ctr">
                        <a:spcAft>
                          <a:spcPts val="0"/>
                        </a:spcAft>
                      </a:pPr>
                      <a:r>
                        <a:rPr lang="en-US" sz="800" strike="sngStrike" kern="0" dirty="0">
                          <a:solidFill>
                            <a:schemeClr val="tx1"/>
                          </a:solidFill>
                          <a:effectLst/>
                          <a:latin typeface="Arial" panose="020B0604020202020204" pitchFamily="34" charset="0"/>
                          <a:ea typeface="ＭＳ Ｐゴシック" panose="020B0600070205080204" pitchFamily="50" charset="-128"/>
                        </a:rPr>
                        <a:t>Number of UE TX ports</a:t>
                      </a:r>
                      <a:endParaRPr lang="ja-JP" sz="1000" strike="sngStrike"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endParaRPr lang="ja-JP" sz="1000" strike="sngStrike"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endParaRPr lang="ja-JP" sz="1000" strike="sngStrike"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endParaRPr lang="ja-JP" sz="1000" strike="sngStrike"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endParaRPr lang="ja-JP" sz="1000" strike="sngStrike"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endParaRPr lang="ja-JP" sz="1000" strike="sngStrike"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endParaRPr lang="ja-JP" sz="1000" strike="sngStrike"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endParaRPr lang="ja-JP" sz="1000" strike="sngStrike"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800" strike="sngStrike" kern="0" dirty="0">
                          <a:solidFill>
                            <a:schemeClr val="tx1"/>
                          </a:solidFill>
                          <a:effectLst/>
                          <a:latin typeface="Arial" panose="020B0604020202020204" pitchFamily="34" charset="0"/>
                          <a:ea typeface="ＭＳ Ｐゴシック" panose="020B0600070205080204" pitchFamily="50" charset="-128"/>
                        </a:rPr>
                        <a:t> </a:t>
                      </a:r>
                      <a:endParaRPr lang="ja-JP" sz="1000" strike="sngStrike"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ctr" defTabSz="914400" rtl="0" eaLnBrk="1" latinLnBrk="0" hangingPunct="1">
                        <a:spcAft>
                          <a:spcPts val="0"/>
                        </a:spcAft>
                      </a:pPr>
                      <a:r>
                        <a:rPr kumimoji="1" lang="en-US" altLang="ja-JP" sz="800" strike="sngStrike" kern="0" dirty="0">
                          <a:solidFill>
                            <a:schemeClr val="tx1"/>
                          </a:solidFill>
                          <a:effectLst/>
                          <a:latin typeface="Arial" panose="020B0604020202020204" pitchFamily="34" charset="0"/>
                          <a:ea typeface="ＭＳ Ｐゴシック" panose="020B0600070205080204" pitchFamily="50" charset="-128"/>
                          <a:cs typeface="+mn-cs"/>
                        </a:rPr>
                        <a:t>No capability </a:t>
                      </a:r>
                      <a:r>
                        <a:rPr kumimoji="1" lang="en-US" altLang="ja-JP" sz="800" strike="sngStrike" kern="0" dirty="0" err="1">
                          <a:solidFill>
                            <a:schemeClr val="tx1"/>
                          </a:solidFill>
                          <a:effectLst/>
                          <a:latin typeface="Arial" panose="020B0604020202020204" pitchFamily="34" charset="0"/>
                          <a:ea typeface="ＭＳ Ｐゴシック" panose="020B0600070205080204" pitchFamily="50" charset="-128"/>
                          <a:cs typeface="+mn-cs"/>
                        </a:rPr>
                        <a:t>signalling</a:t>
                      </a:r>
                      <a:r>
                        <a:rPr kumimoji="1" lang="en-US" altLang="ja-JP" sz="800" strike="sngStrike" kern="0" dirty="0">
                          <a:solidFill>
                            <a:schemeClr val="tx1"/>
                          </a:solidFill>
                          <a:effectLst/>
                          <a:latin typeface="Arial" panose="020B0604020202020204" pitchFamily="34" charset="0"/>
                          <a:ea typeface="ＭＳ Ｐゴシック" panose="020B0600070205080204" pitchFamily="50" charset="-128"/>
                          <a:cs typeface="+mn-cs"/>
                        </a:rPr>
                        <a:t> for number of Rx/Tx ports. We can revisit the need of capability </a:t>
                      </a:r>
                      <a:r>
                        <a:rPr kumimoji="1" lang="en-US" altLang="ja-JP" sz="800" strike="sngStrike" kern="0" dirty="0" err="1">
                          <a:solidFill>
                            <a:schemeClr val="tx1"/>
                          </a:solidFill>
                          <a:effectLst/>
                          <a:latin typeface="Arial" panose="020B0604020202020204" pitchFamily="34" charset="0"/>
                          <a:ea typeface="ＭＳ Ｐゴシック" panose="020B0600070205080204" pitchFamily="50" charset="-128"/>
                          <a:cs typeface="+mn-cs"/>
                        </a:rPr>
                        <a:t>signalling</a:t>
                      </a:r>
                      <a:r>
                        <a:rPr kumimoji="1" lang="en-US" altLang="ja-JP" sz="800" strike="sngStrike" kern="0" dirty="0">
                          <a:solidFill>
                            <a:schemeClr val="tx1"/>
                          </a:solidFill>
                          <a:effectLst/>
                          <a:latin typeface="Arial" panose="020B0604020202020204" pitchFamily="34" charset="0"/>
                          <a:ea typeface="ＭＳ Ｐゴシック" panose="020B0600070205080204" pitchFamily="50" charset="-128"/>
                          <a:cs typeface="+mn-cs"/>
                        </a:rPr>
                        <a:t> of number of Tx ports when we discuss the number of MIMO layers in this week.</a:t>
                      </a:r>
                      <a:endParaRPr kumimoji="1" lang="ja-JP" altLang="en-US" sz="800" strike="sngStrike" kern="0" dirty="0">
                        <a:solidFill>
                          <a:schemeClr val="tx1"/>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800" strike="sngStrike" kern="0" dirty="0">
                          <a:solidFill>
                            <a:schemeClr val="tx1"/>
                          </a:solidFill>
                          <a:effectLst/>
                          <a:latin typeface="Arial" panose="020B0604020202020204" pitchFamily="34" charset="0"/>
                          <a:ea typeface="ＭＳ Ｐゴシック" panose="020B0600070205080204" pitchFamily="50" charset="-128"/>
                        </a:rPr>
                        <a:t>RAN4</a:t>
                      </a:r>
                      <a:endParaRPr lang="ja-JP" sz="1000" strike="sngStrike" kern="100" dirty="0">
                        <a:solidFill>
                          <a:schemeClr val="tx1"/>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53114041"/>
                  </a:ext>
                </a:extLst>
              </a:tr>
            </a:tbl>
          </a:graphicData>
        </a:graphic>
      </p:graphicFrame>
    </p:spTree>
    <p:extLst>
      <p:ext uri="{BB962C8B-B14F-4D97-AF65-F5344CB8AC3E}">
        <p14:creationId xmlns:p14="http://schemas.microsoft.com/office/powerpoint/2010/main" val="19177167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52CDB02E-39FC-455F-A138-1CF28FD7D9EC}"/>
              </a:ext>
            </a:extLst>
          </p:cNvPr>
          <p:cNvSpPr>
            <a:spLocks noGrp="1"/>
          </p:cNvSpPr>
          <p:nvPr>
            <p:ph type="ctrTitle"/>
          </p:nvPr>
        </p:nvSpPr>
        <p:spPr>
          <a:xfrm>
            <a:off x="1524000" y="2653393"/>
            <a:ext cx="9144000" cy="856570"/>
          </a:xfrm>
        </p:spPr>
        <p:txBody>
          <a:bodyPr>
            <a:normAutofit/>
          </a:bodyPr>
          <a:lstStyle/>
          <a:p>
            <a:r>
              <a:rPr lang="en-US" altLang="ja-JP" sz="4800" b="1" dirty="0">
                <a:latin typeface="Arial" panose="020B0604020202020204" pitchFamily="34" charset="0"/>
                <a:cs typeface="Arial" panose="020B0604020202020204" pitchFamily="34" charset="0"/>
              </a:rPr>
              <a:t>Capabilities for RRM</a:t>
            </a:r>
            <a:endParaRPr kumimoji="1" lang="ja-JP" altLang="en-US"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005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3EBBE1-EF34-47D9-88ED-E4D8B39DD9BE}"/>
              </a:ext>
            </a:extLst>
          </p:cNvPr>
          <p:cNvSpPr>
            <a:spLocks noGrp="1"/>
          </p:cNvSpPr>
          <p:nvPr>
            <p:ph type="title"/>
          </p:nvPr>
        </p:nvSpPr>
        <p:spPr/>
        <p:txBody>
          <a:bodyPr/>
          <a:lstStyle/>
          <a:p>
            <a:r>
              <a:rPr kumimoji="1" lang="en-US" altLang="ja-JP" dirty="0"/>
              <a:t>Background </a:t>
            </a:r>
            <a:endParaRPr kumimoji="1" lang="ja-JP" altLang="en-US" dirty="0"/>
          </a:p>
        </p:txBody>
      </p:sp>
      <p:sp>
        <p:nvSpPr>
          <p:cNvPr id="3" name="コンテンツ プレースホルダー 2">
            <a:extLst>
              <a:ext uri="{FF2B5EF4-FFF2-40B4-BE49-F238E27FC236}">
                <a16:creationId xmlns:a16="http://schemas.microsoft.com/office/drawing/2014/main" id="{7E1C51A6-F48F-493D-83BB-DB4F30B7DBD5}"/>
              </a:ext>
            </a:extLst>
          </p:cNvPr>
          <p:cNvSpPr>
            <a:spLocks noGrp="1"/>
          </p:cNvSpPr>
          <p:nvPr>
            <p:ph idx="1"/>
          </p:nvPr>
        </p:nvSpPr>
        <p:spPr>
          <a:xfrm>
            <a:off x="838200" y="1366787"/>
            <a:ext cx="10515600" cy="1473517"/>
          </a:xfrm>
        </p:spPr>
        <p:txBody>
          <a:bodyPr>
            <a:normAutofit fontScale="92500" lnSpcReduction="10000"/>
          </a:bodyPr>
          <a:lstStyle/>
          <a:p>
            <a:r>
              <a:rPr lang="en-US" altLang="ja-JP" sz="1800" b="1" dirty="0"/>
              <a:t>Agreements</a:t>
            </a:r>
          </a:p>
          <a:p>
            <a:pPr lvl="1"/>
            <a:r>
              <a:rPr lang="en-US" altLang="ja-JP" sz="1400" dirty="0"/>
              <a:t>Renamed to “Simultaneous reception of data and SS block with different numerologies when UE conducts the serving cell measurement or intra-frequency measurement with SSB within the active BWP”</a:t>
            </a:r>
          </a:p>
          <a:p>
            <a:pPr lvl="2"/>
            <a:r>
              <a:rPr lang="en-US" altLang="ja-JP" sz="1200" dirty="0">
                <a:solidFill>
                  <a:srgbClr val="FF0000"/>
                </a:solidFill>
              </a:rPr>
              <a:t>FFS: inter-band CA case</a:t>
            </a:r>
          </a:p>
          <a:p>
            <a:pPr lvl="1"/>
            <a:r>
              <a:rPr lang="en-US" altLang="ja-JP" sz="1400" dirty="0"/>
              <a:t>Type 4 (per UE) and applicable only to FR1</a:t>
            </a:r>
            <a:endParaRPr kumimoji="1" lang="en-US" altLang="ja-JP" sz="1600" dirty="0"/>
          </a:p>
          <a:p>
            <a:r>
              <a:rPr kumimoji="1" lang="en-US" altLang="ja-JP" sz="1600" b="1" dirty="0"/>
              <a:t>Current RAN4 feature list for RRM part</a:t>
            </a:r>
          </a:p>
        </p:txBody>
      </p:sp>
      <p:graphicFrame>
        <p:nvGraphicFramePr>
          <p:cNvPr id="4" name="表 3">
            <a:extLst>
              <a:ext uri="{FF2B5EF4-FFF2-40B4-BE49-F238E27FC236}">
                <a16:creationId xmlns:a16="http://schemas.microsoft.com/office/drawing/2014/main" id="{2B6E0B37-9638-4EAF-9094-EFDD8EDE1A61}"/>
              </a:ext>
            </a:extLst>
          </p:cNvPr>
          <p:cNvGraphicFramePr>
            <a:graphicFrameLocks noGrp="1"/>
          </p:cNvGraphicFramePr>
          <p:nvPr/>
        </p:nvGraphicFramePr>
        <p:xfrm>
          <a:off x="654875" y="2854660"/>
          <a:ext cx="11199668" cy="2773680"/>
        </p:xfrm>
        <a:graphic>
          <a:graphicData uri="http://schemas.openxmlformats.org/drawingml/2006/table">
            <a:tbl>
              <a:tblPr firstRow="1" firstCol="1" bandRow="1"/>
              <a:tblGrid>
                <a:gridCol w="990067">
                  <a:extLst>
                    <a:ext uri="{9D8B030D-6E8A-4147-A177-3AD203B41FA5}">
                      <a16:colId xmlns:a16="http://schemas.microsoft.com/office/drawing/2014/main" val="2579493745"/>
                    </a:ext>
                  </a:extLst>
                </a:gridCol>
                <a:gridCol w="1048451">
                  <a:extLst>
                    <a:ext uri="{9D8B030D-6E8A-4147-A177-3AD203B41FA5}">
                      <a16:colId xmlns:a16="http://schemas.microsoft.com/office/drawing/2014/main" val="1051210777"/>
                    </a:ext>
                  </a:extLst>
                </a:gridCol>
                <a:gridCol w="603285">
                  <a:extLst>
                    <a:ext uri="{9D8B030D-6E8A-4147-A177-3AD203B41FA5}">
                      <a16:colId xmlns:a16="http://schemas.microsoft.com/office/drawing/2014/main" val="3553268374"/>
                    </a:ext>
                  </a:extLst>
                </a:gridCol>
                <a:gridCol w="605716">
                  <a:extLst>
                    <a:ext uri="{9D8B030D-6E8A-4147-A177-3AD203B41FA5}">
                      <a16:colId xmlns:a16="http://schemas.microsoft.com/office/drawing/2014/main" val="4175629041"/>
                    </a:ext>
                  </a:extLst>
                </a:gridCol>
                <a:gridCol w="1143321">
                  <a:extLst>
                    <a:ext uri="{9D8B030D-6E8A-4147-A177-3AD203B41FA5}">
                      <a16:colId xmlns:a16="http://schemas.microsoft.com/office/drawing/2014/main" val="3650529627"/>
                    </a:ext>
                  </a:extLst>
                </a:gridCol>
                <a:gridCol w="965740">
                  <a:extLst>
                    <a:ext uri="{9D8B030D-6E8A-4147-A177-3AD203B41FA5}">
                      <a16:colId xmlns:a16="http://schemas.microsoft.com/office/drawing/2014/main" val="607970760"/>
                    </a:ext>
                  </a:extLst>
                </a:gridCol>
                <a:gridCol w="797889">
                  <a:extLst>
                    <a:ext uri="{9D8B030D-6E8A-4147-A177-3AD203B41FA5}">
                      <a16:colId xmlns:a16="http://schemas.microsoft.com/office/drawing/2014/main" val="3110354914"/>
                    </a:ext>
                  </a:extLst>
                </a:gridCol>
                <a:gridCol w="797889">
                  <a:extLst>
                    <a:ext uri="{9D8B030D-6E8A-4147-A177-3AD203B41FA5}">
                      <a16:colId xmlns:a16="http://schemas.microsoft.com/office/drawing/2014/main" val="2987588754"/>
                    </a:ext>
                  </a:extLst>
                </a:gridCol>
                <a:gridCol w="797889">
                  <a:extLst>
                    <a:ext uri="{9D8B030D-6E8A-4147-A177-3AD203B41FA5}">
                      <a16:colId xmlns:a16="http://schemas.microsoft.com/office/drawing/2014/main" val="1793697122"/>
                    </a:ext>
                  </a:extLst>
                </a:gridCol>
                <a:gridCol w="1880396">
                  <a:extLst>
                    <a:ext uri="{9D8B030D-6E8A-4147-A177-3AD203B41FA5}">
                      <a16:colId xmlns:a16="http://schemas.microsoft.com/office/drawing/2014/main" val="1434420780"/>
                    </a:ext>
                  </a:extLst>
                </a:gridCol>
                <a:gridCol w="508414">
                  <a:extLst>
                    <a:ext uri="{9D8B030D-6E8A-4147-A177-3AD203B41FA5}">
                      <a16:colId xmlns:a16="http://schemas.microsoft.com/office/drawing/2014/main" val="3241892804"/>
                    </a:ext>
                  </a:extLst>
                </a:gridCol>
                <a:gridCol w="712750">
                  <a:extLst>
                    <a:ext uri="{9D8B030D-6E8A-4147-A177-3AD203B41FA5}">
                      <a16:colId xmlns:a16="http://schemas.microsoft.com/office/drawing/2014/main" val="1082884609"/>
                    </a:ext>
                  </a:extLst>
                </a:gridCol>
                <a:gridCol w="347861">
                  <a:extLst>
                    <a:ext uri="{9D8B030D-6E8A-4147-A177-3AD203B41FA5}">
                      <a16:colId xmlns:a16="http://schemas.microsoft.com/office/drawing/2014/main" val="1564724901"/>
                    </a:ext>
                  </a:extLst>
                </a:gridCol>
              </a:tblGrid>
              <a:tr h="985142">
                <a:tc>
                  <a:txBody>
                    <a:bodyPr/>
                    <a:lstStyle/>
                    <a:p>
                      <a:pPr marL="0" marR="0" lvl="0" indent="0" algn="l" defTabSz="914400" rtl="0" eaLnBrk="1" fontAlgn="auto" latinLnBrk="0" hangingPunct="1">
                        <a:lnSpc>
                          <a:spcPct val="100000"/>
                        </a:lnSpc>
                        <a:spcBef>
                          <a:spcPts val="0"/>
                        </a:spcBef>
                        <a:spcAft>
                          <a:spcPts val="0"/>
                        </a:spcAft>
                        <a:buClrTx/>
                        <a:buSzTx/>
                        <a:buFontTx/>
                        <a:buNone/>
                        <a:tabLst>
                          <a:tab pos="255270" algn="l"/>
                        </a:tabLst>
                        <a:defRPr/>
                      </a:pPr>
                      <a:r>
                        <a:rPr lang="en-US" altLang="ja-JP" sz="800" kern="0" dirty="0">
                          <a:solidFill>
                            <a:srgbClr val="000000"/>
                          </a:solidFill>
                          <a:effectLst/>
                          <a:latin typeface="Arial" panose="020B0604020202020204" pitchFamily="34" charset="0"/>
                          <a:ea typeface="ＭＳ Ｐゴシック" panose="020B0600070205080204" pitchFamily="50" charset="-128"/>
                        </a:rPr>
                        <a:t>Feature group</a:t>
                      </a:r>
                      <a:endParaRPr lang="ja-JP" altLang="ja-JP" sz="900" kern="100" dirty="0">
                        <a:effectLst/>
                        <a:latin typeface="Times New Roman" panose="02020603050405020304" pitchFamily="18" charset="0"/>
                        <a:ea typeface="ＭＳ 明朝" panose="02020609040205080304" pitchFamily="17" charset="-128"/>
                      </a:endParaRPr>
                    </a:p>
                    <a:p>
                      <a:pPr algn="l">
                        <a:spcAft>
                          <a:spcPts val="0"/>
                        </a:spcAft>
                        <a:tabLst>
                          <a:tab pos="255270" algn="l"/>
                        </a:tabLst>
                      </a:pP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Components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for </a:t>
                      </a:r>
                      <a:r>
                        <a:rPr lang="en-US" sz="700" kern="0" dirty="0" err="1">
                          <a:solidFill>
                            <a:srgbClr val="000000"/>
                          </a:solidFill>
                          <a:effectLst/>
                          <a:latin typeface="Arial" panose="020B0604020202020204" pitchFamily="34" charset="0"/>
                          <a:ea typeface="ＭＳ Ｐゴシック" panose="020B0600070205080204" pitchFamily="50" charset="-128"/>
                        </a:rPr>
                        <a:t>gNB</a:t>
                      </a:r>
                      <a:r>
                        <a:rPr lang="en-US" sz="700" kern="0" dirty="0">
                          <a:solidFill>
                            <a:srgbClr val="000000"/>
                          </a:solidFill>
                          <a:effectLst/>
                          <a:latin typeface="Arial" panose="020B0604020202020204" pitchFamily="34" charset="0"/>
                          <a:ea typeface="ＭＳ Ｐゴシック" panose="020B0600070205080204" pitchFamily="50" charset="-128"/>
                        </a:rPr>
                        <a:t> to know whether the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feature is supported by the UE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(what happens if </a:t>
                      </a:r>
                      <a:r>
                        <a:rPr lang="en-US" sz="700" kern="0" dirty="0" err="1">
                          <a:solidFill>
                            <a:srgbClr val="000000"/>
                          </a:solidFill>
                          <a:effectLst/>
                          <a:latin typeface="Arial" panose="020B0604020202020204" pitchFamily="34" charset="0"/>
                          <a:ea typeface="ＭＳ Ｐゴシック" panose="020B0600070205080204" pitchFamily="50" charset="-128"/>
                        </a:rPr>
                        <a:t>gNB</a:t>
                      </a:r>
                      <a:r>
                        <a:rPr lang="en-US" sz="700" kern="0" dirty="0">
                          <a:solidFill>
                            <a:srgbClr val="000000"/>
                          </a:solidFill>
                          <a:effectLst/>
                          <a:latin typeface="Arial" panose="020B0604020202020204" pitchFamily="34" charset="0"/>
                          <a:ea typeface="ＭＳ Ｐゴシック" panose="020B0600070205080204" pitchFamily="50" charset="-128"/>
                        </a:rPr>
                        <a:t> does not know?)</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Consequences if the feature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Type (See R4-17121 19)</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FDD/TDD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FR1/FR2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RAN5 implication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Remarks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Responsible WG</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TSG-RAN decision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76890084"/>
                  </a:ext>
                </a:extLst>
              </a:tr>
              <a:tr h="237255">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Independent measurement gap configurations for FR1 and FR2</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800" kern="0">
                          <a:solidFill>
                            <a:srgbClr val="000000"/>
                          </a:solidFill>
                          <a:effectLst/>
                          <a:latin typeface="Arial" panose="020B0604020202020204" pitchFamily="34" charset="0"/>
                          <a:ea typeface="ＭＳ Ｐゴシック" panose="020B0600070205080204" pitchFamily="50" charset="-128"/>
                        </a:rPr>
                        <a:t>1) measurement gaps for FR1 and FR2 are configured independently</a:t>
                      </a:r>
                      <a:endParaRPr lang="ja-JP" sz="1000" kern="10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800" kern="0">
                          <a:solidFill>
                            <a:srgbClr val="000000"/>
                          </a:solidFill>
                          <a:effectLst/>
                          <a:latin typeface="Arial" panose="020B0604020202020204" pitchFamily="34" charset="0"/>
                          <a:ea typeface="ＭＳ Ｐゴシック" panose="020B0600070205080204" pitchFamily="50" charset="-128"/>
                        </a:rPr>
                        <a:t> </a:t>
                      </a:r>
                      <a:endParaRPr lang="ja-JP" sz="1000" kern="10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800" kern="0">
                          <a:solidFill>
                            <a:srgbClr val="000000"/>
                          </a:solidFill>
                          <a:effectLst/>
                          <a:latin typeface="Arial" panose="020B0604020202020204" pitchFamily="34" charset="0"/>
                          <a:ea typeface="ＭＳ Ｐゴシック" panose="020B0600070205080204" pitchFamily="50" charset="-128"/>
                        </a:rPr>
                        <a:t>Yes</a:t>
                      </a:r>
                      <a:endParaRPr lang="ja-JP" sz="1000" kern="10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800" kern="0">
                          <a:solidFill>
                            <a:srgbClr val="000000"/>
                          </a:solidFill>
                          <a:effectLst/>
                          <a:latin typeface="Arial" panose="020B0604020202020204" pitchFamily="34" charset="0"/>
                          <a:ea typeface="ＭＳ Ｐゴシック" panose="020B0600070205080204" pitchFamily="50" charset="-128"/>
                        </a:rPr>
                        <a:t>UE does not support independent gap configuration between FR1 and FR2 </a:t>
                      </a:r>
                      <a:endParaRPr lang="ja-JP" sz="1000" kern="10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800" kern="0">
                          <a:solidFill>
                            <a:srgbClr val="000000"/>
                          </a:solidFill>
                          <a:effectLst/>
                          <a:latin typeface="Arial" panose="020B0604020202020204" pitchFamily="34" charset="0"/>
                          <a:ea typeface="ＭＳ Ｐゴシック" panose="020B0600070205080204" pitchFamily="50" charset="-128"/>
                        </a:rPr>
                        <a:t>Type 4</a:t>
                      </a:r>
                      <a:endParaRPr lang="ja-JP" sz="1000" kern="10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800" kern="0">
                          <a:solidFill>
                            <a:srgbClr val="000000"/>
                          </a:solidFill>
                          <a:effectLst/>
                          <a:latin typeface="Arial" panose="020B0604020202020204" pitchFamily="34" charset="0"/>
                          <a:ea typeface="ＭＳ Ｐゴシック" panose="020B0600070205080204" pitchFamily="50" charset="-128"/>
                        </a:rPr>
                        <a:t>No Need</a:t>
                      </a:r>
                      <a:endParaRPr lang="ja-JP" sz="1000" kern="10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ja-JP" sz="800" kern="0">
                          <a:solidFill>
                            <a:srgbClr val="000000"/>
                          </a:solidFill>
                          <a:effectLst/>
                          <a:latin typeface="Arial" panose="020B0604020202020204" pitchFamily="34" charset="0"/>
                          <a:ea typeface="ＭＳ Ｐゴシック" panose="020B0600070205080204" pitchFamily="50" charset="-128"/>
                          <a:cs typeface="Arial" panose="020B0604020202020204" pitchFamily="34" charset="0"/>
                        </a:rPr>
                        <a:t>　</a:t>
                      </a:r>
                      <a:r>
                        <a:rPr lang="en-US" sz="800" kern="0">
                          <a:solidFill>
                            <a:srgbClr val="000000"/>
                          </a:solidFill>
                          <a:effectLst/>
                          <a:latin typeface="Arial" panose="020B0604020202020204" pitchFamily="34" charset="0"/>
                          <a:ea typeface="ＭＳ Ｐゴシック" panose="020B0600070205080204" pitchFamily="50" charset="-128"/>
                        </a:rPr>
                        <a:t>No Need</a:t>
                      </a:r>
                      <a:endParaRPr lang="ja-JP" sz="1000" kern="10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800" kern="0">
                          <a:solidFill>
                            <a:srgbClr val="000000"/>
                          </a:solidFill>
                          <a:effectLst/>
                          <a:latin typeface="Arial" panose="020B0604020202020204" pitchFamily="34" charset="0"/>
                          <a:ea typeface="ＭＳ Ｐゴシック" panose="020B0600070205080204" pitchFamily="50" charset="-128"/>
                        </a:rPr>
                        <a:t> </a:t>
                      </a:r>
                      <a:endParaRPr lang="ja-JP" sz="1000" kern="10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RAN4</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Optional</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456051690"/>
                  </a:ext>
                </a:extLst>
              </a:tr>
              <a:tr h="237255">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Simultaneous reception of data and SS block with different numerologies when UE conducts the serving cell measurement or intra-frequency measurement</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en-US" sz="800" kern="0">
                          <a:solidFill>
                            <a:srgbClr val="000000"/>
                          </a:solidFill>
                          <a:effectLst/>
                          <a:latin typeface="Arial" panose="020B0604020202020204" pitchFamily="34" charset="0"/>
                          <a:ea typeface="ＭＳ Ｐゴシック" panose="020B0600070205080204" pitchFamily="50" charset="-128"/>
                        </a:rPr>
                        <a:t>1) Simultaneous reception of data and SS block with different numerologies when UE conducts the serving cell measurement or intra-frequency measurement</a:t>
                      </a:r>
                      <a:endParaRPr lang="ja-JP" sz="1000" kern="10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ja-JP" sz="800" kern="0" dirty="0">
                          <a:solidFill>
                            <a:srgbClr val="000000"/>
                          </a:solidFill>
                          <a:effectLst/>
                          <a:latin typeface="Arial" panose="020B0604020202020204" pitchFamily="34" charset="0"/>
                          <a:ea typeface="ＭＳ Ｐゴシック" panose="020B0600070205080204" pitchFamily="50" charset="-128"/>
                          <a:cs typeface="Arial" panose="020B0604020202020204" pitchFamily="34" charset="0"/>
                        </a:rPr>
                        <a:t>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Yes</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UE does not support simultaneous reception of data and SS block with different numerologies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Type 4</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No Need</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ja-JP" sz="800" kern="0" dirty="0">
                          <a:solidFill>
                            <a:srgbClr val="000000"/>
                          </a:solidFill>
                          <a:effectLst/>
                          <a:latin typeface="Arial" panose="020B0604020202020204" pitchFamily="34" charset="0"/>
                          <a:ea typeface="ＭＳ Ｐゴシック" panose="020B0600070205080204" pitchFamily="50" charset="-128"/>
                          <a:cs typeface="Arial" panose="020B0604020202020204" pitchFamily="34" charset="0"/>
                        </a:rPr>
                        <a:t>　</a:t>
                      </a:r>
                      <a:r>
                        <a:rPr lang="en-US" sz="800" kern="0" dirty="0">
                          <a:solidFill>
                            <a:srgbClr val="000000"/>
                          </a:solidFill>
                          <a:effectLst/>
                          <a:latin typeface="Arial" panose="020B0604020202020204" pitchFamily="34" charset="0"/>
                          <a:ea typeface="ＭＳ Ｐゴシック" panose="020B0600070205080204" pitchFamily="50" charset="-128"/>
                        </a:rPr>
                        <a:t>Applicable only to FR1</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highlight>
                            <a:srgbClr val="FFFF00"/>
                          </a:highlight>
                          <a:latin typeface="Arial" panose="020B0604020202020204" pitchFamily="34" charset="0"/>
                          <a:ea typeface="ＭＳ Ｐゴシック" panose="020B0600070205080204" pitchFamily="50" charset="-128"/>
                        </a:rPr>
                        <a:t>FFS: inter-band CA case</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RAN4</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Optional</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ja-JP" sz="800" kern="0" dirty="0">
                          <a:solidFill>
                            <a:srgbClr val="000000"/>
                          </a:solidFill>
                          <a:effectLst/>
                          <a:latin typeface="Arial" panose="020B0604020202020204" pitchFamily="34" charset="0"/>
                          <a:ea typeface="ＭＳ Ｐゴシック" panose="020B0600070205080204" pitchFamily="50" charset="-128"/>
                          <a:cs typeface="Arial" panose="020B0604020202020204" pitchFamily="34" charset="0"/>
                        </a:rPr>
                        <a:t>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432534"/>
                  </a:ext>
                </a:extLst>
              </a:tr>
            </a:tbl>
          </a:graphicData>
        </a:graphic>
      </p:graphicFrame>
    </p:spTree>
    <p:extLst>
      <p:ext uri="{BB962C8B-B14F-4D97-AF65-F5344CB8AC3E}">
        <p14:creationId xmlns:p14="http://schemas.microsoft.com/office/powerpoint/2010/main" val="1097566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996EB47-B778-4976-AF40-663A14C98573}"/>
              </a:ext>
            </a:extLst>
          </p:cNvPr>
          <p:cNvSpPr>
            <a:spLocks noGrp="1"/>
          </p:cNvSpPr>
          <p:nvPr>
            <p:ph type="title"/>
          </p:nvPr>
        </p:nvSpPr>
        <p:spPr>
          <a:xfrm>
            <a:off x="838200" y="365125"/>
            <a:ext cx="10515600" cy="1365704"/>
          </a:xfrm>
        </p:spPr>
        <p:txBody>
          <a:bodyPr>
            <a:noAutofit/>
          </a:bodyPr>
          <a:lstStyle/>
          <a:p>
            <a:r>
              <a:rPr lang="en-US" altLang="ja-JP" sz="2800" b="1" dirty="0"/>
              <a:t>Simultaneous reception of data and SS block with different numerologies when UE conducts the serving cell measurement or intra-frequency measurement</a:t>
            </a:r>
            <a:br>
              <a:rPr lang="en-US" altLang="ja-JP" sz="2800" dirty="0"/>
            </a:br>
            <a:endParaRPr kumimoji="1" lang="ja-JP" altLang="en-US" sz="2800" dirty="0"/>
          </a:p>
        </p:txBody>
      </p:sp>
      <p:sp>
        <p:nvSpPr>
          <p:cNvPr id="3" name="コンテンツ プレースホルダー 2">
            <a:extLst>
              <a:ext uri="{FF2B5EF4-FFF2-40B4-BE49-F238E27FC236}">
                <a16:creationId xmlns:a16="http://schemas.microsoft.com/office/drawing/2014/main" id="{48DE3867-7E28-446F-A569-47628CB2A3A4}"/>
              </a:ext>
            </a:extLst>
          </p:cNvPr>
          <p:cNvSpPr>
            <a:spLocks noGrp="1"/>
          </p:cNvSpPr>
          <p:nvPr>
            <p:ph idx="1"/>
          </p:nvPr>
        </p:nvSpPr>
        <p:spPr>
          <a:xfrm>
            <a:off x="838200" y="1624693"/>
            <a:ext cx="11016343" cy="5004708"/>
          </a:xfrm>
        </p:spPr>
        <p:txBody>
          <a:bodyPr>
            <a:normAutofit fontScale="92500" lnSpcReduction="10000"/>
          </a:bodyPr>
          <a:lstStyle/>
          <a:p>
            <a:r>
              <a:rPr kumimoji="1" lang="en-US" altLang="ja-JP" sz="2000" b="1" dirty="0"/>
              <a:t>Open issue</a:t>
            </a:r>
          </a:p>
          <a:p>
            <a:pPr lvl="1"/>
            <a:r>
              <a:rPr lang="en-US" altLang="ja-JP" sz="1800" dirty="0"/>
              <a:t>If inter-band CA (e.g. band A + band B) is configured, whether data reception on one band (e.g. band A) is possible or not, when UE conduct serving cell or intra-frequency measurement in another band (e.g. band B) with different numerologies between those bands </a:t>
            </a:r>
          </a:p>
          <a:p>
            <a:pPr lvl="1"/>
            <a:endParaRPr lang="en-US" altLang="ja-JP" sz="1800" dirty="0"/>
          </a:p>
          <a:p>
            <a:pPr lvl="1"/>
            <a:endParaRPr lang="en-US" altLang="ja-JP" sz="1800" dirty="0"/>
          </a:p>
          <a:p>
            <a:pPr lvl="1"/>
            <a:endParaRPr lang="en-US" altLang="ja-JP" sz="1800" dirty="0"/>
          </a:p>
          <a:p>
            <a:pPr marL="457200" lvl="1" indent="0">
              <a:buNone/>
            </a:pPr>
            <a:endParaRPr lang="en-US" altLang="ja-JP" sz="1800" dirty="0"/>
          </a:p>
          <a:p>
            <a:r>
              <a:rPr lang="en-US" altLang="ja-JP" sz="2000" b="1" dirty="0"/>
              <a:t>Discussion</a:t>
            </a:r>
          </a:p>
          <a:p>
            <a:pPr lvl="1"/>
            <a:r>
              <a:rPr lang="en-US" altLang="ja-JP" sz="1600" b="1" dirty="0">
                <a:solidFill>
                  <a:srgbClr val="FF0000"/>
                </a:solidFill>
              </a:rPr>
              <a:t>Proposal 1: For inter-band CA (FR1+FR1) </a:t>
            </a:r>
          </a:p>
          <a:p>
            <a:pPr lvl="2"/>
            <a:r>
              <a:rPr lang="en-US" altLang="ja-JP" sz="1400" b="1" dirty="0">
                <a:solidFill>
                  <a:srgbClr val="FF0000"/>
                </a:solidFill>
              </a:rPr>
              <a:t>No additional capability, and same capability between this case and intra-band CA</a:t>
            </a:r>
          </a:p>
          <a:p>
            <a:pPr lvl="1"/>
            <a:endParaRPr lang="en-US" altLang="ja-JP" sz="900" b="1" dirty="0">
              <a:solidFill>
                <a:srgbClr val="FF0000"/>
              </a:solidFill>
            </a:endParaRPr>
          </a:p>
          <a:p>
            <a:pPr lvl="1"/>
            <a:r>
              <a:rPr lang="en-US" altLang="ja-JP" sz="1600" b="1" dirty="0">
                <a:solidFill>
                  <a:srgbClr val="FF0000"/>
                </a:solidFill>
              </a:rPr>
              <a:t>Proposal 2: For inter-band CA (FR1+FR2) </a:t>
            </a:r>
            <a:endParaRPr lang="en-US" altLang="ja-JP" sz="1400" b="1" dirty="0">
              <a:solidFill>
                <a:srgbClr val="FF0000"/>
              </a:solidFill>
            </a:endParaRPr>
          </a:p>
          <a:p>
            <a:pPr lvl="2"/>
            <a:r>
              <a:rPr lang="en-US" altLang="ja-JP" sz="1400" b="1" dirty="0">
                <a:solidFill>
                  <a:srgbClr val="FF0000"/>
                </a:solidFill>
              </a:rPr>
              <a:t>No additional capability, and UE is expected to simultaneously receive data and SSB when UE conducts serving cell or intra-frequency measurement in either band regardless of the numerologies of FR1 and FR2 bands</a:t>
            </a:r>
          </a:p>
          <a:p>
            <a:pPr lvl="2"/>
            <a:endParaRPr lang="en-US" altLang="ja-JP" sz="600" b="1" dirty="0">
              <a:solidFill>
                <a:srgbClr val="FF0000"/>
              </a:solidFill>
            </a:endParaRPr>
          </a:p>
          <a:p>
            <a:pPr lvl="1"/>
            <a:r>
              <a:rPr lang="en-US" altLang="ja-JP" sz="1600" b="1" dirty="0">
                <a:solidFill>
                  <a:srgbClr val="FF0000"/>
                </a:solidFill>
              </a:rPr>
              <a:t>Proposal 3: For inter-band CA (FR2+FR2)</a:t>
            </a:r>
          </a:p>
          <a:p>
            <a:pPr lvl="2"/>
            <a:r>
              <a:rPr lang="en-US" altLang="ja-JP" sz="1400" b="1" strike="sngStrike" dirty="0">
                <a:solidFill>
                  <a:srgbClr val="FF0000"/>
                </a:solidFill>
              </a:rPr>
              <a:t>Option 1: Introduce capability signaling to indicate whether UE share Rx beam between the bands. If UE share the Rx beam,  UE is not expected to simultaneously receive data and SSB in the bands</a:t>
            </a:r>
          </a:p>
          <a:p>
            <a:pPr lvl="2"/>
            <a:r>
              <a:rPr lang="en-US" altLang="ja-JP" sz="1400" b="1" dirty="0">
                <a:solidFill>
                  <a:srgbClr val="FF0000"/>
                </a:solidFill>
              </a:rPr>
              <a:t>Option 2: No additional capability, and RAN4 will further discuss how to handle this case</a:t>
            </a:r>
          </a:p>
          <a:p>
            <a:pPr lvl="2"/>
            <a:endParaRPr lang="en-US" altLang="ja-JP" sz="900" b="1" dirty="0">
              <a:solidFill>
                <a:srgbClr val="FF0000"/>
              </a:solidFill>
            </a:endParaRPr>
          </a:p>
        </p:txBody>
      </p:sp>
      <p:grpSp>
        <p:nvGrpSpPr>
          <p:cNvPr id="4" name="グループ化 3">
            <a:extLst>
              <a:ext uri="{FF2B5EF4-FFF2-40B4-BE49-F238E27FC236}">
                <a16:creationId xmlns:a16="http://schemas.microsoft.com/office/drawing/2014/main" id="{DD6B124E-D2A8-48D7-B028-1220075240DF}"/>
              </a:ext>
            </a:extLst>
          </p:cNvPr>
          <p:cNvGrpSpPr/>
          <p:nvPr/>
        </p:nvGrpSpPr>
        <p:grpSpPr>
          <a:xfrm>
            <a:off x="2384114" y="2680799"/>
            <a:ext cx="6743702" cy="779452"/>
            <a:chOff x="2179864" y="2205060"/>
            <a:chExt cx="7486280" cy="909043"/>
          </a:xfrm>
        </p:grpSpPr>
        <p:cxnSp>
          <p:nvCxnSpPr>
            <p:cNvPr id="5" name="直線矢印コネクタ 4">
              <a:extLst>
                <a:ext uri="{FF2B5EF4-FFF2-40B4-BE49-F238E27FC236}">
                  <a16:creationId xmlns:a16="http://schemas.microsoft.com/office/drawing/2014/main" id="{79A76E93-B1EB-44AC-9127-590FF48F988E}"/>
                </a:ext>
              </a:extLst>
            </p:cNvPr>
            <p:cNvCxnSpPr/>
            <p:nvPr/>
          </p:nvCxnSpPr>
          <p:spPr>
            <a:xfrm>
              <a:off x="2179864" y="2939139"/>
              <a:ext cx="724988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0C6DF12B-74E9-4511-AFF9-DE07F625C78B}"/>
                </a:ext>
              </a:extLst>
            </p:cNvPr>
            <p:cNvSpPr/>
            <p:nvPr/>
          </p:nvSpPr>
          <p:spPr>
            <a:xfrm>
              <a:off x="2881993" y="2522762"/>
              <a:ext cx="1338943" cy="40821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en-US" altLang="ja-JP" sz="1200" dirty="0"/>
                <a:t>data</a:t>
              </a:r>
              <a:endParaRPr kumimoji="1" lang="ja-JP" altLang="en-US" sz="1200" dirty="0"/>
            </a:p>
          </p:txBody>
        </p:sp>
        <p:sp>
          <p:nvSpPr>
            <p:cNvPr id="7" name="正方形/長方形 6">
              <a:extLst>
                <a:ext uri="{FF2B5EF4-FFF2-40B4-BE49-F238E27FC236}">
                  <a16:creationId xmlns:a16="http://schemas.microsoft.com/office/drawing/2014/main" id="{7774411F-2C61-4409-AB1A-54A3520BA4DB}"/>
                </a:ext>
              </a:extLst>
            </p:cNvPr>
            <p:cNvSpPr/>
            <p:nvPr/>
          </p:nvSpPr>
          <p:spPr>
            <a:xfrm>
              <a:off x="6830786" y="2530926"/>
              <a:ext cx="1338943" cy="408214"/>
            </a:xfrm>
            <a:prstGeom prst="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sz="1200" dirty="0"/>
            </a:p>
          </p:txBody>
        </p:sp>
        <p:sp>
          <p:nvSpPr>
            <p:cNvPr id="8" name="テキスト ボックス 7">
              <a:extLst>
                <a:ext uri="{FF2B5EF4-FFF2-40B4-BE49-F238E27FC236}">
                  <a16:creationId xmlns:a16="http://schemas.microsoft.com/office/drawing/2014/main" id="{BBEB5A32-2D2E-4390-A88F-3F5F5B3F0295}"/>
                </a:ext>
              </a:extLst>
            </p:cNvPr>
            <p:cNvSpPr txBox="1"/>
            <p:nvPr/>
          </p:nvSpPr>
          <p:spPr>
            <a:xfrm>
              <a:off x="3183284" y="2205060"/>
              <a:ext cx="718111" cy="330083"/>
            </a:xfrm>
            <a:prstGeom prst="rect">
              <a:avLst/>
            </a:prstGeom>
            <a:noFill/>
          </p:spPr>
          <p:txBody>
            <a:bodyPr wrap="none" rtlCol="0">
              <a:spAutoFit/>
            </a:bodyPr>
            <a:lstStyle/>
            <a:p>
              <a:r>
                <a:rPr kumimoji="1" lang="en-US" altLang="ja-JP" sz="1200" b="1" u="sng" dirty="0">
                  <a:solidFill>
                    <a:srgbClr val="0070C0"/>
                  </a:solidFill>
                </a:rPr>
                <a:t>Band A</a:t>
              </a:r>
              <a:endParaRPr kumimoji="1" lang="ja-JP" altLang="en-US" sz="1200" b="1" u="sng" dirty="0">
                <a:solidFill>
                  <a:srgbClr val="0070C0"/>
                </a:solidFill>
              </a:endParaRPr>
            </a:p>
          </p:txBody>
        </p:sp>
        <p:sp>
          <p:nvSpPr>
            <p:cNvPr id="9" name="テキスト ボックス 8">
              <a:extLst>
                <a:ext uri="{FF2B5EF4-FFF2-40B4-BE49-F238E27FC236}">
                  <a16:creationId xmlns:a16="http://schemas.microsoft.com/office/drawing/2014/main" id="{0A95D47B-B339-45CD-A6E6-437A0F816DDE}"/>
                </a:ext>
              </a:extLst>
            </p:cNvPr>
            <p:cNvSpPr txBox="1"/>
            <p:nvPr/>
          </p:nvSpPr>
          <p:spPr>
            <a:xfrm>
              <a:off x="7112466" y="2226866"/>
              <a:ext cx="721301" cy="330084"/>
            </a:xfrm>
            <a:prstGeom prst="rect">
              <a:avLst/>
            </a:prstGeom>
            <a:noFill/>
          </p:spPr>
          <p:txBody>
            <a:bodyPr wrap="none" rtlCol="0">
              <a:spAutoFit/>
            </a:bodyPr>
            <a:lstStyle/>
            <a:p>
              <a:r>
                <a:rPr kumimoji="1" lang="en-US" altLang="ja-JP" sz="1200" b="1" u="sng" dirty="0">
                  <a:solidFill>
                    <a:srgbClr val="0070C0"/>
                  </a:solidFill>
                </a:rPr>
                <a:t>Band B</a:t>
              </a:r>
              <a:endParaRPr kumimoji="1" lang="ja-JP" altLang="en-US" sz="1200" b="1" u="sng" dirty="0">
                <a:solidFill>
                  <a:srgbClr val="0070C0"/>
                </a:solidFill>
              </a:endParaRPr>
            </a:p>
          </p:txBody>
        </p:sp>
        <p:sp>
          <p:nvSpPr>
            <p:cNvPr id="10" name="正方形/長方形 9">
              <a:extLst>
                <a:ext uri="{FF2B5EF4-FFF2-40B4-BE49-F238E27FC236}">
                  <a16:creationId xmlns:a16="http://schemas.microsoft.com/office/drawing/2014/main" id="{C201446A-2E31-4DB4-90E6-9A580179D12B}"/>
                </a:ext>
              </a:extLst>
            </p:cNvPr>
            <p:cNvSpPr/>
            <p:nvPr/>
          </p:nvSpPr>
          <p:spPr>
            <a:xfrm>
              <a:off x="7323364" y="2539090"/>
              <a:ext cx="293915" cy="40004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sz="1200"/>
            </a:p>
          </p:txBody>
        </p:sp>
        <p:cxnSp>
          <p:nvCxnSpPr>
            <p:cNvPr id="12" name="直線コネクタ 11">
              <a:extLst>
                <a:ext uri="{FF2B5EF4-FFF2-40B4-BE49-F238E27FC236}">
                  <a16:creationId xmlns:a16="http://schemas.microsoft.com/office/drawing/2014/main" id="{F8B56DA0-C2CC-4D2D-8CD9-CBFBACA762CA}"/>
                </a:ext>
              </a:extLst>
            </p:cNvPr>
            <p:cNvCxnSpPr>
              <a:cxnSpLocks/>
              <a:endCxn id="14" idx="3"/>
            </p:cNvCxnSpPr>
            <p:nvPr/>
          </p:nvCxnSpPr>
          <p:spPr>
            <a:xfrm flipH="1" flipV="1">
              <a:off x="6489732" y="2571566"/>
              <a:ext cx="980590" cy="212456"/>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A58C6869-CF68-4517-B709-51B5AFB03CA9}"/>
                </a:ext>
              </a:extLst>
            </p:cNvPr>
            <p:cNvSpPr txBox="1"/>
            <p:nvPr/>
          </p:nvSpPr>
          <p:spPr>
            <a:xfrm>
              <a:off x="9429750" y="2784020"/>
              <a:ext cx="236394" cy="330083"/>
            </a:xfrm>
            <a:prstGeom prst="rect">
              <a:avLst/>
            </a:prstGeom>
            <a:noFill/>
          </p:spPr>
          <p:txBody>
            <a:bodyPr wrap="none" rtlCol="0">
              <a:spAutoFit/>
            </a:bodyPr>
            <a:lstStyle/>
            <a:p>
              <a:r>
                <a:rPr lang="en-US" altLang="ja-JP" sz="1200" dirty="0"/>
                <a:t>f</a:t>
              </a:r>
              <a:endParaRPr kumimoji="1" lang="ja-JP" altLang="en-US" sz="1200" dirty="0"/>
            </a:p>
          </p:txBody>
        </p:sp>
        <p:sp>
          <p:nvSpPr>
            <p:cNvPr id="14" name="テキスト ボックス 13">
              <a:extLst>
                <a:ext uri="{FF2B5EF4-FFF2-40B4-BE49-F238E27FC236}">
                  <a16:creationId xmlns:a16="http://schemas.microsoft.com/office/drawing/2014/main" id="{08A54B19-7949-44F8-8EC8-87AA2B364077}"/>
                </a:ext>
              </a:extLst>
            </p:cNvPr>
            <p:cNvSpPr txBox="1"/>
            <p:nvPr/>
          </p:nvSpPr>
          <p:spPr>
            <a:xfrm>
              <a:off x="6010884" y="2406524"/>
              <a:ext cx="478848" cy="330083"/>
            </a:xfrm>
            <a:prstGeom prst="rect">
              <a:avLst/>
            </a:prstGeom>
            <a:noFill/>
          </p:spPr>
          <p:txBody>
            <a:bodyPr wrap="none" rtlCol="0">
              <a:spAutoFit/>
            </a:bodyPr>
            <a:lstStyle/>
            <a:p>
              <a:r>
                <a:rPr kumimoji="1" lang="en-US" altLang="ja-JP" sz="1200" dirty="0"/>
                <a:t>SSB</a:t>
              </a:r>
              <a:endParaRPr kumimoji="1" lang="ja-JP" altLang="en-US" sz="1200" dirty="0"/>
            </a:p>
          </p:txBody>
        </p:sp>
        <p:cxnSp>
          <p:nvCxnSpPr>
            <p:cNvPr id="19" name="直線矢印コネクタ 18">
              <a:extLst>
                <a:ext uri="{FF2B5EF4-FFF2-40B4-BE49-F238E27FC236}">
                  <a16:creationId xmlns:a16="http://schemas.microsoft.com/office/drawing/2014/main" id="{B5A41226-A43E-4942-BC1C-207F8925ED4E}"/>
                </a:ext>
              </a:extLst>
            </p:cNvPr>
            <p:cNvCxnSpPr/>
            <p:nvPr/>
          </p:nvCxnSpPr>
          <p:spPr>
            <a:xfrm flipV="1">
              <a:off x="4343400" y="2591190"/>
              <a:ext cx="1600200" cy="135679"/>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5D4E332D-C627-4E10-8C42-BEDE05AA951A}"/>
                </a:ext>
              </a:extLst>
            </p:cNvPr>
            <p:cNvSpPr txBox="1"/>
            <p:nvPr/>
          </p:nvSpPr>
          <p:spPr>
            <a:xfrm>
              <a:off x="4298424" y="2213460"/>
              <a:ext cx="1351363" cy="330083"/>
            </a:xfrm>
            <a:prstGeom prst="rect">
              <a:avLst/>
            </a:prstGeom>
            <a:noFill/>
          </p:spPr>
          <p:txBody>
            <a:bodyPr wrap="none" rtlCol="0">
              <a:spAutoFit/>
            </a:bodyPr>
            <a:lstStyle/>
            <a:p>
              <a:r>
                <a:rPr kumimoji="1" lang="en-US" altLang="ja-JP" sz="1200" dirty="0">
                  <a:solidFill>
                    <a:srgbClr val="FF0000"/>
                  </a:solidFill>
                </a:rPr>
                <a:t>Diff. numerology</a:t>
              </a:r>
              <a:endParaRPr kumimoji="1" lang="ja-JP" altLang="en-US" sz="1200" dirty="0">
                <a:solidFill>
                  <a:srgbClr val="FF0000"/>
                </a:solidFill>
              </a:endParaRPr>
            </a:p>
          </p:txBody>
        </p:sp>
      </p:grpSp>
    </p:spTree>
    <p:extLst>
      <p:ext uri="{BB962C8B-B14F-4D97-AF65-F5344CB8AC3E}">
        <p14:creationId xmlns:p14="http://schemas.microsoft.com/office/powerpoint/2010/main" val="980416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コンテンツ プレースホルダー 2">
            <a:extLst>
              <a:ext uri="{FF2B5EF4-FFF2-40B4-BE49-F238E27FC236}">
                <a16:creationId xmlns:a16="http://schemas.microsoft.com/office/drawing/2014/main" id="{2B7FE493-6C11-4996-B99C-8CD803AA0BB0}"/>
              </a:ext>
            </a:extLst>
          </p:cNvPr>
          <p:cNvSpPr>
            <a:spLocks noGrp="1"/>
          </p:cNvSpPr>
          <p:nvPr>
            <p:ph idx="1"/>
          </p:nvPr>
        </p:nvSpPr>
        <p:spPr>
          <a:xfrm>
            <a:off x="838200" y="1624693"/>
            <a:ext cx="11016343" cy="5004708"/>
          </a:xfrm>
        </p:spPr>
        <p:txBody>
          <a:bodyPr>
            <a:normAutofit/>
          </a:bodyPr>
          <a:lstStyle/>
          <a:p>
            <a:pPr lvl="0"/>
            <a:r>
              <a:rPr lang="en-US" altLang="ja-JP" sz="1700" b="1" dirty="0">
                <a:solidFill>
                  <a:prstClr val="black"/>
                </a:solidFill>
              </a:rPr>
              <a:t>Discussion</a:t>
            </a:r>
          </a:p>
          <a:p>
            <a:pPr lvl="1"/>
            <a:r>
              <a:rPr lang="en-US" altLang="ja-JP" sz="1400" b="1" dirty="0">
                <a:solidFill>
                  <a:srgbClr val="FF0000"/>
                </a:solidFill>
              </a:rPr>
              <a:t>Proposal 4: Following feature description</a:t>
            </a:r>
          </a:p>
        </p:txBody>
      </p:sp>
      <p:sp>
        <p:nvSpPr>
          <p:cNvPr id="2" name="タイトル 1">
            <a:extLst>
              <a:ext uri="{FF2B5EF4-FFF2-40B4-BE49-F238E27FC236}">
                <a16:creationId xmlns:a16="http://schemas.microsoft.com/office/drawing/2014/main" id="{5996EB47-B778-4976-AF40-663A14C98573}"/>
              </a:ext>
            </a:extLst>
          </p:cNvPr>
          <p:cNvSpPr>
            <a:spLocks noGrp="1"/>
          </p:cNvSpPr>
          <p:nvPr>
            <p:ph type="title"/>
          </p:nvPr>
        </p:nvSpPr>
        <p:spPr>
          <a:xfrm>
            <a:off x="838200" y="365125"/>
            <a:ext cx="10515600" cy="1365704"/>
          </a:xfrm>
        </p:spPr>
        <p:txBody>
          <a:bodyPr>
            <a:noAutofit/>
          </a:bodyPr>
          <a:lstStyle/>
          <a:p>
            <a:r>
              <a:rPr lang="en-US" altLang="ja-JP" sz="2800" b="1" dirty="0"/>
              <a:t>Simultaneous reception of data and SS block with different numerologies when UE conducts the serving cell measurement or intra-frequency measurement</a:t>
            </a:r>
            <a:br>
              <a:rPr lang="en-US" altLang="ja-JP" sz="2800" dirty="0"/>
            </a:br>
            <a:endParaRPr kumimoji="1" lang="ja-JP" altLang="en-US" sz="2800" dirty="0"/>
          </a:p>
        </p:txBody>
      </p:sp>
      <p:graphicFrame>
        <p:nvGraphicFramePr>
          <p:cNvPr id="17" name="表 16">
            <a:extLst>
              <a:ext uri="{FF2B5EF4-FFF2-40B4-BE49-F238E27FC236}">
                <a16:creationId xmlns:a16="http://schemas.microsoft.com/office/drawing/2014/main" id="{67728B15-DB76-4C69-BF84-7F3D7429B773}"/>
              </a:ext>
            </a:extLst>
          </p:cNvPr>
          <p:cNvGraphicFramePr>
            <a:graphicFrameLocks noGrp="1"/>
          </p:cNvGraphicFramePr>
          <p:nvPr>
            <p:extLst>
              <p:ext uri="{D42A27DB-BD31-4B8C-83A1-F6EECF244321}">
                <p14:modId xmlns:p14="http://schemas.microsoft.com/office/powerpoint/2010/main" val="1534562799"/>
              </p:ext>
            </p:extLst>
          </p:nvPr>
        </p:nvGraphicFramePr>
        <p:xfrm>
          <a:off x="443097" y="2462775"/>
          <a:ext cx="11305805" cy="2813942"/>
        </p:xfrm>
        <a:graphic>
          <a:graphicData uri="http://schemas.openxmlformats.org/drawingml/2006/table">
            <a:tbl>
              <a:tblPr firstRow="1" firstCol="1" bandRow="1"/>
              <a:tblGrid>
                <a:gridCol w="999450">
                  <a:extLst>
                    <a:ext uri="{9D8B030D-6E8A-4147-A177-3AD203B41FA5}">
                      <a16:colId xmlns:a16="http://schemas.microsoft.com/office/drawing/2014/main" val="2579493745"/>
                    </a:ext>
                  </a:extLst>
                </a:gridCol>
                <a:gridCol w="1058386">
                  <a:extLst>
                    <a:ext uri="{9D8B030D-6E8A-4147-A177-3AD203B41FA5}">
                      <a16:colId xmlns:a16="http://schemas.microsoft.com/office/drawing/2014/main" val="1051210777"/>
                    </a:ext>
                  </a:extLst>
                </a:gridCol>
                <a:gridCol w="609002">
                  <a:extLst>
                    <a:ext uri="{9D8B030D-6E8A-4147-A177-3AD203B41FA5}">
                      <a16:colId xmlns:a16="http://schemas.microsoft.com/office/drawing/2014/main" val="3553268374"/>
                    </a:ext>
                  </a:extLst>
                </a:gridCol>
                <a:gridCol w="611457">
                  <a:extLst>
                    <a:ext uri="{9D8B030D-6E8A-4147-A177-3AD203B41FA5}">
                      <a16:colId xmlns:a16="http://schemas.microsoft.com/office/drawing/2014/main" val="4175629041"/>
                    </a:ext>
                  </a:extLst>
                </a:gridCol>
                <a:gridCol w="1154156">
                  <a:extLst>
                    <a:ext uri="{9D8B030D-6E8A-4147-A177-3AD203B41FA5}">
                      <a16:colId xmlns:a16="http://schemas.microsoft.com/office/drawing/2014/main" val="3650529627"/>
                    </a:ext>
                  </a:extLst>
                </a:gridCol>
                <a:gridCol w="974892">
                  <a:extLst>
                    <a:ext uri="{9D8B030D-6E8A-4147-A177-3AD203B41FA5}">
                      <a16:colId xmlns:a16="http://schemas.microsoft.com/office/drawing/2014/main" val="607970760"/>
                    </a:ext>
                  </a:extLst>
                </a:gridCol>
                <a:gridCol w="805451">
                  <a:extLst>
                    <a:ext uri="{9D8B030D-6E8A-4147-A177-3AD203B41FA5}">
                      <a16:colId xmlns:a16="http://schemas.microsoft.com/office/drawing/2014/main" val="3110354914"/>
                    </a:ext>
                  </a:extLst>
                </a:gridCol>
                <a:gridCol w="805451">
                  <a:extLst>
                    <a:ext uri="{9D8B030D-6E8A-4147-A177-3AD203B41FA5}">
                      <a16:colId xmlns:a16="http://schemas.microsoft.com/office/drawing/2014/main" val="2987588754"/>
                    </a:ext>
                  </a:extLst>
                </a:gridCol>
                <a:gridCol w="805451">
                  <a:extLst>
                    <a:ext uri="{9D8B030D-6E8A-4147-A177-3AD203B41FA5}">
                      <a16:colId xmlns:a16="http://schemas.microsoft.com/office/drawing/2014/main" val="1793697122"/>
                    </a:ext>
                  </a:extLst>
                </a:gridCol>
                <a:gridCol w="1898216">
                  <a:extLst>
                    <a:ext uri="{9D8B030D-6E8A-4147-A177-3AD203B41FA5}">
                      <a16:colId xmlns:a16="http://schemas.microsoft.com/office/drawing/2014/main" val="1434420780"/>
                    </a:ext>
                  </a:extLst>
                </a:gridCol>
                <a:gridCol w="513232">
                  <a:extLst>
                    <a:ext uri="{9D8B030D-6E8A-4147-A177-3AD203B41FA5}">
                      <a16:colId xmlns:a16="http://schemas.microsoft.com/office/drawing/2014/main" val="3241892804"/>
                    </a:ext>
                  </a:extLst>
                </a:gridCol>
                <a:gridCol w="719504">
                  <a:extLst>
                    <a:ext uri="{9D8B030D-6E8A-4147-A177-3AD203B41FA5}">
                      <a16:colId xmlns:a16="http://schemas.microsoft.com/office/drawing/2014/main" val="1082884609"/>
                    </a:ext>
                  </a:extLst>
                </a:gridCol>
                <a:gridCol w="351157">
                  <a:extLst>
                    <a:ext uri="{9D8B030D-6E8A-4147-A177-3AD203B41FA5}">
                      <a16:colId xmlns:a16="http://schemas.microsoft.com/office/drawing/2014/main" val="1564724901"/>
                    </a:ext>
                  </a:extLst>
                </a:gridCol>
              </a:tblGrid>
              <a:tr h="985142">
                <a:tc>
                  <a:txBody>
                    <a:bodyPr/>
                    <a:lstStyle/>
                    <a:p>
                      <a:pPr marL="0" marR="0" lvl="0" indent="0" algn="l" defTabSz="914400" rtl="0" eaLnBrk="1" fontAlgn="auto" latinLnBrk="0" hangingPunct="1">
                        <a:lnSpc>
                          <a:spcPct val="100000"/>
                        </a:lnSpc>
                        <a:spcBef>
                          <a:spcPts val="0"/>
                        </a:spcBef>
                        <a:spcAft>
                          <a:spcPts val="0"/>
                        </a:spcAft>
                        <a:buClrTx/>
                        <a:buSzTx/>
                        <a:buFontTx/>
                        <a:buNone/>
                        <a:tabLst>
                          <a:tab pos="255270" algn="l"/>
                        </a:tabLst>
                        <a:defRPr/>
                      </a:pPr>
                      <a:r>
                        <a:rPr lang="en-US" altLang="ja-JP" sz="800" kern="0" dirty="0">
                          <a:solidFill>
                            <a:srgbClr val="000000"/>
                          </a:solidFill>
                          <a:effectLst/>
                          <a:latin typeface="Arial" panose="020B0604020202020204" pitchFamily="34" charset="0"/>
                          <a:ea typeface="ＭＳ Ｐゴシック" panose="020B0600070205080204" pitchFamily="50" charset="-128"/>
                        </a:rPr>
                        <a:t>Feature group</a:t>
                      </a:r>
                      <a:endParaRPr lang="ja-JP" altLang="ja-JP" sz="900" kern="100" dirty="0">
                        <a:effectLst/>
                        <a:latin typeface="Times New Roman" panose="02020603050405020304" pitchFamily="18" charset="0"/>
                        <a:ea typeface="ＭＳ 明朝" panose="02020609040205080304" pitchFamily="17" charset="-128"/>
                      </a:endParaRPr>
                    </a:p>
                    <a:p>
                      <a:pPr algn="l">
                        <a:spcAft>
                          <a:spcPts val="0"/>
                        </a:spcAft>
                        <a:tabLst>
                          <a:tab pos="255270" algn="l"/>
                        </a:tabLst>
                      </a:pP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Components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for </a:t>
                      </a:r>
                      <a:r>
                        <a:rPr lang="en-US" sz="700" kern="0" dirty="0" err="1">
                          <a:solidFill>
                            <a:srgbClr val="000000"/>
                          </a:solidFill>
                          <a:effectLst/>
                          <a:latin typeface="Arial" panose="020B0604020202020204" pitchFamily="34" charset="0"/>
                          <a:ea typeface="ＭＳ Ｐゴシック" panose="020B0600070205080204" pitchFamily="50" charset="-128"/>
                        </a:rPr>
                        <a:t>gNB</a:t>
                      </a:r>
                      <a:r>
                        <a:rPr lang="en-US" sz="700" kern="0" dirty="0">
                          <a:solidFill>
                            <a:srgbClr val="000000"/>
                          </a:solidFill>
                          <a:effectLst/>
                          <a:latin typeface="Arial" panose="020B0604020202020204" pitchFamily="34" charset="0"/>
                          <a:ea typeface="ＭＳ Ｐゴシック" panose="020B0600070205080204" pitchFamily="50" charset="-128"/>
                        </a:rPr>
                        <a:t> to know whether the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feature is supported by the UE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(what happens if </a:t>
                      </a:r>
                      <a:r>
                        <a:rPr lang="en-US" sz="700" kern="0" dirty="0" err="1">
                          <a:solidFill>
                            <a:srgbClr val="000000"/>
                          </a:solidFill>
                          <a:effectLst/>
                          <a:latin typeface="Arial" panose="020B0604020202020204" pitchFamily="34" charset="0"/>
                          <a:ea typeface="ＭＳ Ｐゴシック" panose="020B0600070205080204" pitchFamily="50" charset="-128"/>
                        </a:rPr>
                        <a:t>gNB</a:t>
                      </a:r>
                      <a:r>
                        <a:rPr lang="en-US" sz="700" kern="0" dirty="0">
                          <a:solidFill>
                            <a:srgbClr val="000000"/>
                          </a:solidFill>
                          <a:effectLst/>
                          <a:latin typeface="Arial" panose="020B0604020202020204" pitchFamily="34" charset="0"/>
                          <a:ea typeface="ＭＳ Ｐゴシック" panose="020B0600070205080204" pitchFamily="50" charset="-128"/>
                        </a:rPr>
                        <a:t> does not know?)</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Consequences if the feature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Type (See R4-17121 19)</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FDD/TDD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FR1/FR2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RAN5 implication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Remarks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Responsible WG</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TSG-RAN decision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76890084"/>
                  </a:ext>
                </a:extLst>
              </a:tr>
              <a:tr h="237255">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Simultaneous reception of data and SS block with different numerologies when UE conducts the serving cell measurement or intra-frequency measurement</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1) Simultaneous reception of data and SS block with different numerologies when UE conducts the serving cell measurement or intra-frequency measurement</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ja-JP" sz="800" kern="0" dirty="0">
                          <a:solidFill>
                            <a:srgbClr val="000000"/>
                          </a:solidFill>
                          <a:effectLst/>
                          <a:latin typeface="Arial" panose="020B0604020202020204" pitchFamily="34" charset="0"/>
                          <a:ea typeface="ＭＳ Ｐゴシック" panose="020B0600070205080204" pitchFamily="50" charset="-128"/>
                          <a:cs typeface="Arial" panose="020B0604020202020204" pitchFamily="34" charset="0"/>
                        </a:rPr>
                        <a:t>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Yes</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UE does not support simultaneous reception of data and SS block with different numerologies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Type 4</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No Need</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ja-JP" sz="800" strike="sngStrike" kern="0" dirty="0">
                          <a:solidFill>
                            <a:srgbClr val="FF0000"/>
                          </a:solidFill>
                          <a:effectLst/>
                          <a:latin typeface="Arial" panose="020B0604020202020204" pitchFamily="34" charset="0"/>
                          <a:ea typeface="ＭＳ Ｐゴシック" panose="020B0600070205080204" pitchFamily="50" charset="-128"/>
                          <a:cs typeface="Arial" panose="020B0604020202020204" pitchFamily="34" charset="0"/>
                        </a:rPr>
                        <a:t>　</a:t>
                      </a:r>
                      <a:r>
                        <a:rPr lang="en-US" sz="800" strike="sngStrike" kern="0" dirty="0">
                          <a:solidFill>
                            <a:srgbClr val="FF0000"/>
                          </a:solidFill>
                          <a:effectLst/>
                          <a:latin typeface="Arial" panose="020B0604020202020204" pitchFamily="34" charset="0"/>
                          <a:ea typeface="ＭＳ Ｐゴシック" panose="020B0600070205080204" pitchFamily="50" charset="-128"/>
                        </a:rPr>
                        <a:t>Applicable only to FR1</a:t>
                      </a:r>
                    </a:p>
                    <a:p>
                      <a:pPr algn="l">
                        <a:spcAft>
                          <a:spcPts val="0"/>
                        </a:spcAft>
                      </a:pPr>
                      <a:r>
                        <a:rPr lang="en-US" altLang="ja-JP" sz="800" strike="noStrike" kern="0" dirty="0">
                          <a:solidFill>
                            <a:srgbClr val="FF0000"/>
                          </a:solidFill>
                          <a:effectLst/>
                          <a:latin typeface="Arial" panose="020B0604020202020204" pitchFamily="34" charset="0"/>
                          <a:ea typeface="ＭＳ Ｐゴシック" panose="020B0600070205080204" pitchFamily="50" charset="-128"/>
                        </a:rPr>
                        <a:t>No need</a:t>
                      </a:r>
                      <a:endParaRPr lang="ja-JP" sz="1000" strike="noStrike" kern="100" dirty="0">
                        <a:solidFill>
                          <a:srgbClr val="FF0000"/>
                        </a:solidFill>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spcAft>
                          <a:spcPts val="0"/>
                        </a:spcAft>
                      </a:pPr>
                      <a:r>
                        <a:rPr kumimoji="1" lang="nn-NO" altLang="ja-JP" sz="800" kern="0" dirty="0">
                          <a:solidFill>
                            <a:srgbClr val="FF0000"/>
                          </a:solidFill>
                          <a:effectLst/>
                          <a:latin typeface="Arial" panose="020B0604020202020204" pitchFamily="34" charset="0"/>
                          <a:ea typeface="ＭＳ Ｐゴシック" panose="020B0600070205080204" pitchFamily="50" charset="-128"/>
                          <a:cs typeface="+mn-cs"/>
                        </a:rPr>
                        <a:t>For inter-band CA (FR1+FR1), </a:t>
                      </a:r>
                      <a:r>
                        <a:rPr kumimoji="1" lang="en-US" altLang="ja-JP" sz="800" kern="0" dirty="0">
                          <a:solidFill>
                            <a:srgbClr val="FF0000"/>
                          </a:solidFill>
                          <a:effectLst/>
                          <a:latin typeface="Arial" panose="020B0604020202020204" pitchFamily="34" charset="0"/>
                          <a:ea typeface="ＭＳ Ｐゴシック" panose="020B0600070205080204" pitchFamily="50" charset="-128"/>
                          <a:cs typeface="+mn-cs"/>
                        </a:rPr>
                        <a:t>No additional capability, and same capability between this case and intra-band CA</a:t>
                      </a:r>
                    </a:p>
                    <a:p>
                      <a:pPr marL="0" algn="l" defTabSz="914400" rtl="0" eaLnBrk="1" latinLnBrk="0" hangingPunct="1">
                        <a:spcAft>
                          <a:spcPts val="0"/>
                        </a:spcAft>
                      </a:pPr>
                      <a:endParaRPr kumimoji="1" lang="en-US" altLang="ja-JP" sz="800" kern="0" dirty="0">
                        <a:solidFill>
                          <a:srgbClr val="FF0000"/>
                        </a:solidFill>
                        <a:effectLst/>
                        <a:latin typeface="Arial" panose="020B0604020202020204" pitchFamily="34" charset="0"/>
                        <a:ea typeface="ＭＳ Ｐゴシック" panose="020B0600070205080204" pitchFamily="50" charset="-128"/>
                        <a:cs typeface="+mn-cs"/>
                      </a:endParaRPr>
                    </a:p>
                    <a:p>
                      <a:pPr marL="0" algn="l" defTabSz="914400" rtl="0" eaLnBrk="1" latinLnBrk="0" hangingPunct="1">
                        <a:spcAft>
                          <a:spcPts val="0"/>
                        </a:spcAft>
                      </a:pPr>
                      <a:r>
                        <a:rPr kumimoji="1" lang="en-US" altLang="ja-JP" sz="800" kern="0" dirty="0">
                          <a:solidFill>
                            <a:srgbClr val="FF0000"/>
                          </a:solidFill>
                          <a:effectLst/>
                          <a:latin typeface="Arial" panose="020B0604020202020204" pitchFamily="34" charset="0"/>
                          <a:ea typeface="ＭＳ Ｐゴシック" panose="020B0600070205080204" pitchFamily="50" charset="-128"/>
                          <a:cs typeface="+mn-cs"/>
                        </a:rPr>
                        <a:t>For inter-band CA (FR1 + FR2), UE is expected to simultaneously receive data and SSB when UE conducts serving cell or intra-frequency measurement in either band regardless of the numerologies of FR1 and FR2 bands</a:t>
                      </a:r>
                    </a:p>
                    <a:p>
                      <a:pPr marL="0" algn="l" defTabSz="914400" rtl="0" eaLnBrk="1" latinLnBrk="0" hangingPunct="1">
                        <a:spcAft>
                          <a:spcPts val="0"/>
                        </a:spcAft>
                      </a:pPr>
                      <a:endParaRPr kumimoji="1" lang="en-US" altLang="ja-JP" sz="800" kern="0" dirty="0">
                        <a:solidFill>
                          <a:srgbClr val="FF0000"/>
                        </a:solidFill>
                        <a:effectLst/>
                        <a:latin typeface="Arial" panose="020B0604020202020204" pitchFamily="34" charset="0"/>
                        <a:ea typeface="ＭＳ Ｐゴシック" panose="020B0600070205080204" pitchFamily="50" charset="-128"/>
                        <a:cs typeface="+mn-cs"/>
                      </a:endParaRPr>
                    </a:p>
                    <a:p>
                      <a:pPr marL="0" algn="l" defTabSz="914400" rtl="0" eaLnBrk="1" latinLnBrk="0" hangingPunct="1">
                        <a:spcAft>
                          <a:spcPts val="0"/>
                        </a:spcAft>
                      </a:pPr>
                      <a:r>
                        <a:rPr kumimoji="1" lang="nn-NO" altLang="ja-JP" sz="800" kern="0" dirty="0">
                          <a:solidFill>
                            <a:srgbClr val="FF0000"/>
                          </a:solidFill>
                          <a:effectLst/>
                          <a:latin typeface="Arial" panose="020B0604020202020204" pitchFamily="34" charset="0"/>
                          <a:ea typeface="ＭＳ Ｐゴシック" panose="020B0600070205080204" pitchFamily="50" charset="-128"/>
                          <a:cs typeface="+mn-cs"/>
                        </a:rPr>
                        <a:t>For inter-band CA (FR2+FR2), </a:t>
                      </a:r>
                      <a:r>
                        <a:rPr kumimoji="1" lang="en-US" altLang="ja-JP" sz="800" kern="0" dirty="0">
                          <a:solidFill>
                            <a:srgbClr val="FF0000"/>
                          </a:solidFill>
                          <a:effectLst/>
                          <a:latin typeface="Arial" panose="020B0604020202020204" pitchFamily="34" charset="0"/>
                          <a:ea typeface="ＭＳ Ｐゴシック" panose="020B0600070205080204" pitchFamily="50" charset="-128"/>
                          <a:cs typeface="+mn-cs"/>
                        </a:rPr>
                        <a:t>No additional capability, and RAN4 will further discuss how to handle this case</a:t>
                      </a:r>
                    </a:p>
                    <a:p>
                      <a:pPr marL="0" algn="l" defTabSz="914400" rtl="0" eaLnBrk="1" latinLnBrk="0" hangingPunct="1">
                        <a:spcAft>
                          <a:spcPts val="0"/>
                        </a:spcAft>
                      </a:pPr>
                      <a:endParaRPr kumimoji="1" lang="ja-JP" altLang="en-US" sz="800" kern="0" dirty="0">
                        <a:solidFill>
                          <a:srgbClr val="FF0000"/>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RAN4</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US" sz="800" kern="0" dirty="0">
                          <a:solidFill>
                            <a:srgbClr val="000000"/>
                          </a:solidFill>
                          <a:effectLst/>
                          <a:latin typeface="Arial" panose="020B0604020202020204" pitchFamily="34" charset="0"/>
                          <a:ea typeface="ＭＳ Ｐゴシック" panose="020B0600070205080204" pitchFamily="50" charset="-128"/>
                        </a:rPr>
                        <a:t>Optional</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ja-JP" sz="800" kern="0" dirty="0">
                          <a:solidFill>
                            <a:srgbClr val="000000"/>
                          </a:solidFill>
                          <a:effectLst/>
                          <a:latin typeface="Arial" panose="020B0604020202020204" pitchFamily="34" charset="0"/>
                          <a:ea typeface="ＭＳ Ｐゴシック" panose="020B0600070205080204" pitchFamily="50" charset="-128"/>
                          <a:cs typeface="Arial" panose="020B0604020202020204" pitchFamily="34" charset="0"/>
                        </a:rPr>
                        <a:t>　</a:t>
                      </a:r>
                      <a:endParaRPr lang="ja-JP" sz="1000" kern="100" dirty="0">
                        <a:effectLst/>
                        <a:latin typeface="Times New Roman" panose="02020603050405020304" pitchFamily="18" charset="0"/>
                        <a:ea typeface="ＭＳ 明朝" panose="02020609040205080304" pitchFamily="17" charset="-128"/>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432534"/>
                  </a:ext>
                </a:extLst>
              </a:tr>
            </a:tbl>
          </a:graphicData>
        </a:graphic>
      </p:graphicFrame>
    </p:spTree>
    <p:extLst>
      <p:ext uri="{BB962C8B-B14F-4D97-AF65-F5344CB8AC3E}">
        <p14:creationId xmlns:p14="http://schemas.microsoft.com/office/powerpoint/2010/main" val="1538694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52CDB02E-39FC-455F-A138-1CF28FD7D9EC}"/>
              </a:ext>
            </a:extLst>
          </p:cNvPr>
          <p:cNvSpPr>
            <a:spLocks noGrp="1"/>
          </p:cNvSpPr>
          <p:nvPr>
            <p:ph type="ctrTitle"/>
          </p:nvPr>
        </p:nvSpPr>
        <p:spPr>
          <a:xfrm>
            <a:off x="1524000" y="2653393"/>
            <a:ext cx="9144000" cy="856570"/>
          </a:xfrm>
        </p:spPr>
        <p:txBody>
          <a:bodyPr>
            <a:normAutofit fontScale="90000"/>
          </a:bodyPr>
          <a:lstStyle/>
          <a:p>
            <a:r>
              <a:rPr lang="en-US" altLang="ja-JP" sz="4800" b="1" dirty="0">
                <a:latin typeface="Arial" panose="020B0604020202020204" pitchFamily="34" charset="0"/>
                <a:cs typeface="Arial" panose="020B0604020202020204" pitchFamily="34" charset="0"/>
              </a:rPr>
              <a:t>Capabilities for modulation order</a:t>
            </a:r>
            <a:endParaRPr lang="ja-JP" altLang="en-US"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0079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EA447B-3153-497A-9AA2-0E910D1694C9}"/>
              </a:ext>
            </a:extLst>
          </p:cNvPr>
          <p:cNvSpPr>
            <a:spLocks noGrp="1"/>
          </p:cNvSpPr>
          <p:nvPr>
            <p:ph type="title"/>
          </p:nvPr>
        </p:nvSpPr>
        <p:spPr/>
        <p:txBody>
          <a:bodyPr/>
          <a:lstStyle/>
          <a:p>
            <a:r>
              <a:rPr lang="en-US" altLang="ja-JP" dirty="0"/>
              <a:t>Background</a:t>
            </a:r>
            <a:endParaRPr kumimoji="1" lang="ja-JP" altLang="en-US" dirty="0"/>
          </a:p>
        </p:txBody>
      </p:sp>
      <p:sp>
        <p:nvSpPr>
          <p:cNvPr id="3" name="コンテンツ プレースホルダー 2">
            <a:extLst>
              <a:ext uri="{FF2B5EF4-FFF2-40B4-BE49-F238E27FC236}">
                <a16:creationId xmlns:a16="http://schemas.microsoft.com/office/drawing/2014/main" id="{54470A22-F6D8-4875-ACFF-D6152564768C}"/>
              </a:ext>
            </a:extLst>
          </p:cNvPr>
          <p:cNvSpPr>
            <a:spLocks noGrp="1"/>
          </p:cNvSpPr>
          <p:nvPr>
            <p:ph idx="1"/>
          </p:nvPr>
        </p:nvSpPr>
        <p:spPr/>
        <p:txBody>
          <a:bodyPr>
            <a:normAutofit fontScale="92500" lnSpcReduction="10000"/>
          </a:bodyPr>
          <a:lstStyle/>
          <a:p>
            <a:r>
              <a:rPr lang="en-US" altLang="ja-JP" sz="2000" b="1" dirty="0"/>
              <a:t>Agreements</a:t>
            </a:r>
          </a:p>
          <a:p>
            <a:pPr lvl="1"/>
            <a:r>
              <a:rPr lang="en-US" altLang="ja-JP" sz="1600" dirty="0"/>
              <a:t>64QAM for PDSCH is mandatory without capability at least for all FR2 bands defined within Rel.15 timeframe</a:t>
            </a:r>
          </a:p>
          <a:p>
            <a:pPr lvl="1"/>
            <a:r>
              <a:rPr lang="en-US" altLang="ja-JP" sz="1600" dirty="0"/>
              <a:t>Capability can be discussed in future, e.g. when low cost device (e.g. IoT) and/or higher frequency band in FR2 are introduced</a:t>
            </a:r>
          </a:p>
          <a:p>
            <a:pPr lvl="1"/>
            <a:r>
              <a:rPr lang="en-US" altLang="ja-JP" sz="1600" dirty="0"/>
              <a:t>64QAM for PUSCH is mandatory without capability at least for all bands defined within Rel.15 timeframe</a:t>
            </a:r>
          </a:p>
          <a:p>
            <a:pPr lvl="1"/>
            <a:r>
              <a:rPr lang="en-US" altLang="ja-JP" sz="1600" dirty="0"/>
              <a:t>Capability can be discussed in future, e.g. when low cost device (e.g. IoT) and/or higher frequency band in FR2 are introduced</a:t>
            </a:r>
          </a:p>
          <a:p>
            <a:pPr lvl="1"/>
            <a:r>
              <a:rPr lang="en-US" altLang="ja-JP" sz="1600" dirty="0"/>
              <a:t>256QAM for PDSCH for FR1 is mandatory with Type 4 capability </a:t>
            </a:r>
            <a:r>
              <a:rPr lang="en-US" altLang="ja-JP" sz="1600" dirty="0" err="1"/>
              <a:t>signalling</a:t>
            </a:r>
            <a:r>
              <a:rPr lang="en-US" altLang="ja-JP" sz="1600" dirty="0"/>
              <a:t>. It can be revisited in the future whether the 256QAM is mandated in all UE types or </a:t>
            </a:r>
            <a:r>
              <a:rPr lang="en-US" altLang="ja-JP" sz="1600" dirty="0" err="1"/>
              <a:t>cateogories</a:t>
            </a:r>
            <a:r>
              <a:rPr lang="en-US" altLang="ja-JP" sz="1600" dirty="0"/>
              <a:t>.</a:t>
            </a:r>
          </a:p>
          <a:p>
            <a:pPr lvl="1"/>
            <a:r>
              <a:rPr lang="en-US" altLang="ja-JP" sz="1600" dirty="0"/>
              <a:t>If capability </a:t>
            </a:r>
            <a:r>
              <a:rPr lang="en-US" altLang="ja-JP" sz="1600" dirty="0" err="1"/>
              <a:t>signalling</a:t>
            </a:r>
            <a:r>
              <a:rPr lang="en-US" altLang="ja-JP" sz="1600" dirty="0"/>
              <a:t> is introduced for FR2 256QAM PDSCH and PUSCH (pending on the feasibility study), it shall be type 1 </a:t>
            </a:r>
            <a:r>
              <a:rPr lang="en-US" altLang="ja-JP" sz="1600" dirty="0" err="1"/>
              <a:t>signalling</a:t>
            </a:r>
            <a:r>
              <a:rPr lang="en-US" altLang="ja-JP" sz="1600" dirty="0"/>
              <a:t>. FFS on whether type 1 is sufficient considering the number of supporting MIMO layers. </a:t>
            </a:r>
          </a:p>
          <a:p>
            <a:pPr lvl="1"/>
            <a:r>
              <a:rPr lang="en-US" altLang="ja-JP" sz="1600" dirty="0"/>
              <a:t>256QAM for PUSCH for FR1 is optional with type 1 capability </a:t>
            </a:r>
            <a:r>
              <a:rPr lang="en-US" altLang="ja-JP" sz="1600" dirty="0" err="1"/>
              <a:t>signalling</a:t>
            </a:r>
            <a:r>
              <a:rPr lang="en-US" altLang="ja-JP" sz="1600" dirty="0"/>
              <a:t>. RAN4 can further discuss to mandate 256QAM for PUSCH for FR1 in future release. </a:t>
            </a:r>
          </a:p>
          <a:p>
            <a:pPr lvl="1"/>
            <a:r>
              <a:rPr lang="en-US" altLang="ja-JP" sz="1600" dirty="0"/>
              <a:t>pi/2-BPSK for PUSCH is optional</a:t>
            </a:r>
          </a:p>
          <a:p>
            <a:pPr lvl="1"/>
            <a:r>
              <a:rPr lang="en-US" altLang="ja-JP" sz="1600" dirty="0"/>
              <a:t>Type 4 (per UE) with FR1/2 differentiation</a:t>
            </a:r>
          </a:p>
          <a:p>
            <a:pPr lvl="1"/>
            <a:r>
              <a:rPr lang="en-US" altLang="ja-JP" sz="1600" dirty="0"/>
              <a:t>RAN4 will define the same minimum requirements for pulse-shaped pi/2 BPSK and non pulse-shaped pi/2 BPSK for FR2.</a:t>
            </a:r>
          </a:p>
          <a:p>
            <a:pPr lvl="1"/>
            <a:r>
              <a:rPr lang="en-US" altLang="ja-JP" sz="1600" dirty="0"/>
              <a:t>pi/2-BPSK for PUCCH format 3/4 is optional </a:t>
            </a:r>
          </a:p>
          <a:p>
            <a:pPr lvl="1"/>
            <a:r>
              <a:rPr lang="en-US" altLang="ja-JP" sz="1600" dirty="0"/>
              <a:t>Type is same as pi/2-BPSK for PUSCH, i.e. Type 4 (per UE) with FR1/2 differentiation</a:t>
            </a:r>
          </a:p>
        </p:txBody>
      </p:sp>
    </p:spTree>
    <p:extLst>
      <p:ext uri="{BB962C8B-B14F-4D97-AF65-F5344CB8AC3E}">
        <p14:creationId xmlns:p14="http://schemas.microsoft.com/office/powerpoint/2010/main" val="3064546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3EBBE1-EF34-47D9-88ED-E4D8B39DD9BE}"/>
              </a:ext>
            </a:extLst>
          </p:cNvPr>
          <p:cNvSpPr>
            <a:spLocks noGrp="1"/>
          </p:cNvSpPr>
          <p:nvPr>
            <p:ph type="title"/>
          </p:nvPr>
        </p:nvSpPr>
        <p:spPr/>
        <p:txBody>
          <a:bodyPr/>
          <a:lstStyle/>
          <a:p>
            <a:r>
              <a:rPr kumimoji="1" lang="en-US" altLang="ja-JP" dirty="0"/>
              <a:t>Background </a:t>
            </a:r>
            <a:endParaRPr kumimoji="1" lang="ja-JP" altLang="en-US" dirty="0"/>
          </a:p>
        </p:txBody>
      </p:sp>
      <p:sp>
        <p:nvSpPr>
          <p:cNvPr id="3" name="コンテンツ プレースホルダー 2">
            <a:extLst>
              <a:ext uri="{FF2B5EF4-FFF2-40B4-BE49-F238E27FC236}">
                <a16:creationId xmlns:a16="http://schemas.microsoft.com/office/drawing/2014/main" id="{7E1C51A6-F48F-493D-83BB-DB4F30B7DBD5}"/>
              </a:ext>
            </a:extLst>
          </p:cNvPr>
          <p:cNvSpPr>
            <a:spLocks noGrp="1"/>
          </p:cNvSpPr>
          <p:nvPr>
            <p:ph idx="1"/>
          </p:nvPr>
        </p:nvSpPr>
        <p:spPr>
          <a:xfrm>
            <a:off x="838200" y="1366787"/>
            <a:ext cx="10515600" cy="5390148"/>
          </a:xfrm>
        </p:spPr>
        <p:txBody>
          <a:bodyPr>
            <a:normAutofit/>
          </a:bodyPr>
          <a:lstStyle/>
          <a:p>
            <a:r>
              <a:rPr lang="en-US" altLang="ja-JP" sz="1800" b="1" dirty="0"/>
              <a:t>Current RAN4 feature list for modulation order part</a:t>
            </a:r>
          </a:p>
        </p:txBody>
      </p:sp>
      <p:graphicFrame>
        <p:nvGraphicFramePr>
          <p:cNvPr id="4" name="表 3">
            <a:extLst>
              <a:ext uri="{FF2B5EF4-FFF2-40B4-BE49-F238E27FC236}">
                <a16:creationId xmlns:a16="http://schemas.microsoft.com/office/drawing/2014/main" id="{2B6E0B37-9638-4EAF-9094-EFDD8EDE1A61}"/>
              </a:ext>
            </a:extLst>
          </p:cNvPr>
          <p:cNvGraphicFramePr>
            <a:graphicFrameLocks noGrp="1"/>
          </p:cNvGraphicFramePr>
          <p:nvPr>
            <p:extLst>
              <p:ext uri="{D42A27DB-BD31-4B8C-83A1-F6EECF244321}">
                <p14:modId xmlns:p14="http://schemas.microsoft.com/office/powerpoint/2010/main" val="3274501814"/>
              </p:ext>
            </p:extLst>
          </p:nvPr>
        </p:nvGraphicFramePr>
        <p:xfrm>
          <a:off x="517960" y="2238459"/>
          <a:ext cx="11270380" cy="3355997"/>
        </p:xfrm>
        <a:graphic>
          <a:graphicData uri="http://schemas.openxmlformats.org/drawingml/2006/table">
            <a:tbl>
              <a:tblPr firstRow="1" firstCol="1" bandRow="1"/>
              <a:tblGrid>
                <a:gridCol w="996318">
                  <a:extLst>
                    <a:ext uri="{9D8B030D-6E8A-4147-A177-3AD203B41FA5}">
                      <a16:colId xmlns:a16="http://schemas.microsoft.com/office/drawing/2014/main" val="4089967185"/>
                    </a:ext>
                  </a:extLst>
                </a:gridCol>
                <a:gridCol w="1055070">
                  <a:extLst>
                    <a:ext uri="{9D8B030D-6E8A-4147-A177-3AD203B41FA5}">
                      <a16:colId xmlns:a16="http://schemas.microsoft.com/office/drawing/2014/main" val="1051210777"/>
                    </a:ext>
                  </a:extLst>
                </a:gridCol>
                <a:gridCol w="607094">
                  <a:extLst>
                    <a:ext uri="{9D8B030D-6E8A-4147-A177-3AD203B41FA5}">
                      <a16:colId xmlns:a16="http://schemas.microsoft.com/office/drawing/2014/main" val="3553268374"/>
                    </a:ext>
                  </a:extLst>
                </a:gridCol>
                <a:gridCol w="609541">
                  <a:extLst>
                    <a:ext uri="{9D8B030D-6E8A-4147-A177-3AD203B41FA5}">
                      <a16:colId xmlns:a16="http://schemas.microsoft.com/office/drawing/2014/main" val="4175629041"/>
                    </a:ext>
                  </a:extLst>
                </a:gridCol>
                <a:gridCol w="1150539">
                  <a:extLst>
                    <a:ext uri="{9D8B030D-6E8A-4147-A177-3AD203B41FA5}">
                      <a16:colId xmlns:a16="http://schemas.microsoft.com/office/drawing/2014/main" val="3650529627"/>
                    </a:ext>
                  </a:extLst>
                </a:gridCol>
                <a:gridCol w="971837">
                  <a:extLst>
                    <a:ext uri="{9D8B030D-6E8A-4147-A177-3AD203B41FA5}">
                      <a16:colId xmlns:a16="http://schemas.microsoft.com/office/drawing/2014/main" val="607970760"/>
                    </a:ext>
                  </a:extLst>
                </a:gridCol>
                <a:gridCol w="802927">
                  <a:extLst>
                    <a:ext uri="{9D8B030D-6E8A-4147-A177-3AD203B41FA5}">
                      <a16:colId xmlns:a16="http://schemas.microsoft.com/office/drawing/2014/main" val="3110354914"/>
                    </a:ext>
                  </a:extLst>
                </a:gridCol>
                <a:gridCol w="802927">
                  <a:extLst>
                    <a:ext uri="{9D8B030D-6E8A-4147-A177-3AD203B41FA5}">
                      <a16:colId xmlns:a16="http://schemas.microsoft.com/office/drawing/2014/main" val="2987588754"/>
                    </a:ext>
                  </a:extLst>
                </a:gridCol>
                <a:gridCol w="802927">
                  <a:extLst>
                    <a:ext uri="{9D8B030D-6E8A-4147-A177-3AD203B41FA5}">
                      <a16:colId xmlns:a16="http://schemas.microsoft.com/office/drawing/2014/main" val="1793697122"/>
                    </a:ext>
                  </a:extLst>
                </a:gridCol>
                <a:gridCol w="1892269">
                  <a:extLst>
                    <a:ext uri="{9D8B030D-6E8A-4147-A177-3AD203B41FA5}">
                      <a16:colId xmlns:a16="http://schemas.microsoft.com/office/drawing/2014/main" val="1434420780"/>
                    </a:ext>
                  </a:extLst>
                </a:gridCol>
                <a:gridCol w="511624">
                  <a:extLst>
                    <a:ext uri="{9D8B030D-6E8A-4147-A177-3AD203B41FA5}">
                      <a16:colId xmlns:a16="http://schemas.microsoft.com/office/drawing/2014/main" val="3241892804"/>
                    </a:ext>
                  </a:extLst>
                </a:gridCol>
                <a:gridCol w="717250">
                  <a:extLst>
                    <a:ext uri="{9D8B030D-6E8A-4147-A177-3AD203B41FA5}">
                      <a16:colId xmlns:a16="http://schemas.microsoft.com/office/drawing/2014/main" val="1082884609"/>
                    </a:ext>
                  </a:extLst>
                </a:gridCol>
                <a:gridCol w="350057">
                  <a:extLst>
                    <a:ext uri="{9D8B030D-6E8A-4147-A177-3AD203B41FA5}">
                      <a16:colId xmlns:a16="http://schemas.microsoft.com/office/drawing/2014/main" val="1564724901"/>
                    </a:ext>
                  </a:extLst>
                </a:gridCol>
              </a:tblGrid>
              <a:tr h="985142">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Feature group</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Components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for </a:t>
                      </a:r>
                      <a:r>
                        <a:rPr lang="en-US" sz="700" kern="0" dirty="0" err="1">
                          <a:solidFill>
                            <a:srgbClr val="000000"/>
                          </a:solidFill>
                          <a:effectLst/>
                          <a:latin typeface="Arial" panose="020B0604020202020204" pitchFamily="34" charset="0"/>
                          <a:ea typeface="ＭＳ Ｐゴシック" panose="020B0600070205080204" pitchFamily="50" charset="-128"/>
                        </a:rPr>
                        <a:t>gNB</a:t>
                      </a:r>
                      <a:r>
                        <a:rPr lang="en-US" sz="700" kern="0" dirty="0">
                          <a:solidFill>
                            <a:srgbClr val="000000"/>
                          </a:solidFill>
                          <a:effectLst/>
                          <a:latin typeface="Arial" panose="020B0604020202020204" pitchFamily="34" charset="0"/>
                          <a:ea typeface="ＭＳ Ｐゴシック" panose="020B0600070205080204" pitchFamily="50" charset="-128"/>
                        </a:rPr>
                        <a:t> to know whether the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feature is supported by the UE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(what happens if </a:t>
                      </a:r>
                      <a:r>
                        <a:rPr lang="en-US" sz="700" kern="0" dirty="0" err="1">
                          <a:solidFill>
                            <a:srgbClr val="000000"/>
                          </a:solidFill>
                          <a:effectLst/>
                          <a:latin typeface="Arial" panose="020B0604020202020204" pitchFamily="34" charset="0"/>
                          <a:ea typeface="ＭＳ Ｐゴシック" panose="020B0600070205080204" pitchFamily="50" charset="-128"/>
                        </a:rPr>
                        <a:t>gNB</a:t>
                      </a:r>
                      <a:r>
                        <a:rPr lang="en-US" sz="700" kern="0" dirty="0">
                          <a:solidFill>
                            <a:srgbClr val="000000"/>
                          </a:solidFill>
                          <a:effectLst/>
                          <a:latin typeface="Arial" panose="020B0604020202020204" pitchFamily="34" charset="0"/>
                          <a:ea typeface="ＭＳ Ｐゴシック" panose="020B0600070205080204" pitchFamily="50" charset="-128"/>
                        </a:rPr>
                        <a:t> does not know?)</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Consequences if the feature</a:t>
                      </a:r>
                      <a:br>
                        <a:rPr lang="en-US" sz="700" kern="0" dirty="0">
                          <a:solidFill>
                            <a:srgbClr val="000000"/>
                          </a:solidFill>
                          <a:effectLst/>
                          <a:latin typeface="Arial" panose="020B0604020202020204" pitchFamily="34" charset="0"/>
                          <a:ea typeface="ＭＳ Ｐゴシック" panose="020B0600070205080204" pitchFamily="50" charset="-128"/>
                        </a:rPr>
                      </a:br>
                      <a:r>
                        <a:rPr lang="en-US" sz="700" kern="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Type (See R4-17121 19)</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FDD/TDD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Need of FR1/FR2 differentiation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RAN5 implication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Remarks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Responsible WG</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algn="l">
                        <a:spcAft>
                          <a:spcPts val="0"/>
                        </a:spcAft>
                        <a:tabLst>
                          <a:tab pos="255270" algn="l"/>
                        </a:tabLst>
                      </a:pPr>
                      <a:r>
                        <a:rPr lang="en-US" sz="700" kern="0" dirty="0">
                          <a:solidFill>
                            <a:srgbClr val="000000"/>
                          </a:solidFill>
                          <a:effectLst/>
                          <a:latin typeface="Arial" panose="020B0604020202020204" pitchFamily="34" charset="0"/>
                          <a:ea typeface="ＭＳ Ｐゴシック" panose="020B0600070205080204" pitchFamily="50" charset="-128"/>
                        </a:rPr>
                        <a:t>TSG-RAN decision</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76890084"/>
                  </a:ext>
                </a:extLst>
              </a:tr>
              <a:tr h="303120">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64QAM modulation for FR2 PDSCH</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1) 64QAM modulation for FR2 PDSCH</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 </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Yes</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64QAM for PUSCH is not possible</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highlight>
                            <a:srgbClr val="00FF00"/>
                          </a:highligh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No need</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Applicable only to FR2</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Capability can be discussed in future, e.g. when low cost device (e.g. IoT) and/or higher frequency band in FR2 are introduced</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RAN4</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Mandatory without capability </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236583129"/>
                  </a:ext>
                </a:extLst>
              </a:tr>
              <a:tr h="303120">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64QAM for PUSCH</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1) 64QAM for PUSCH</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 </a:t>
                      </a:r>
                      <a:endParaRPr lang="ja-JP" sz="800" kern="100">
                        <a:effectLst/>
                        <a:latin typeface="Times New Roman" panose="02020603050405020304" pitchFamily="18" charset="0"/>
                        <a:ea typeface="ＭＳ 明朝" panose="02020609040205080304" pitchFamily="17" charset="-128"/>
                      </a:endParaRPr>
                    </a:p>
                  </a:txBody>
                  <a:tcPr marL="12887" marR="128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Yes</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64QAM for PUSCH is not possible</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highlight>
                            <a:srgbClr val="00FF00"/>
                          </a:highlight>
                          <a:latin typeface="Arial" panose="020B0604020202020204" pitchFamily="34" charset="0"/>
                          <a:ea typeface="ＭＳ Ｐゴシック" panose="020B0600070205080204" pitchFamily="50" charset="-128"/>
                        </a:rPr>
                        <a:t> </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No need</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No need</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 </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Capability can be discussed in future, e.g. when low cost device (e.g. IoT) and/or higher frequency band in FR2 are introduced</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RAN4</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Mandatory without capability</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 </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567326475"/>
                  </a:ext>
                </a:extLst>
              </a:tr>
              <a:tr h="530461">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256QAM for PDSCH</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1) 256QAM for PDSCH</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Yes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256QAM for PDSCH is not possible</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Type4 for FR1</a:t>
                      </a:r>
                      <a:endParaRPr lang="ja-JP" sz="800" kern="100" dirty="0">
                        <a:effectLst/>
                        <a:latin typeface="Times New Roman" panose="02020603050405020304" pitchFamily="18" charset="0"/>
                        <a:ea typeface="ＭＳ 明朝" panose="02020609040205080304" pitchFamily="17" charset="-128"/>
                      </a:endParaRPr>
                    </a:p>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p>
                      <a:pPr algn="l">
                        <a:spcAft>
                          <a:spcPts val="0"/>
                        </a:spcAft>
                      </a:pPr>
                      <a:r>
                        <a:rPr lang="en-US" sz="700" kern="0" dirty="0">
                          <a:solidFill>
                            <a:srgbClr val="000000"/>
                          </a:solidFill>
                          <a:effectLst/>
                          <a:highlight>
                            <a:srgbClr val="FFFF00"/>
                          </a:highlight>
                          <a:latin typeface="Arial" panose="020B0604020202020204" pitchFamily="34" charset="0"/>
                          <a:ea typeface="ＭＳ Ｐゴシック" panose="020B0600070205080204" pitchFamily="50" charset="-128"/>
                        </a:rPr>
                        <a:t>[Type1] if needed for FR2</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No need</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Yes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700" kern="0" dirty="0">
                          <a:solidFill>
                            <a:srgbClr val="000000"/>
                          </a:solidFill>
                          <a:effectLst/>
                          <a:latin typeface="Arial" panose="020B0604020202020204" pitchFamily="34" charset="0"/>
                          <a:ea typeface="ＭＳ Ｐゴシック" panose="020B0600070205080204" pitchFamily="50" charset="-128"/>
                        </a:rPr>
                        <a:t>For FR1, it can be revisited in the future whether the 256QAM is mandated in all UE types or categories</a:t>
                      </a:r>
                      <a:endParaRPr lang="ja-JP" sz="800" kern="100" dirty="0">
                        <a:effectLst/>
                        <a:latin typeface="Times New Roman" panose="02020603050405020304" pitchFamily="18" charset="0"/>
                        <a:ea typeface="ＭＳ 明朝" panose="02020609040205080304" pitchFamily="17" charset="-128"/>
                      </a:endParaRPr>
                    </a:p>
                    <a:p>
                      <a:pPr algn="just">
                        <a:spcAft>
                          <a:spcPts val="0"/>
                        </a:spcAft>
                      </a:pPr>
                      <a:r>
                        <a:rPr lang="en-GB" sz="700" kern="0" dirty="0">
                          <a:solidFill>
                            <a:srgbClr val="000000"/>
                          </a:solidFill>
                          <a:effectLst/>
                          <a:highlight>
                            <a:srgbClr val="FFFF00"/>
                          </a:highlight>
                          <a:latin typeface="Arial" panose="020B0604020202020204" pitchFamily="34" charset="0"/>
                          <a:ea typeface="ＭＳ Ｐゴシック" panose="020B0600070205080204" pitchFamily="50" charset="-128"/>
                        </a:rPr>
                        <a:t>For FR2, FFS on whether type 1 is sufficient considering the number of supporting MIMO layers.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RAN4</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Mandatory with capability for FR1</a:t>
                      </a:r>
                      <a:endParaRPr lang="ja-JP" sz="800" kern="100" dirty="0">
                        <a:effectLst/>
                        <a:latin typeface="Times New Roman" panose="02020603050405020304" pitchFamily="18" charset="0"/>
                        <a:ea typeface="ＭＳ 明朝" panose="02020609040205080304" pitchFamily="17" charset="-128"/>
                      </a:endParaRPr>
                    </a:p>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p>
                      <a:pPr algn="l">
                        <a:spcAft>
                          <a:spcPts val="0"/>
                        </a:spcAft>
                      </a:pPr>
                      <a:r>
                        <a:rPr lang="en-US" sz="700" kern="0" dirty="0">
                          <a:solidFill>
                            <a:srgbClr val="000000"/>
                          </a:solidFill>
                          <a:effectLst/>
                          <a:highlight>
                            <a:srgbClr val="FFFF00"/>
                          </a:highlight>
                          <a:latin typeface="Arial" panose="020B0604020202020204" pitchFamily="34" charset="0"/>
                          <a:ea typeface="ＭＳ Ｐゴシック" panose="020B0600070205080204" pitchFamily="50" charset="-128"/>
                        </a:rPr>
                        <a:t>TBD for FR2</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0873772"/>
                  </a:ext>
                </a:extLst>
              </a:tr>
              <a:tr h="454680">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256QAM for PUSCH</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1) 256QAM for PUSCH</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 </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Yes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256QAM for PUSCH is not possible</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Type1 for FR1</a:t>
                      </a:r>
                      <a:endParaRPr lang="ja-JP" sz="800" kern="100" dirty="0">
                        <a:effectLst/>
                        <a:latin typeface="Times New Roman" panose="02020603050405020304" pitchFamily="18" charset="0"/>
                        <a:ea typeface="ＭＳ 明朝" panose="02020609040205080304" pitchFamily="17" charset="-128"/>
                      </a:endParaRPr>
                    </a:p>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p>
                      <a:pPr algn="l">
                        <a:spcAft>
                          <a:spcPts val="0"/>
                        </a:spcAft>
                      </a:pPr>
                      <a:r>
                        <a:rPr lang="en-US" sz="700" kern="0" dirty="0">
                          <a:solidFill>
                            <a:srgbClr val="000000"/>
                          </a:solidFill>
                          <a:effectLst/>
                          <a:highlight>
                            <a:srgbClr val="FFFF00"/>
                          </a:highlight>
                          <a:latin typeface="Arial" panose="020B0604020202020204" pitchFamily="34" charset="0"/>
                          <a:ea typeface="ＭＳ Ｐゴシック" panose="020B0600070205080204" pitchFamily="50" charset="-128"/>
                        </a:rPr>
                        <a:t>[Type1] if needed for FR2</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No need</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Yes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For FR1, RAN4 can further discuss to mandate 256QAM for PUSCH for FR1 in future release.</a:t>
                      </a:r>
                      <a:endParaRPr lang="ja-JP" sz="800" kern="100" dirty="0">
                        <a:effectLst/>
                        <a:latin typeface="Times New Roman" panose="02020603050405020304" pitchFamily="18" charset="0"/>
                        <a:ea typeface="ＭＳ 明朝" panose="02020609040205080304" pitchFamily="17" charset="-128"/>
                      </a:endParaRPr>
                    </a:p>
                    <a:p>
                      <a:pPr algn="just">
                        <a:spcAft>
                          <a:spcPts val="0"/>
                        </a:spcAft>
                      </a:pPr>
                      <a:r>
                        <a:rPr lang="en-GB" sz="700" kern="0" dirty="0">
                          <a:solidFill>
                            <a:srgbClr val="000000"/>
                          </a:solidFill>
                          <a:effectLst/>
                          <a:highlight>
                            <a:srgbClr val="FFFF00"/>
                          </a:highlight>
                          <a:latin typeface="Arial" panose="020B0604020202020204" pitchFamily="34" charset="0"/>
                          <a:ea typeface="ＭＳ Ｐゴシック" panose="020B0600070205080204" pitchFamily="50" charset="-128"/>
                        </a:rPr>
                        <a:t>For FR2, FFS on whether type 1 is sufficient considering the number of supporting MIMO layers.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RAN4</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Optional for FR1</a:t>
                      </a:r>
                      <a:endParaRPr lang="ja-JP" sz="800" kern="100" dirty="0">
                        <a:effectLst/>
                        <a:latin typeface="Times New Roman" panose="02020603050405020304" pitchFamily="18" charset="0"/>
                        <a:ea typeface="ＭＳ 明朝" panose="02020609040205080304" pitchFamily="17" charset="-128"/>
                      </a:endParaRPr>
                    </a:p>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p>
                      <a:pPr algn="l">
                        <a:spcAft>
                          <a:spcPts val="0"/>
                        </a:spcAft>
                      </a:pPr>
                      <a:r>
                        <a:rPr lang="en-US" sz="700" kern="0" dirty="0">
                          <a:solidFill>
                            <a:srgbClr val="000000"/>
                          </a:solidFill>
                          <a:effectLst/>
                          <a:highlight>
                            <a:srgbClr val="FFFF00"/>
                          </a:highlight>
                          <a:latin typeface="Arial" panose="020B0604020202020204" pitchFamily="34" charset="0"/>
                          <a:ea typeface="ＭＳ Ｐゴシック" panose="020B0600070205080204" pitchFamily="50" charset="-128"/>
                        </a:rPr>
                        <a:t>TBD for FR2</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7679262"/>
                  </a:ext>
                </a:extLst>
              </a:tr>
              <a:tr h="303120">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pi/2-BPSK for PUSCH</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1) pi/2-BPSK for PUSCH</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 </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Yes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pi/2-BPSK for PUSCH is not possible</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Type 4</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No need</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Yes</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RAN4 will define the same minimum requirements for pulse-shaped pi/2 BPSK and non pulse-shaped pi/2 BPSK for FR2.</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RAN4</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Optional</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39860949"/>
                  </a:ext>
                </a:extLst>
              </a:tr>
              <a:tr h="237255">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pi/2-BPSK for PUCCH format 3/4</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1) pi/2-BPSK for PUCCH format 3/4</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 </a:t>
                      </a:r>
                      <a:endParaRPr lang="ja-JP" sz="800" kern="100">
                        <a:effectLst/>
                        <a:latin typeface="Times New Roman" panose="02020603050405020304" pitchFamily="18" charset="0"/>
                        <a:ea typeface="ＭＳ 明朝" panose="02020609040205080304" pitchFamily="17" charset="-128"/>
                      </a:endParaRPr>
                    </a:p>
                  </a:txBody>
                  <a:tcPr marL="12887" marR="128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a:solidFill>
                            <a:srgbClr val="000000"/>
                          </a:solidFill>
                          <a:effectLst/>
                          <a:latin typeface="Arial" panose="020B0604020202020204" pitchFamily="34" charset="0"/>
                          <a:ea typeface="ＭＳ Ｐゴシック" panose="020B0600070205080204" pitchFamily="50" charset="-128"/>
                        </a:rPr>
                        <a:t>Yes</a:t>
                      </a:r>
                      <a:endParaRPr lang="ja-JP" sz="8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pi/2-BPSK for PUCCH  format 3/4 is not possible</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Type 4</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No need</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Yes</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RAN4</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Optional</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a:spcAft>
                          <a:spcPts val="0"/>
                        </a:spcAft>
                      </a:pPr>
                      <a:r>
                        <a:rPr lang="en-US" sz="700" kern="0" dirty="0">
                          <a:solidFill>
                            <a:srgbClr val="000000"/>
                          </a:solidFill>
                          <a:effectLst/>
                          <a:latin typeface="Arial" panose="020B0604020202020204" pitchFamily="34" charset="0"/>
                          <a:ea typeface="ＭＳ Ｐゴシック" panose="020B0600070205080204" pitchFamily="50" charset="-128"/>
                        </a:rPr>
                        <a:t> </a:t>
                      </a:r>
                      <a:endParaRPr lang="ja-JP" sz="8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456051690"/>
                  </a:ext>
                </a:extLst>
              </a:tr>
            </a:tbl>
          </a:graphicData>
        </a:graphic>
      </p:graphicFrame>
    </p:spTree>
    <p:extLst>
      <p:ext uri="{BB962C8B-B14F-4D97-AF65-F5344CB8AC3E}">
        <p14:creationId xmlns:p14="http://schemas.microsoft.com/office/powerpoint/2010/main" val="2509630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EA447B-3153-497A-9AA2-0E910D1694C9}"/>
              </a:ext>
            </a:extLst>
          </p:cNvPr>
          <p:cNvSpPr>
            <a:spLocks noGrp="1"/>
          </p:cNvSpPr>
          <p:nvPr>
            <p:ph type="title"/>
          </p:nvPr>
        </p:nvSpPr>
        <p:spPr/>
        <p:txBody>
          <a:bodyPr/>
          <a:lstStyle/>
          <a:p>
            <a:r>
              <a:rPr lang="en-US" altLang="ja-JP" dirty="0"/>
              <a:t>Type of 256QAM for FR1 PDSCH</a:t>
            </a:r>
            <a:endParaRPr kumimoji="1" lang="ja-JP" altLang="en-US" dirty="0"/>
          </a:p>
        </p:txBody>
      </p:sp>
      <p:sp>
        <p:nvSpPr>
          <p:cNvPr id="3" name="コンテンツ プレースホルダー 2">
            <a:extLst>
              <a:ext uri="{FF2B5EF4-FFF2-40B4-BE49-F238E27FC236}">
                <a16:creationId xmlns:a16="http://schemas.microsoft.com/office/drawing/2014/main" id="{54470A22-F6D8-4875-ACFF-D6152564768C}"/>
              </a:ext>
            </a:extLst>
          </p:cNvPr>
          <p:cNvSpPr>
            <a:spLocks noGrp="1"/>
          </p:cNvSpPr>
          <p:nvPr>
            <p:ph idx="1"/>
          </p:nvPr>
        </p:nvSpPr>
        <p:spPr/>
        <p:txBody>
          <a:bodyPr>
            <a:normAutofit/>
          </a:bodyPr>
          <a:lstStyle/>
          <a:p>
            <a:r>
              <a:rPr lang="en-US" altLang="ja-JP" sz="1800" b="1" dirty="0"/>
              <a:t>Open issue</a:t>
            </a:r>
          </a:p>
          <a:p>
            <a:pPr lvl="1"/>
            <a:r>
              <a:rPr lang="en-US" altLang="ja-JP" sz="1400" dirty="0"/>
              <a:t>RAN2 already agreed that the modulation order is included in BPC (in RAN2 #99bis) , i.e., type of modulation order is type 2 or type 3</a:t>
            </a:r>
          </a:p>
          <a:p>
            <a:pPr lvl="1"/>
            <a:r>
              <a:rPr lang="en-US" altLang="ja-JP" sz="1400" dirty="0"/>
              <a:t>Tentative agreement in RAN1 feature list is [type 3] but final decision is up to RAN4</a:t>
            </a:r>
          </a:p>
          <a:p>
            <a:r>
              <a:rPr lang="en-US" altLang="ja-JP" sz="2000" b="1" dirty="0"/>
              <a:t>Discussion</a:t>
            </a:r>
            <a:endParaRPr lang="en-US" altLang="ja-JP" sz="1600" b="1" dirty="0">
              <a:solidFill>
                <a:srgbClr val="FF0000"/>
              </a:solidFill>
            </a:endParaRPr>
          </a:p>
          <a:p>
            <a:pPr lvl="1"/>
            <a:r>
              <a:rPr lang="en-US" altLang="ja-JP" sz="1600" b="1" dirty="0">
                <a:solidFill>
                  <a:srgbClr val="FF0000"/>
                </a:solidFill>
              </a:rPr>
              <a:t>Proposal 1: Type of capability signaling</a:t>
            </a:r>
          </a:p>
          <a:p>
            <a:pPr lvl="2"/>
            <a:r>
              <a:rPr lang="en-US" altLang="ja-JP" sz="1200" b="1" dirty="0">
                <a:solidFill>
                  <a:srgbClr val="FF0000"/>
                </a:solidFill>
              </a:rPr>
              <a:t>Option 1: Keep agreement (type 4 with FR1/FR2 differentiation), i.e. modulation order is not in BPC</a:t>
            </a:r>
          </a:p>
          <a:p>
            <a:pPr lvl="3"/>
            <a:r>
              <a:rPr lang="en-US" altLang="ja-JP" sz="1200" b="1" dirty="0">
                <a:solidFill>
                  <a:srgbClr val="FF0000"/>
                </a:solidFill>
              </a:rPr>
              <a:t>Option 1-1: Instead, introduce data scaling factor into BPC (type 3) </a:t>
            </a:r>
          </a:p>
          <a:p>
            <a:pPr lvl="3"/>
            <a:r>
              <a:rPr lang="en-US" altLang="ja-JP" sz="1200" b="1" dirty="0">
                <a:solidFill>
                  <a:srgbClr val="FF0000"/>
                </a:solidFill>
              </a:rPr>
              <a:t>Option 1-2: No such scaling</a:t>
            </a:r>
          </a:p>
          <a:p>
            <a:pPr lvl="2"/>
            <a:r>
              <a:rPr lang="en-US" altLang="ja-JP" sz="1200" b="1" dirty="0">
                <a:solidFill>
                  <a:srgbClr val="FF0000"/>
                </a:solidFill>
              </a:rPr>
              <a:t>Option 2: Revise to Type 3 (per CC in BPC)</a:t>
            </a:r>
          </a:p>
          <a:p>
            <a:pPr lvl="1"/>
            <a:r>
              <a:rPr lang="en-US" altLang="ja-JP" sz="1400" b="1" dirty="0">
                <a:solidFill>
                  <a:srgbClr val="FF0000"/>
                </a:solidFill>
              </a:rPr>
              <a:t>Proposal 2: Following feature description (only FR1)</a:t>
            </a:r>
          </a:p>
          <a:p>
            <a:pPr lvl="1"/>
            <a:endParaRPr lang="en-US" altLang="ja-JP" sz="1400" b="1" dirty="0">
              <a:solidFill>
                <a:srgbClr val="FF0000"/>
              </a:solidFill>
            </a:endParaRPr>
          </a:p>
          <a:p>
            <a:pPr lvl="2"/>
            <a:endParaRPr lang="en-US" altLang="ja-JP" sz="1200" b="1" dirty="0">
              <a:solidFill>
                <a:srgbClr val="FF0000"/>
              </a:solidFill>
            </a:endParaRPr>
          </a:p>
          <a:p>
            <a:pPr lvl="2"/>
            <a:endParaRPr lang="en-US" altLang="ja-JP" sz="1400" b="1" dirty="0">
              <a:solidFill>
                <a:srgbClr val="FF0000"/>
              </a:solidFill>
            </a:endParaRPr>
          </a:p>
        </p:txBody>
      </p:sp>
      <p:graphicFrame>
        <p:nvGraphicFramePr>
          <p:cNvPr id="4" name="表 3">
            <a:extLst>
              <a:ext uri="{FF2B5EF4-FFF2-40B4-BE49-F238E27FC236}">
                <a16:creationId xmlns:a16="http://schemas.microsoft.com/office/drawing/2014/main" id="{F2A4245A-25C6-4383-BF06-064EE5D55A7A}"/>
              </a:ext>
            </a:extLst>
          </p:cNvPr>
          <p:cNvGraphicFramePr>
            <a:graphicFrameLocks noGrp="1"/>
          </p:cNvGraphicFramePr>
          <p:nvPr>
            <p:extLst>
              <p:ext uri="{D42A27DB-BD31-4B8C-83A1-F6EECF244321}">
                <p14:modId xmlns:p14="http://schemas.microsoft.com/office/powerpoint/2010/main" val="1185672215"/>
              </p:ext>
            </p:extLst>
          </p:nvPr>
        </p:nvGraphicFramePr>
        <p:xfrm>
          <a:off x="263823" y="4403358"/>
          <a:ext cx="11861717" cy="2175710"/>
        </p:xfrm>
        <a:graphic>
          <a:graphicData uri="http://schemas.openxmlformats.org/drawingml/2006/table">
            <a:tbl>
              <a:tblPr firstRow="1" firstCol="1" bandRow="1"/>
              <a:tblGrid>
                <a:gridCol w="1023418">
                  <a:extLst>
                    <a:ext uri="{9D8B030D-6E8A-4147-A177-3AD203B41FA5}">
                      <a16:colId xmlns:a16="http://schemas.microsoft.com/office/drawing/2014/main" val="1331757709"/>
                    </a:ext>
                  </a:extLst>
                </a:gridCol>
                <a:gridCol w="1083768">
                  <a:extLst>
                    <a:ext uri="{9D8B030D-6E8A-4147-A177-3AD203B41FA5}">
                      <a16:colId xmlns:a16="http://schemas.microsoft.com/office/drawing/2014/main" val="2634041400"/>
                    </a:ext>
                  </a:extLst>
                </a:gridCol>
                <a:gridCol w="623607">
                  <a:extLst>
                    <a:ext uri="{9D8B030D-6E8A-4147-A177-3AD203B41FA5}">
                      <a16:colId xmlns:a16="http://schemas.microsoft.com/office/drawing/2014/main" val="3150885029"/>
                    </a:ext>
                  </a:extLst>
                </a:gridCol>
                <a:gridCol w="626121">
                  <a:extLst>
                    <a:ext uri="{9D8B030D-6E8A-4147-A177-3AD203B41FA5}">
                      <a16:colId xmlns:a16="http://schemas.microsoft.com/office/drawing/2014/main" val="3186401603"/>
                    </a:ext>
                  </a:extLst>
                </a:gridCol>
                <a:gridCol w="1181834">
                  <a:extLst>
                    <a:ext uri="{9D8B030D-6E8A-4147-A177-3AD203B41FA5}">
                      <a16:colId xmlns:a16="http://schemas.microsoft.com/office/drawing/2014/main" val="385669061"/>
                    </a:ext>
                  </a:extLst>
                </a:gridCol>
                <a:gridCol w="1664065">
                  <a:extLst>
                    <a:ext uri="{9D8B030D-6E8A-4147-A177-3AD203B41FA5}">
                      <a16:colId xmlns:a16="http://schemas.microsoft.com/office/drawing/2014/main" val="3402190264"/>
                    </a:ext>
                  </a:extLst>
                </a:gridCol>
                <a:gridCol w="824767">
                  <a:extLst>
                    <a:ext uri="{9D8B030D-6E8A-4147-A177-3AD203B41FA5}">
                      <a16:colId xmlns:a16="http://schemas.microsoft.com/office/drawing/2014/main" val="2554242753"/>
                    </a:ext>
                  </a:extLst>
                </a:gridCol>
                <a:gridCol w="824767">
                  <a:extLst>
                    <a:ext uri="{9D8B030D-6E8A-4147-A177-3AD203B41FA5}">
                      <a16:colId xmlns:a16="http://schemas.microsoft.com/office/drawing/2014/main" val="3465617256"/>
                    </a:ext>
                  </a:extLst>
                </a:gridCol>
                <a:gridCol w="443751">
                  <a:extLst>
                    <a:ext uri="{9D8B030D-6E8A-4147-A177-3AD203B41FA5}">
                      <a16:colId xmlns:a16="http://schemas.microsoft.com/office/drawing/2014/main" val="1241318706"/>
                    </a:ext>
                  </a:extLst>
                </a:gridCol>
                <a:gridCol w="1943740">
                  <a:extLst>
                    <a:ext uri="{9D8B030D-6E8A-4147-A177-3AD203B41FA5}">
                      <a16:colId xmlns:a16="http://schemas.microsoft.com/office/drawing/2014/main" val="3420005547"/>
                    </a:ext>
                  </a:extLst>
                </a:gridCol>
                <a:gridCol w="525540">
                  <a:extLst>
                    <a:ext uri="{9D8B030D-6E8A-4147-A177-3AD203B41FA5}">
                      <a16:colId xmlns:a16="http://schemas.microsoft.com/office/drawing/2014/main" val="4272548282"/>
                    </a:ext>
                  </a:extLst>
                </a:gridCol>
                <a:gridCol w="736760">
                  <a:extLst>
                    <a:ext uri="{9D8B030D-6E8A-4147-A177-3AD203B41FA5}">
                      <a16:colId xmlns:a16="http://schemas.microsoft.com/office/drawing/2014/main" val="3351715226"/>
                    </a:ext>
                  </a:extLst>
                </a:gridCol>
                <a:gridCol w="359579">
                  <a:extLst>
                    <a:ext uri="{9D8B030D-6E8A-4147-A177-3AD203B41FA5}">
                      <a16:colId xmlns:a16="http://schemas.microsoft.com/office/drawing/2014/main" val="3008022293"/>
                    </a:ext>
                  </a:extLst>
                </a:gridCol>
              </a:tblGrid>
              <a:tr h="398376">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Feature group</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Components</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Need for </a:t>
                      </a:r>
                      <a:r>
                        <a:rPr lang="en-US" sz="1000" kern="0" dirty="0" err="1">
                          <a:solidFill>
                            <a:srgbClr val="000000"/>
                          </a:solidFill>
                          <a:effectLst/>
                          <a:latin typeface="Arial" panose="020B0604020202020204" pitchFamily="34" charset="0"/>
                          <a:ea typeface="ＭＳ Ｐゴシック" panose="020B0600070205080204" pitchFamily="50" charset="-128"/>
                        </a:rPr>
                        <a:t>gNB</a:t>
                      </a:r>
                      <a:r>
                        <a:rPr lang="en-US" sz="1000" kern="0" dirty="0">
                          <a:solidFill>
                            <a:srgbClr val="000000"/>
                          </a:solidFill>
                          <a:effectLst/>
                          <a:latin typeface="Arial" panose="020B0604020202020204" pitchFamily="34" charset="0"/>
                          <a:ea typeface="ＭＳ Ｐゴシック" panose="020B0600070205080204" pitchFamily="50" charset="-128"/>
                        </a:rPr>
                        <a:t> to know….</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Consequences if the feature</a:t>
                      </a:r>
                      <a:br>
                        <a:rPr lang="en-US" sz="1000" kern="0" dirty="0">
                          <a:solidFill>
                            <a:srgbClr val="000000"/>
                          </a:solidFill>
                          <a:effectLst/>
                          <a:latin typeface="Arial" panose="020B0604020202020204" pitchFamily="34" charset="0"/>
                          <a:ea typeface="ＭＳ Ｐゴシック" panose="020B0600070205080204" pitchFamily="50" charset="-128"/>
                        </a:rPr>
                      </a:br>
                      <a:r>
                        <a:rPr lang="en-US" sz="1000" kern="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Type (See R4-17121 19)</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Need of FDD/TDD differentiation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Need of FR1/FR2 differentiation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RAN5 implication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Remarks</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Responsible WG</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TSG-RAN decision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337308828"/>
                  </a:ext>
                </a:extLst>
              </a:tr>
              <a:tr h="783055">
                <a:tc>
                  <a:txBody>
                    <a:bodyPr/>
                    <a:lstStyle/>
                    <a:p>
                      <a:pPr algn="ctr">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256QAM for PDSCH</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1) 256QAM for PDSCH</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Yes</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256QAM for PDSCH is not possible</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altLang="ja-JP" sz="1000" kern="0" dirty="0">
                          <a:solidFill>
                            <a:srgbClr val="FF0000"/>
                          </a:solidFill>
                          <a:effectLst/>
                          <a:latin typeface="Arial" panose="020B0604020202020204" pitchFamily="34" charset="0"/>
                          <a:ea typeface="ＭＳ Ｐゴシック" panose="020B0600070205080204" pitchFamily="50" charset="-128"/>
                        </a:rPr>
                        <a:t>Type 4</a:t>
                      </a:r>
                    </a:p>
                    <a:p>
                      <a:pPr algn="l">
                        <a:spcAft>
                          <a:spcPts val="0"/>
                        </a:spcAft>
                      </a:pPr>
                      <a:r>
                        <a:rPr lang="en-US" altLang="ja-JP" sz="1000" kern="0" dirty="0">
                          <a:solidFill>
                            <a:srgbClr val="FF0000"/>
                          </a:solidFill>
                          <a:effectLst/>
                          <a:latin typeface="Arial" panose="020B0604020202020204" pitchFamily="34" charset="0"/>
                          <a:ea typeface="ＭＳ Ｐゴシック" panose="020B0600070205080204" pitchFamily="50" charset="-128"/>
                        </a:rPr>
                        <a:t>Type 3 (per CC)</a:t>
                      </a: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No need</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altLang="ja-JP" sz="1000" kern="100" dirty="0">
                          <a:solidFill>
                            <a:srgbClr val="FF0000"/>
                          </a:solidFill>
                          <a:effectLst/>
                          <a:latin typeface="Times New Roman" panose="02020603050405020304" pitchFamily="18" charset="0"/>
                          <a:ea typeface="ＭＳ 明朝" panose="02020609040205080304" pitchFamily="17" charset="-128"/>
                        </a:rPr>
                        <a:t>Yes </a:t>
                      </a:r>
                    </a:p>
                    <a:p>
                      <a:pPr algn="ctr">
                        <a:spcAft>
                          <a:spcPts val="0"/>
                        </a:spcAft>
                      </a:pPr>
                      <a:r>
                        <a:rPr lang="en-US" altLang="ja-JP" sz="1000" kern="100" dirty="0">
                          <a:solidFill>
                            <a:srgbClr val="FF0000"/>
                          </a:solidFill>
                          <a:effectLst/>
                          <a:latin typeface="Times New Roman" panose="02020603050405020304" pitchFamily="18" charset="0"/>
                          <a:ea typeface="ＭＳ 明朝" panose="02020609040205080304" pitchFamily="17" charset="-128"/>
                        </a:rPr>
                        <a:t>No need</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00" kern="0" dirty="0">
                          <a:solidFill>
                            <a:srgbClr val="000000"/>
                          </a:solidFill>
                          <a:effectLst/>
                          <a:latin typeface="Arial" panose="020B0604020202020204" pitchFamily="34" charset="0"/>
                          <a:ea typeface="ＭＳ Ｐゴシック" panose="020B0600070205080204" pitchFamily="50" charset="-128"/>
                        </a:rPr>
                        <a:t>For FR1, it can be revisited in the future whether the 256QAM is mandated in all UE types or categories</a:t>
                      </a: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RAN4</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Mandatory with capability for FR1</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0888410"/>
                  </a:ext>
                </a:extLst>
              </a:tr>
              <a:tr h="783055">
                <a:tc>
                  <a:txBody>
                    <a:bodyPr/>
                    <a:lstStyle/>
                    <a:p>
                      <a:pPr algn="ctr">
                        <a:spcAft>
                          <a:spcPts val="0"/>
                        </a:spcAft>
                      </a:pPr>
                      <a:r>
                        <a:rPr lang="en-US" altLang="ja-JP" sz="1000" kern="100" dirty="0">
                          <a:solidFill>
                            <a:srgbClr val="FF0000"/>
                          </a:solidFill>
                          <a:effectLst/>
                          <a:latin typeface="Times New Roman" panose="02020603050405020304" pitchFamily="18" charset="0"/>
                          <a:ea typeface="ＭＳ 明朝" panose="02020609040205080304" pitchFamily="17" charset="-128"/>
                        </a:rPr>
                        <a:t>Option 1-1:</a:t>
                      </a:r>
                    </a:p>
                    <a:p>
                      <a:pPr algn="ctr">
                        <a:spcAft>
                          <a:spcPts val="0"/>
                        </a:spcAft>
                      </a:pPr>
                      <a:r>
                        <a:rPr lang="en-US" altLang="ja-JP" sz="1000" kern="100" dirty="0">
                          <a:solidFill>
                            <a:srgbClr val="FF0000"/>
                          </a:solidFill>
                          <a:effectLst/>
                          <a:latin typeface="Times New Roman" panose="02020603050405020304" pitchFamily="18" charset="0"/>
                          <a:ea typeface="ＭＳ 明朝" panose="02020609040205080304" pitchFamily="17" charset="-128"/>
                        </a:rPr>
                        <a:t>Data scaling factor for 256QAM</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altLang="ja-JP" sz="1000" kern="100" dirty="0">
                          <a:solidFill>
                            <a:srgbClr val="FF0000"/>
                          </a:solidFill>
                          <a:effectLst/>
                          <a:latin typeface="Times New Roman" panose="02020603050405020304" pitchFamily="18" charset="0"/>
                          <a:ea typeface="ＭＳ 明朝" panose="02020609040205080304" pitchFamily="17" charset="-128"/>
                        </a:rPr>
                        <a:t>1) Data scaling factor for 256QAM </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000" kern="100" dirty="0">
                          <a:solidFill>
                            <a:srgbClr val="FF0000"/>
                          </a:solidFill>
                          <a:effectLst/>
                          <a:latin typeface="Times New Roman" panose="02020603050405020304" pitchFamily="18" charset="0"/>
                          <a:ea typeface="ＭＳ 明朝" panose="02020609040205080304" pitchFamily="17" charset="-128"/>
                        </a:rPr>
                        <a:t>YES</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altLang="ja-JP" sz="1000" kern="100" dirty="0">
                          <a:solidFill>
                            <a:srgbClr val="FF0000"/>
                          </a:solidFill>
                          <a:effectLst/>
                          <a:latin typeface="Times New Roman" panose="02020603050405020304" pitchFamily="18" charset="0"/>
                          <a:ea typeface="ＭＳ 明朝" panose="02020609040205080304" pitchFamily="17" charset="-128"/>
                        </a:rPr>
                        <a:t>Data scaling is not possible</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altLang="ja-JP" sz="1000" kern="0" dirty="0">
                          <a:solidFill>
                            <a:srgbClr val="FF0000"/>
                          </a:solidFill>
                          <a:effectLst/>
                          <a:latin typeface="Arial" panose="020B0604020202020204" pitchFamily="34" charset="0"/>
                          <a:ea typeface="ＭＳ Ｐゴシック" panose="020B0600070205080204" pitchFamily="50" charset="-128"/>
                        </a:rPr>
                        <a:t>Type 3 (per CC)</a:t>
                      </a: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kern="0" dirty="0">
                          <a:solidFill>
                            <a:srgbClr val="FF0000"/>
                          </a:solidFill>
                          <a:effectLst/>
                          <a:latin typeface="Arial" panose="020B0604020202020204" pitchFamily="34" charset="0"/>
                          <a:ea typeface="ＭＳ Ｐゴシック" panose="020B0600070205080204" pitchFamily="50" charset="-128"/>
                        </a:rPr>
                        <a:t>No need</a:t>
                      </a:r>
                      <a:endParaRPr lang="ja-JP" altLang="ja-JP" sz="1000" kern="100" dirty="0">
                        <a:solidFill>
                          <a:srgbClr val="FF0000"/>
                        </a:solidFill>
                        <a:effectLst/>
                        <a:latin typeface="Times New Roman" panose="02020603050405020304" pitchFamily="18" charset="0"/>
                        <a:ea typeface="ＭＳ 明朝" panose="02020609040205080304" pitchFamily="17" charset="-128"/>
                      </a:endParaRPr>
                    </a:p>
                    <a:p>
                      <a:pPr algn="ctr">
                        <a:spcAft>
                          <a:spcPts val="0"/>
                        </a:spcAft>
                      </a:pP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kern="0" dirty="0">
                          <a:solidFill>
                            <a:srgbClr val="FF0000"/>
                          </a:solidFill>
                          <a:effectLst/>
                          <a:latin typeface="Arial" panose="020B0604020202020204" pitchFamily="34" charset="0"/>
                          <a:ea typeface="ＭＳ Ｐゴシック" panose="020B0600070205080204" pitchFamily="50" charset="-128"/>
                        </a:rPr>
                        <a:t>No need</a:t>
                      </a:r>
                      <a:endParaRPr lang="ja-JP" altLang="ja-JP" sz="1000" kern="100" dirty="0">
                        <a:solidFill>
                          <a:srgbClr val="FF0000"/>
                        </a:solidFill>
                        <a:effectLst/>
                        <a:latin typeface="Times New Roman" panose="02020603050405020304" pitchFamily="18" charset="0"/>
                        <a:ea typeface="ＭＳ 明朝" panose="02020609040205080304" pitchFamily="17" charset="-128"/>
                      </a:endParaRPr>
                    </a:p>
                    <a:p>
                      <a:pPr algn="ctr">
                        <a:spcAft>
                          <a:spcPts val="0"/>
                        </a:spcAft>
                      </a:pP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000" kern="0" dirty="0">
                        <a:solidFill>
                          <a:srgbClr val="FF0000"/>
                        </a:solidFill>
                        <a:effectLst/>
                        <a:latin typeface="Arial" panose="020B0604020202020204" pitchFamily="34" charset="0"/>
                        <a:ea typeface="ＭＳ Ｐゴシック" panose="020B0600070205080204" pitchFamily="50"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000" kern="100" dirty="0">
                          <a:solidFill>
                            <a:srgbClr val="FF0000"/>
                          </a:solidFill>
                          <a:effectLst/>
                          <a:latin typeface="Times New Roman" panose="02020603050405020304" pitchFamily="18" charset="0"/>
                          <a:ea typeface="ＭＳ 明朝" panose="02020609040205080304" pitchFamily="17" charset="-128"/>
                        </a:rPr>
                        <a:t>RAN4</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ja-JP" sz="1000" kern="100" dirty="0">
                          <a:solidFill>
                            <a:srgbClr val="FF0000"/>
                          </a:solidFill>
                          <a:effectLst/>
                          <a:latin typeface="Times New Roman" panose="02020603050405020304" pitchFamily="18" charset="0"/>
                          <a:ea typeface="ＭＳ 明朝" panose="02020609040205080304" pitchFamily="17" charset="-128"/>
                        </a:rPr>
                        <a:t>Mandatory with capability for FR1</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0655515"/>
                  </a:ext>
                </a:extLst>
              </a:tr>
            </a:tbl>
          </a:graphicData>
        </a:graphic>
      </p:graphicFrame>
    </p:spTree>
    <p:extLst>
      <p:ext uri="{BB962C8B-B14F-4D97-AF65-F5344CB8AC3E}">
        <p14:creationId xmlns:p14="http://schemas.microsoft.com/office/powerpoint/2010/main" val="2825428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EA447B-3153-497A-9AA2-0E910D1694C9}"/>
              </a:ext>
            </a:extLst>
          </p:cNvPr>
          <p:cNvSpPr>
            <a:spLocks noGrp="1"/>
          </p:cNvSpPr>
          <p:nvPr>
            <p:ph type="title"/>
          </p:nvPr>
        </p:nvSpPr>
        <p:spPr/>
        <p:txBody>
          <a:bodyPr/>
          <a:lstStyle/>
          <a:p>
            <a:r>
              <a:rPr lang="en-US" altLang="ja-JP" dirty="0"/>
              <a:t>Type of 256QAM for FR1 PUSCH</a:t>
            </a:r>
            <a:endParaRPr kumimoji="1" lang="ja-JP" altLang="en-US" dirty="0"/>
          </a:p>
        </p:txBody>
      </p:sp>
      <p:sp>
        <p:nvSpPr>
          <p:cNvPr id="3" name="コンテンツ プレースホルダー 2">
            <a:extLst>
              <a:ext uri="{FF2B5EF4-FFF2-40B4-BE49-F238E27FC236}">
                <a16:creationId xmlns:a16="http://schemas.microsoft.com/office/drawing/2014/main" id="{54470A22-F6D8-4875-ACFF-D6152564768C}"/>
              </a:ext>
            </a:extLst>
          </p:cNvPr>
          <p:cNvSpPr>
            <a:spLocks noGrp="1"/>
          </p:cNvSpPr>
          <p:nvPr>
            <p:ph idx="1"/>
          </p:nvPr>
        </p:nvSpPr>
        <p:spPr/>
        <p:txBody>
          <a:bodyPr>
            <a:normAutofit/>
          </a:bodyPr>
          <a:lstStyle/>
          <a:p>
            <a:r>
              <a:rPr lang="en-US" altLang="ja-JP" sz="1800" b="1" dirty="0"/>
              <a:t>Open issue</a:t>
            </a:r>
          </a:p>
          <a:p>
            <a:pPr lvl="1"/>
            <a:r>
              <a:rPr lang="en-US" altLang="ja-JP" sz="1400" dirty="0"/>
              <a:t>RAN2 already agreed that the modulation order is included in BPC (in RAN2 #99bis) , i.e., type of modulation order is type 2 or type 3</a:t>
            </a:r>
          </a:p>
          <a:p>
            <a:pPr lvl="1"/>
            <a:r>
              <a:rPr lang="en-US" altLang="ja-JP" sz="1400" dirty="0"/>
              <a:t>Tentative agreement in RAN1 feature list is [type 3] but final decision is up to RAN4</a:t>
            </a:r>
          </a:p>
          <a:p>
            <a:r>
              <a:rPr lang="en-US" altLang="ja-JP" sz="2000" b="1" dirty="0"/>
              <a:t>Discussion</a:t>
            </a:r>
            <a:endParaRPr lang="en-US" altLang="ja-JP" sz="1600" b="1" dirty="0">
              <a:solidFill>
                <a:srgbClr val="FF0000"/>
              </a:solidFill>
            </a:endParaRPr>
          </a:p>
          <a:p>
            <a:pPr lvl="1"/>
            <a:r>
              <a:rPr lang="en-US" altLang="ja-JP" sz="1600" b="1" dirty="0">
                <a:solidFill>
                  <a:srgbClr val="FF0000"/>
                </a:solidFill>
              </a:rPr>
              <a:t>Proposal 1: Type of capability signaling</a:t>
            </a:r>
          </a:p>
          <a:p>
            <a:pPr lvl="2"/>
            <a:r>
              <a:rPr lang="en-US" altLang="ja-JP" sz="1200" b="1" dirty="0">
                <a:solidFill>
                  <a:srgbClr val="FF0000"/>
                </a:solidFill>
              </a:rPr>
              <a:t>Option 1: Keep agreement (type 1), i.e. modulation order is not in BPC</a:t>
            </a:r>
          </a:p>
          <a:p>
            <a:pPr lvl="2"/>
            <a:r>
              <a:rPr lang="en-US" altLang="ja-JP" sz="1200" b="1" dirty="0">
                <a:solidFill>
                  <a:srgbClr val="FF0000"/>
                </a:solidFill>
              </a:rPr>
              <a:t>Option 2: Revise to Type 3 (per CC in BPC)</a:t>
            </a:r>
          </a:p>
          <a:p>
            <a:pPr lvl="1"/>
            <a:r>
              <a:rPr lang="en-US" altLang="ja-JP" sz="1400" b="1" dirty="0">
                <a:solidFill>
                  <a:srgbClr val="FF0000"/>
                </a:solidFill>
              </a:rPr>
              <a:t>Proposal 2: Following feature description (only FR1)</a:t>
            </a:r>
          </a:p>
          <a:p>
            <a:pPr lvl="1"/>
            <a:endParaRPr lang="en-US" altLang="ja-JP" sz="1400" b="1" dirty="0">
              <a:solidFill>
                <a:srgbClr val="FF0000"/>
              </a:solidFill>
            </a:endParaRPr>
          </a:p>
          <a:p>
            <a:pPr lvl="2"/>
            <a:endParaRPr lang="en-US" altLang="ja-JP" sz="1200" b="1" dirty="0">
              <a:solidFill>
                <a:srgbClr val="FF0000"/>
              </a:solidFill>
            </a:endParaRPr>
          </a:p>
          <a:p>
            <a:pPr lvl="2"/>
            <a:endParaRPr lang="en-US" altLang="ja-JP" sz="1400" b="1" dirty="0">
              <a:solidFill>
                <a:srgbClr val="FF0000"/>
              </a:solidFill>
            </a:endParaRPr>
          </a:p>
        </p:txBody>
      </p:sp>
      <p:graphicFrame>
        <p:nvGraphicFramePr>
          <p:cNvPr id="4" name="表 3">
            <a:extLst>
              <a:ext uri="{FF2B5EF4-FFF2-40B4-BE49-F238E27FC236}">
                <a16:creationId xmlns:a16="http://schemas.microsoft.com/office/drawing/2014/main" id="{F2A4245A-25C6-4383-BF06-064EE5D55A7A}"/>
              </a:ext>
            </a:extLst>
          </p:cNvPr>
          <p:cNvGraphicFramePr>
            <a:graphicFrameLocks noGrp="1"/>
          </p:cNvGraphicFramePr>
          <p:nvPr>
            <p:extLst>
              <p:ext uri="{D42A27DB-BD31-4B8C-83A1-F6EECF244321}">
                <p14:modId xmlns:p14="http://schemas.microsoft.com/office/powerpoint/2010/main" val="2715925128"/>
              </p:ext>
            </p:extLst>
          </p:nvPr>
        </p:nvGraphicFramePr>
        <p:xfrm>
          <a:off x="330283" y="4001253"/>
          <a:ext cx="11861717" cy="1392655"/>
        </p:xfrm>
        <a:graphic>
          <a:graphicData uri="http://schemas.openxmlformats.org/drawingml/2006/table">
            <a:tbl>
              <a:tblPr firstRow="1" firstCol="1" bandRow="1"/>
              <a:tblGrid>
                <a:gridCol w="1023418">
                  <a:extLst>
                    <a:ext uri="{9D8B030D-6E8A-4147-A177-3AD203B41FA5}">
                      <a16:colId xmlns:a16="http://schemas.microsoft.com/office/drawing/2014/main" val="1331757709"/>
                    </a:ext>
                  </a:extLst>
                </a:gridCol>
                <a:gridCol w="1083768">
                  <a:extLst>
                    <a:ext uri="{9D8B030D-6E8A-4147-A177-3AD203B41FA5}">
                      <a16:colId xmlns:a16="http://schemas.microsoft.com/office/drawing/2014/main" val="2634041400"/>
                    </a:ext>
                  </a:extLst>
                </a:gridCol>
                <a:gridCol w="623607">
                  <a:extLst>
                    <a:ext uri="{9D8B030D-6E8A-4147-A177-3AD203B41FA5}">
                      <a16:colId xmlns:a16="http://schemas.microsoft.com/office/drawing/2014/main" val="3150885029"/>
                    </a:ext>
                  </a:extLst>
                </a:gridCol>
                <a:gridCol w="626121">
                  <a:extLst>
                    <a:ext uri="{9D8B030D-6E8A-4147-A177-3AD203B41FA5}">
                      <a16:colId xmlns:a16="http://schemas.microsoft.com/office/drawing/2014/main" val="3186401603"/>
                    </a:ext>
                  </a:extLst>
                </a:gridCol>
                <a:gridCol w="1181834">
                  <a:extLst>
                    <a:ext uri="{9D8B030D-6E8A-4147-A177-3AD203B41FA5}">
                      <a16:colId xmlns:a16="http://schemas.microsoft.com/office/drawing/2014/main" val="385669061"/>
                    </a:ext>
                  </a:extLst>
                </a:gridCol>
                <a:gridCol w="1664065">
                  <a:extLst>
                    <a:ext uri="{9D8B030D-6E8A-4147-A177-3AD203B41FA5}">
                      <a16:colId xmlns:a16="http://schemas.microsoft.com/office/drawing/2014/main" val="3402190264"/>
                    </a:ext>
                  </a:extLst>
                </a:gridCol>
                <a:gridCol w="824767">
                  <a:extLst>
                    <a:ext uri="{9D8B030D-6E8A-4147-A177-3AD203B41FA5}">
                      <a16:colId xmlns:a16="http://schemas.microsoft.com/office/drawing/2014/main" val="2554242753"/>
                    </a:ext>
                  </a:extLst>
                </a:gridCol>
                <a:gridCol w="824767">
                  <a:extLst>
                    <a:ext uri="{9D8B030D-6E8A-4147-A177-3AD203B41FA5}">
                      <a16:colId xmlns:a16="http://schemas.microsoft.com/office/drawing/2014/main" val="3465617256"/>
                    </a:ext>
                  </a:extLst>
                </a:gridCol>
                <a:gridCol w="443751">
                  <a:extLst>
                    <a:ext uri="{9D8B030D-6E8A-4147-A177-3AD203B41FA5}">
                      <a16:colId xmlns:a16="http://schemas.microsoft.com/office/drawing/2014/main" val="1241318706"/>
                    </a:ext>
                  </a:extLst>
                </a:gridCol>
                <a:gridCol w="1943740">
                  <a:extLst>
                    <a:ext uri="{9D8B030D-6E8A-4147-A177-3AD203B41FA5}">
                      <a16:colId xmlns:a16="http://schemas.microsoft.com/office/drawing/2014/main" val="3420005547"/>
                    </a:ext>
                  </a:extLst>
                </a:gridCol>
                <a:gridCol w="525540">
                  <a:extLst>
                    <a:ext uri="{9D8B030D-6E8A-4147-A177-3AD203B41FA5}">
                      <a16:colId xmlns:a16="http://schemas.microsoft.com/office/drawing/2014/main" val="4272548282"/>
                    </a:ext>
                  </a:extLst>
                </a:gridCol>
                <a:gridCol w="736760">
                  <a:extLst>
                    <a:ext uri="{9D8B030D-6E8A-4147-A177-3AD203B41FA5}">
                      <a16:colId xmlns:a16="http://schemas.microsoft.com/office/drawing/2014/main" val="3351715226"/>
                    </a:ext>
                  </a:extLst>
                </a:gridCol>
                <a:gridCol w="359579">
                  <a:extLst>
                    <a:ext uri="{9D8B030D-6E8A-4147-A177-3AD203B41FA5}">
                      <a16:colId xmlns:a16="http://schemas.microsoft.com/office/drawing/2014/main" val="3008022293"/>
                    </a:ext>
                  </a:extLst>
                </a:gridCol>
              </a:tblGrid>
              <a:tr h="398376">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Feature group</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Components</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Need for </a:t>
                      </a:r>
                      <a:r>
                        <a:rPr lang="en-US" sz="1000" kern="0" dirty="0" err="1">
                          <a:solidFill>
                            <a:srgbClr val="000000"/>
                          </a:solidFill>
                          <a:effectLst/>
                          <a:latin typeface="Arial" panose="020B0604020202020204" pitchFamily="34" charset="0"/>
                          <a:ea typeface="ＭＳ Ｐゴシック" panose="020B0600070205080204" pitchFamily="50" charset="-128"/>
                        </a:rPr>
                        <a:t>gNB</a:t>
                      </a:r>
                      <a:r>
                        <a:rPr lang="en-US" sz="1000" kern="0" dirty="0">
                          <a:solidFill>
                            <a:srgbClr val="000000"/>
                          </a:solidFill>
                          <a:effectLst/>
                          <a:latin typeface="Arial" panose="020B0604020202020204" pitchFamily="34" charset="0"/>
                          <a:ea typeface="ＭＳ Ｐゴシック" panose="020B0600070205080204" pitchFamily="50" charset="-128"/>
                        </a:rPr>
                        <a:t> to know….</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Consequences if the feature</a:t>
                      </a:r>
                      <a:br>
                        <a:rPr lang="en-US" sz="1000" kern="0" dirty="0">
                          <a:solidFill>
                            <a:srgbClr val="000000"/>
                          </a:solidFill>
                          <a:effectLst/>
                          <a:latin typeface="Arial" panose="020B0604020202020204" pitchFamily="34" charset="0"/>
                          <a:ea typeface="ＭＳ Ｐゴシック" panose="020B0600070205080204" pitchFamily="50" charset="-128"/>
                        </a:rPr>
                      </a:br>
                      <a:r>
                        <a:rPr lang="en-US" sz="1000" kern="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Type (See R4-17121 19)</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Need of FDD/TDD differentiation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Need of FR1/FR2 differentiation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RAN5 implication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Remarks</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Responsible WG</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TSG-RAN decision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337308828"/>
                  </a:ext>
                </a:extLst>
              </a:tr>
              <a:tr h="783055">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256QAM for PUSCH</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1) 256QAM for PUSCH</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00" kern="0">
                          <a:solidFill>
                            <a:srgbClr val="000000"/>
                          </a:solidFill>
                          <a:effectLst/>
                          <a:latin typeface="Arial" panose="020B0604020202020204" pitchFamily="34" charset="0"/>
                          <a:ea typeface="ＭＳ Ｐゴシック" panose="020B0600070205080204" pitchFamily="50" charset="-128"/>
                        </a:rPr>
                        <a:t> </a:t>
                      </a:r>
                      <a:endParaRPr lang="ja-JP" sz="10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Yes</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256QAM for PUSCH is not possible</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altLang="ja-JP" sz="1000" kern="0" dirty="0">
                          <a:solidFill>
                            <a:srgbClr val="FF0000"/>
                          </a:solidFill>
                          <a:effectLst/>
                          <a:latin typeface="Arial" panose="020B0604020202020204" pitchFamily="34" charset="0"/>
                          <a:ea typeface="ＭＳ Ｐゴシック" panose="020B0600070205080204" pitchFamily="50" charset="-128"/>
                        </a:rPr>
                        <a:t>Type 1</a:t>
                      </a:r>
                    </a:p>
                    <a:p>
                      <a:pPr algn="l">
                        <a:spcAft>
                          <a:spcPts val="0"/>
                        </a:spcAft>
                      </a:pPr>
                      <a:r>
                        <a:rPr lang="en-US" altLang="ja-JP" sz="1000" kern="0" dirty="0">
                          <a:solidFill>
                            <a:srgbClr val="FF0000"/>
                          </a:solidFill>
                          <a:effectLst/>
                          <a:latin typeface="Arial" panose="020B0604020202020204" pitchFamily="34" charset="0"/>
                          <a:ea typeface="ＭＳ Ｐゴシック" panose="020B0600070205080204" pitchFamily="50" charset="-128"/>
                        </a:rPr>
                        <a:t>Type 3 (per CC)</a:t>
                      </a:r>
                    </a:p>
                    <a:p>
                      <a:pPr algn="l">
                        <a:spcAft>
                          <a:spcPts val="0"/>
                        </a:spcAft>
                      </a:pP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No need</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altLang="ja-JP" sz="1000" kern="0" dirty="0">
                          <a:solidFill>
                            <a:srgbClr val="FF0000"/>
                          </a:solidFill>
                          <a:effectLst/>
                          <a:latin typeface="Arial" panose="020B0604020202020204" pitchFamily="34" charset="0"/>
                          <a:ea typeface="ＭＳ Ｐゴシック" panose="020B0600070205080204" pitchFamily="50" charset="-128"/>
                        </a:rPr>
                        <a:t>Yes</a:t>
                      </a:r>
                    </a:p>
                    <a:p>
                      <a:pPr algn="l">
                        <a:spcAft>
                          <a:spcPts val="0"/>
                        </a:spcAft>
                      </a:pPr>
                      <a:r>
                        <a:rPr lang="en-US" altLang="ja-JP" sz="1000" kern="0" dirty="0">
                          <a:solidFill>
                            <a:srgbClr val="FF0000"/>
                          </a:solidFill>
                          <a:effectLst/>
                          <a:latin typeface="Arial" panose="020B0604020202020204" pitchFamily="34" charset="0"/>
                          <a:ea typeface="ＭＳ Ｐゴシック" panose="020B0600070205080204" pitchFamily="50" charset="-128"/>
                        </a:rPr>
                        <a:t>No need</a:t>
                      </a:r>
                    </a:p>
                    <a:p>
                      <a:pPr algn="l">
                        <a:spcAft>
                          <a:spcPts val="0"/>
                        </a:spcAft>
                      </a:pP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For FR1, RAN4 can further discuss to mandate 256QAM for PUSCH for FR1 in future release.</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RAN4</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Optional for FR1</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0888410"/>
                  </a:ext>
                </a:extLst>
              </a:tr>
            </a:tbl>
          </a:graphicData>
        </a:graphic>
      </p:graphicFrame>
    </p:spTree>
    <p:extLst>
      <p:ext uri="{BB962C8B-B14F-4D97-AF65-F5344CB8AC3E}">
        <p14:creationId xmlns:p14="http://schemas.microsoft.com/office/powerpoint/2010/main" val="2274482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EA447B-3153-497A-9AA2-0E910D1694C9}"/>
              </a:ext>
            </a:extLst>
          </p:cNvPr>
          <p:cNvSpPr>
            <a:spLocks noGrp="1"/>
          </p:cNvSpPr>
          <p:nvPr>
            <p:ph type="title"/>
          </p:nvPr>
        </p:nvSpPr>
        <p:spPr/>
        <p:txBody>
          <a:bodyPr>
            <a:normAutofit/>
          </a:bodyPr>
          <a:lstStyle/>
          <a:p>
            <a:r>
              <a:rPr lang="en-US" altLang="ja-JP" dirty="0"/>
              <a:t>Type of </a:t>
            </a:r>
            <a:r>
              <a:rPr lang="en-US" altLang="ja-JP" kern="0" dirty="0">
                <a:solidFill>
                  <a:srgbClr val="000000"/>
                </a:solidFill>
                <a:ea typeface="ＭＳ Ｐゴシック" panose="020B0600070205080204" pitchFamily="50" charset="-128"/>
              </a:rPr>
              <a:t>pi/2-BPSK for PUSCH</a:t>
            </a:r>
            <a:endParaRPr kumimoji="1" lang="ja-JP" altLang="en-US" dirty="0"/>
          </a:p>
        </p:txBody>
      </p:sp>
      <p:sp>
        <p:nvSpPr>
          <p:cNvPr id="3" name="コンテンツ プレースホルダー 2">
            <a:extLst>
              <a:ext uri="{FF2B5EF4-FFF2-40B4-BE49-F238E27FC236}">
                <a16:creationId xmlns:a16="http://schemas.microsoft.com/office/drawing/2014/main" id="{54470A22-F6D8-4875-ACFF-D6152564768C}"/>
              </a:ext>
            </a:extLst>
          </p:cNvPr>
          <p:cNvSpPr>
            <a:spLocks noGrp="1"/>
          </p:cNvSpPr>
          <p:nvPr>
            <p:ph idx="1"/>
          </p:nvPr>
        </p:nvSpPr>
        <p:spPr/>
        <p:txBody>
          <a:bodyPr>
            <a:normAutofit/>
          </a:bodyPr>
          <a:lstStyle/>
          <a:p>
            <a:r>
              <a:rPr lang="en-US" altLang="ja-JP" sz="1800" b="1" dirty="0"/>
              <a:t>Open issue</a:t>
            </a:r>
          </a:p>
          <a:p>
            <a:pPr lvl="1"/>
            <a:r>
              <a:rPr lang="en-US" altLang="ja-JP" sz="1400" dirty="0"/>
              <a:t>RAN2 already agreed that the modulation order is included in BPC (in RAN2 #99bis) , i.e., type of modulation order is type 2 or type 3</a:t>
            </a:r>
          </a:p>
          <a:p>
            <a:pPr lvl="1"/>
            <a:r>
              <a:rPr lang="en-US" altLang="ja-JP" sz="1400" dirty="0"/>
              <a:t>Tentative agreement in RAN1 feature list is [type 3] but final decision is up to RAN4</a:t>
            </a:r>
          </a:p>
          <a:p>
            <a:r>
              <a:rPr lang="en-US" altLang="ja-JP" sz="2000" b="1" dirty="0"/>
              <a:t>Discussion</a:t>
            </a:r>
            <a:endParaRPr lang="en-US" altLang="ja-JP" sz="1600" b="1" dirty="0">
              <a:solidFill>
                <a:srgbClr val="FF0000"/>
              </a:solidFill>
            </a:endParaRPr>
          </a:p>
          <a:p>
            <a:pPr lvl="1"/>
            <a:r>
              <a:rPr lang="en-US" altLang="ja-JP" sz="1600" b="1" dirty="0">
                <a:solidFill>
                  <a:srgbClr val="FF0000"/>
                </a:solidFill>
              </a:rPr>
              <a:t>Proposal 1: Type of capability signaling</a:t>
            </a:r>
          </a:p>
          <a:p>
            <a:pPr lvl="2"/>
            <a:r>
              <a:rPr lang="en-US" altLang="ja-JP" sz="1200" b="1" dirty="0">
                <a:solidFill>
                  <a:srgbClr val="FF0000"/>
                </a:solidFill>
              </a:rPr>
              <a:t>Option 1: Keep agreement (type 4 with FR1/FR2 differentiation), i.e. modulation order is not in BPC</a:t>
            </a:r>
          </a:p>
          <a:p>
            <a:pPr lvl="2"/>
            <a:r>
              <a:rPr lang="en-US" altLang="ja-JP" sz="1200" b="1" dirty="0">
                <a:solidFill>
                  <a:srgbClr val="FF0000"/>
                </a:solidFill>
              </a:rPr>
              <a:t>Option 2: Revise to Type 3 (per CC in BPC)</a:t>
            </a:r>
          </a:p>
          <a:p>
            <a:pPr lvl="1"/>
            <a:r>
              <a:rPr lang="en-US" altLang="ja-JP" sz="1400" b="1" dirty="0">
                <a:solidFill>
                  <a:srgbClr val="FF0000"/>
                </a:solidFill>
              </a:rPr>
              <a:t>Proposal 2: Following feature description</a:t>
            </a:r>
          </a:p>
          <a:p>
            <a:pPr lvl="1"/>
            <a:endParaRPr lang="en-US" altLang="ja-JP" sz="1400" b="1" dirty="0">
              <a:solidFill>
                <a:srgbClr val="FF0000"/>
              </a:solidFill>
            </a:endParaRPr>
          </a:p>
          <a:p>
            <a:pPr lvl="2"/>
            <a:endParaRPr lang="en-US" altLang="ja-JP" sz="1200" b="1" dirty="0">
              <a:solidFill>
                <a:srgbClr val="FF0000"/>
              </a:solidFill>
            </a:endParaRPr>
          </a:p>
          <a:p>
            <a:pPr lvl="2"/>
            <a:endParaRPr lang="en-US" altLang="ja-JP" sz="1400" b="1" dirty="0">
              <a:solidFill>
                <a:srgbClr val="FF0000"/>
              </a:solidFill>
            </a:endParaRPr>
          </a:p>
        </p:txBody>
      </p:sp>
      <p:graphicFrame>
        <p:nvGraphicFramePr>
          <p:cNvPr id="4" name="表 3">
            <a:extLst>
              <a:ext uri="{FF2B5EF4-FFF2-40B4-BE49-F238E27FC236}">
                <a16:creationId xmlns:a16="http://schemas.microsoft.com/office/drawing/2014/main" id="{F2A4245A-25C6-4383-BF06-064EE5D55A7A}"/>
              </a:ext>
            </a:extLst>
          </p:cNvPr>
          <p:cNvGraphicFramePr>
            <a:graphicFrameLocks noGrp="1"/>
          </p:cNvGraphicFramePr>
          <p:nvPr>
            <p:extLst>
              <p:ext uri="{D42A27DB-BD31-4B8C-83A1-F6EECF244321}">
                <p14:modId xmlns:p14="http://schemas.microsoft.com/office/powerpoint/2010/main" val="182912279"/>
              </p:ext>
            </p:extLst>
          </p:nvPr>
        </p:nvGraphicFramePr>
        <p:xfrm>
          <a:off x="331832" y="4124264"/>
          <a:ext cx="11716059" cy="1392655"/>
        </p:xfrm>
        <a:graphic>
          <a:graphicData uri="http://schemas.openxmlformats.org/drawingml/2006/table">
            <a:tbl>
              <a:tblPr firstRow="1" firstCol="1" bandRow="1"/>
              <a:tblGrid>
                <a:gridCol w="1010851">
                  <a:extLst>
                    <a:ext uri="{9D8B030D-6E8A-4147-A177-3AD203B41FA5}">
                      <a16:colId xmlns:a16="http://schemas.microsoft.com/office/drawing/2014/main" val="1331757709"/>
                    </a:ext>
                  </a:extLst>
                </a:gridCol>
                <a:gridCol w="1070460">
                  <a:extLst>
                    <a:ext uri="{9D8B030D-6E8A-4147-A177-3AD203B41FA5}">
                      <a16:colId xmlns:a16="http://schemas.microsoft.com/office/drawing/2014/main" val="2634041400"/>
                    </a:ext>
                  </a:extLst>
                </a:gridCol>
                <a:gridCol w="615950">
                  <a:extLst>
                    <a:ext uri="{9D8B030D-6E8A-4147-A177-3AD203B41FA5}">
                      <a16:colId xmlns:a16="http://schemas.microsoft.com/office/drawing/2014/main" val="3150885029"/>
                    </a:ext>
                  </a:extLst>
                </a:gridCol>
                <a:gridCol w="618432">
                  <a:extLst>
                    <a:ext uri="{9D8B030D-6E8A-4147-A177-3AD203B41FA5}">
                      <a16:colId xmlns:a16="http://schemas.microsoft.com/office/drawing/2014/main" val="3186401603"/>
                    </a:ext>
                  </a:extLst>
                </a:gridCol>
                <a:gridCol w="1167322">
                  <a:extLst>
                    <a:ext uri="{9D8B030D-6E8A-4147-A177-3AD203B41FA5}">
                      <a16:colId xmlns:a16="http://schemas.microsoft.com/office/drawing/2014/main" val="385669061"/>
                    </a:ext>
                  </a:extLst>
                </a:gridCol>
                <a:gridCol w="1643631">
                  <a:extLst>
                    <a:ext uri="{9D8B030D-6E8A-4147-A177-3AD203B41FA5}">
                      <a16:colId xmlns:a16="http://schemas.microsoft.com/office/drawing/2014/main" val="3402190264"/>
                    </a:ext>
                  </a:extLst>
                </a:gridCol>
                <a:gridCol w="814639">
                  <a:extLst>
                    <a:ext uri="{9D8B030D-6E8A-4147-A177-3AD203B41FA5}">
                      <a16:colId xmlns:a16="http://schemas.microsoft.com/office/drawing/2014/main" val="2554242753"/>
                    </a:ext>
                  </a:extLst>
                </a:gridCol>
                <a:gridCol w="814639">
                  <a:extLst>
                    <a:ext uri="{9D8B030D-6E8A-4147-A177-3AD203B41FA5}">
                      <a16:colId xmlns:a16="http://schemas.microsoft.com/office/drawing/2014/main" val="3465617256"/>
                    </a:ext>
                  </a:extLst>
                </a:gridCol>
                <a:gridCol w="438302">
                  <a:extLst>
                    <a:ext uri="{9D8B030D-6E8A-4147-A177-3AD203B41FA5}">
                      <a16:colId xmlns:a16="http://schemas.microsoft.com/office/drawing/2014/main" val="1241318706"/>
                    </a:ext>
                  </a:extLst>
                </a:gridCol>
                <a:gridCol w="1919871">
                  <a:extLst>
                    <a:ext uri="{9D8B030D-6E8A-4147-A177-3AD203B41FA5}">
                      <a16:colId xmlns:a16="http://schemas.microsoft.com/office/drawing/2014/main" val="3420005547"/>
                    </a:ext>
                  </a:extLst>
                </a:gridCol>
                <a:gridCol w="519087">
                  <a:extLst>
                    <a:ext uri="{9D8B030D-6E8A-4147-A177-3AD203B41FA5}">
                      <a16:colId xmlns:a16="http://schemas.microsoft.com/office/drawing/2014/main" val="4272548282"/>
                    </a:ext>
                  </a:extLst>
                </a:gridCol>
                <a:gridCol w="727712">
                  <a:extLst>
                    <a:ext uri="{9D8B030D-6E8A-4147-A177-3AD203B41FA5}">
                      <a16:colId xmlns:a16="http://schemas.microsoft.com/office/drawing/2014/main" val="3351715226"/>
                    </a:ext>
                  </a:extLst>
                </a:gridCol>
                <a:gridCol w="355163">
                  <a:extLst>
                    <a:ext uri="{9D8B030D-6E8A-4147-A177-3AD203B41FA5}">
                      <a16:colId xmlns:a16="http://schemas.microsoft.com/office/drawing/2014/main" val="3008022293"/>
                    </a:ext>
                  </a:extLst>
                </a:gridCol>
              </a:tblGrid>
              <a:tr h="398376">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Feature group</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Components</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Need for </a:t>
                      </a:r>
                      <a:r>
                        <a:rPr lang="en-US" sz="1000" kern="0" dirty="0" err="1">
                          <a:solidFill>
                            <a:srgbClr val="000000"/>
                          </a:solidFill>
                          <a:effectLst/>
                          <a:latin typeface="Arial" panose="020B0604020202020204" pitchFamily="34" charset="0"/>
                          <a:ea typeface="ＭＳ Ｐゴシック" panose="020B0600070205080204" pitchFamily="50" charset="-128"/>
                        </a:rPr>
                        <a:t>gNB</a:t>
                      </a:r>
                      <a:r>
                        <a:rPr lang="en-US" sz="1000" kern="0" dirty="0">
                          <a:solidFill>
                            <a:srgbClr val="000000"/>
                          </a:solidFill>
                          <a:effectLst/>
                          <a:latin typeface="Arial" panose="020B0604020202020204" pitchFamily="34" charset="0"/>
                          <a:ea typeface="ＭＳ Ｐゴシック" panose="020B0600070205080204" pitchFamily="50" charset="-128"/>
                        </a:rPr>
                        <a:t> to know….</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Consequences if the feature</a:t>
                      </a:r>
                      <a:br>
                        <a:rPr lang="en-US" sz="1000" kern="0" dirty="0">
                          <a:solidFill>
                            <a:srgbClr val="000000"/>
                          </a:solidFill>
                          <a:effectLst/>
                          <a:latin typeface="Arial" panose="020B0604020202020204" pitchFamily="34" charset="0"/>
                          <a:ea typeface="ＭＳ Ｐゴシック" panose="020B0600070205080204" pitchFamily="50" charset="-128"/>
                        </a:rPr>
                      </a:br>
                      <a:r>
                        <a:rPr lang="en-US" sz="1000" kern="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Type (See R4-17121 19)</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Need of FDD/TDD differentiation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Need of FR1/FR2 differentiation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RAN5 implication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Remarks</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Responsible WG</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algn="ctr">
                        <a:spcAft>
                          <a:spcPts val="0"/>
                        </a:spcAft>
                        <a:tabLst>
                          <a:tab pos="255270" algn="l"/>
                        </a:tabLst>
                      </a:pPr>
                      <a:r>
                        <a:rPr lang="en-US" sz="1000" kern="0" dirty="0">
                          <a:solidFill>
                            <a:srgbClr val="000000"/>
                          </a:solidFill>
                          <a:effectLst/>
                          <a:latin typeface="Arial" panose="020B0604020202020204" pitchFamily="34" charset="0"/>
                          <a:ea typeface="ＭＳ Ｐゴシック" panose="020B0600070205080204" pitchFamily="50" charset="-128"/>
                        </a:rPr>
                        <a:t>TSG-RAN decision</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337308828"/>
                  </a:ext>
                </a:extLst>
              </a:tr>
              <a:tr h="783055">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pi/2-BPSK for PUCCH format 3/4</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1) pi/2-BPSK for PUCCH format 3/4</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00" kern="0">
                          <a:solidFill>
                            <a:srgbClr val="000000"/>
                          </a:solidFill>
                          <a:effectLst/>
                          <a:latin typeface="Arial" panose="020B0604020202020204" pitchFamily="34" charset="0"/>
                          <a:ea typeface="ＭＳ Ｐゴシック" panose="020B0600070205080204" pitchFamily="50" charset="-128"/>
                        </a:rPr>
                        <a:t> </a:t>
                      </a:r>
                      <a:endParaRPr lang="ja-JP" sz="1000" kern="100">
                        <a:effectLst/>
                        <a:latin typeface="Times New Roman" panose="02020603050405020304" pitchFamily="18" charset="0"/>
                        <a:ea typeface="ＭＳ 明朝" panose="02020609040205080304" pitchFamily="17" charset="-128"/>
                      </a:endParaRPr>
                    </a:p>
                  </a:txBody>
                  <a:tcPr marL="12887" marR="128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a:solidFill>
                            <a:srgbClr val="000000"/>
                          </a:solidFill>
                          <a:effectLst/>
                          <a:latin typeface="Arial" panose="020B0604020202020204" pitchFamily="34" charset="0"/>
                          <a:ea typeface="ＭＳ Ｐゴシック" panose="020B0600070205080204" pitchFamily="50" charset="-128"/>
                        </a:rPr>
                        <a:t>Yes</a:t>
                      </a:r>
                      <a:endParaRPr lang="ja-JP" sz="100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pi/2-BPSK for PUCCH  format 3/4 is not possible</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00" kern="0" dirty="0">
                          <a:solidFill>
                            <a:srgbClr val="FF0000"/>
                          </a:solidFill>
                          <a:effectLst/>
                          <a:latin typeface="Arial" panose="020B0604020202020204" pitchFamily="34" charset="0"/>
                          <a:ea typeface="ＭＳ Ｐゴシック" panose="020B0600070205080204" pitchFamily="50" charset="-128"/>
                        </a:rPr>
                        <a:t>Type 4</a:t>
                      </a:r>
                    </a:p>
                    <a:p>
                      <a:pPr algn="l">
                        <a:spcAft>
                          <a:spcPts val="0"/>
                        </a:spcAft>
                      </a:pPr>
                      <a:r>
                        <a:rPr lang="en-US" altLang="ja-JP" sz="1000" kern="0" dirty="0">
                          <a:solidFill>
                            <a:srgbClr val="FF0000"/>
                          </a:solidFill>
                          <a:effectLst/>
                          <a:latin typeface="Arial" panose="020B0604020202020204" pitchFamily="34" charset="0"/>
                          <a:ea typeface="ＭＳ Ｐゴシック" panose="020B0600070205080204" pitchFamily="50" charset="-128"/>
                        </a:rPr>
                        <a:t>Type 3 (per CC)</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No need</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00" kern="0" dirty="0">
                          <a:solidFill>
                            <a:srgbClr val="FF0000"/>
                          </a:solidFill>
                          <a:effectLst/>
                          <a:latin typeface="Arial" panose="020B0604020202020204" pitchFamily="34" charset="0"/>
                          <a:ea typeface="ＭＳ Ｐゴシック" panose="020B0600070205080204" pitchFamily="50" charset="-128"/>
                        </a:rPr>
                        <a:t>Yes</a:t>
                      </a:r>
                    </a:p>
                    <a:p>
                      <a:pPr algn="l">
                        <a:spcAft>
                          <a:spcPts val="0"/>
                        </a:spcAft>
                      </a:pPr>
                      <a:r>
                        <a:rPr lang="en-US" altLang="ja-JP" sz="1000" kern="0" dirty="0">
                          <a:solidFill>
                            <a:srgbClr val="FF0000"/>
                          </a:solidFill>
                          <a:effectLst/>
                          <a:latin typeface="Arial" panose="020B0604020202020204" pitchFamily="34" charset="0"/>
                          <a:ea typeface="ＭＳ Ｐゴシック" panose="020B0600070205080204" pitchFamily="50" charset="-128"/>
                        </a:rPr>
                        <a:t>No need</a:t>
                      </a:r>
                      <a:endParaRPr lang="ja-JP" sz="100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RAN4</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Optional</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kern="0" dirty="0">
                          <a:solidFill>
                            <a:srgbClr val="000000"/>
                          </a:solidFill>
                          <a:effectLst/>
                          <a:latin typeface="Arial" panose="020B0604020202020204" pitchFamily="34" charset="0"/>
                          <a:ea typeface="ＭＳ Ｐゴシック" panose="020B0600070205080204" pitchFamily="50" charset="-128"/>
                        </a:rPr>
                        <a:t> </a:t>
                      </a:r>
                      <a:endParaRPr lang="ja-JP" sz="10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0888410"/>
                  </a:ext>
                </a:extLst>
              </a:tr>
            </a:tbl>
          </a:graphicData>
        </a:graphic>
      </p:graphicFrame>
    </p:spTree>
    <p:extLst>
      <p:ext uri="{BB962C8B-B14F-4D97-AF65-F5344CB8AC3E}">
        <p14:creationId xmlns:p14="http://schemas.microsoft.com/office/powerpoint/2010/main" val="245351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EA447B-3153-497A-9AA2-0E910D1694C9}"/>
              </a:ext>
            </a:extLst>
          </p:cNvPr>
          <p:cNvSpPr>
            <a:spLocks noGrp="1"/>
          </p:cNvSpPr>
          <p:nvPr>
            <p:ph type="title"/>
          </p:nvPr>
        </p:nvSpPr>
        <p:spPr/>
        <p:txBody>
          <a:bodyPr>
            <a:normAutofit/>
          </a:bodyPr>
          <a:lstStyle/>
          <a:p>
            <a:r>
              <a:rPr lang="en-US" altLang="ja-JP" dirty="0"/>
              <a:t>Type of </a:t>
            </a:r>
            <a:r>
              <a:rPr lang="en-US" altLang="ja-JP" kern="0" dirty="0">
                <a:solidFill>
                  <a:srgbClr val="000000"/>
                </a:solidFill>
                <a:ea typeface="ＭＳ Ｐゴシック" panose="020B0600070205080204" pitchFamily="50" charset="-128"/>
              </a:rPr>
              <a:t>pi/2-BPSK for PUCCH format 3/4</a:t>
            </a:r>
            <a:endParaRPr kumimoji="1" lang="ja-JP" altLang="en-US" dirty="0"/>
          </a:p>
        </p:txBody>
      </p:sp>
      <p:sp>
        <p:nvSpPr>
          <p:cNvPr id="3" name="コンテンツ プレースホルダー 2">
            <a:extLst>
              <a:ext uri="{FF2B5EF4-FFF2-40B4-BE49-F238E27FC236}">
                <a16:creationId xmlns:a16="http://schemas.microsoft.com/office/drawing/2014/main" id="{54470A22-F6D8-4875-ACFF-D6152564768C}"/>
              </a:ext>
            </a:extLst>
          </p:cNvPr>
          <p:cNvSpPr>
            <a:spLocks noGrp="1"/>
          </p:cNvSpPr>
          <p:nvPr>
            <p:ph idx="1"/>
          </p:nvPr>
        </p:nvSpPr>
        <p:spPr/>
        <p:txBody>
          <a:bodyPr>
            <a:normAutofit/>
          </a:bodyPr>
          <a:lstStyle/>
          <a:p>
            <a:r>
              <a:rPr lang="en-US" altLang="ja-JP" sz="1800" b="1" dirty="0"/>
              <a:t>Open issue</a:t>
            </a:r>
          </a:p>
          <a:p>
            <a:pPr lvl="1"/>
            <a:r>
              <a:rPr lang="en-US" altLang="ja-JP" sz="1400" dirty="0"/>
              <a:t>RAN2 already agreed that the modulation order is included in BPC (in RAN2 #99bis) , i.e., type of modulation order is type 2 or type 3</a:t>
            </a:r>
          </a:p>
          <a:p>
            <a:pPr lvl="1"/>
            <a:r>
              <a:rPr lang="en-US" altLang="ja-JP" sz="1400" dirty="0"/>
              <a:t>Tentative agreement in RAN1 feature list is [type 3] but final decision is up to RAN4</a:t>
            </a:r>
          </a:p>
          <a:p>
            <a:r>
              <a:rPr lang="en-US" altLang="ja-JP" sz="2000" b="1" dirty="0"/>
              <a:t>Discussion</a:t>
            </a:r>
            <a:endParaRPr lang="en-US" altLang="ja-JP" sz="1600" b="1" dirty="0">
              <a:solidFill>
                <a:srgbClr val="FF0000"/>
              </a:solidFill>
            </a:endParaRPr>
          </a:p>
          <a:p>
            <a:pPr lvl="1"/>
            <a:r>
              <a:rPr lang="en-US" altLang="ja-JP" sz="1600" b="1" dirty="0">
                <a:solidFill>
                  <a:srgbClr val="FF0000"/>
                </a:solidFill>
              </a:rPr>
              <a:t>Proposal 1: Type of capability signaling</a:t>
            </a:r>
          </a:p>
          <a:p>
            <a:pPr lvl="2"/>
            <a:r>
              <a:rPr lang="en-US" altLang="ja-JP" sz="1200" b="1" dirty="0">
                <a:solidFill>
                  <a:srgbClr val="FF0000"/>
                </a:solidFill>
              </a:rPr>
              <a:t>Option 1: Keep agreement (type 4 with FR1/FR2 differentiation), i.e. modulation order is not in BPC</a:t>
            </a:r>
          </a:p>
          <a:p>
            <a:pPr lvl="2"/>
            <a:r>
              <a:rPr lang="en-US" altLang="ja-JP" sz="1200" b="1" dirty="0">
                <a:solidFill>
                  <a:srgbClr val="FF0000"/>
                </a:solidFill>
              </a:rPr>
              <a:t>Option 2: Revise to Type 3 (per CC in BPC)</a:t>
            </a:r>
          </a:p>
          <a:p>
            <a:pPr lvl="1"/>
            <a:r>
              <a:rPr lang="en-US" altLang="ja-JP" sz="1400" b="1" dirty="0">
                <a:solidFill>
                  <a:srgbClr val="FF0000"/>
                </a:solidFill>
              </a:rPr>
              <a:t>Proposal 2: Following feature description</a:t>
            </a:r>
          </a:p>
          <a:p>
            <a:pPr lvl="1"/>
            <a:endParaRPr lang="en-US" altLang="ja-JP" sz="1400" b="1" dirty="0">
              <a:solidFill>
                <a:srgbClr val="FF0000"/>
              </a:solidFill>
            </a:endParaRPr>
          </a:p>
          <a:p>
            <a:pPr lvl="2"/>
            <a:endParaRPr lang="en-US" altLang="ja-JP" sz="1200" b="1" dirty="0">
              <a:solidFill>
                <a:srgbClr val="FF0000"/>
              </a:solidFill>
            </a:endParaRPr>
          </a:p>
          <a:p>
            <a:pPr lvl="2"/>
            <a:endParaRPr lang="en-US" altLang="ja-JP" sz="1400" b="1" dirty="0">
              <a:solidFill>
                <a:srgbClr val="FF0000"/>
              </a:solidFill>
            </a:endParaRPr>
          </a:p>
        </p:txBody>
      </p:sp>
      <p:graphicFrame>
        <p:nvGraphicFramePr>
          <p:cNvPr id="4" name="表 3">
            <a:extLst>
              <a:ext uri="{FF2B5EF4-FFF2-40B4-BE49-F238E27FC236}">
                <a16:creationId xmlns:a16="http://schemas.microsoft.com/office/drawing/2014/main" id="{F2A4245A-25C6-4383-BF06-064EE5D55A7A}"/>
              </a:ext>
            </a:extLst>
          </p:cNvPr>
          <p:cNvGraphicFramePr>
            <a:graphicFrameLocks noGrp="1"/>
          </p:cNvGraphicFramePr>
          <p:nvPr>
            <p:extLst>
              <p:ext uri="{D42A27DB-BD31-4B8C-83A1-F6EECF244321}">
                <p14:modId xmlns:p14="http://schemas.microsoft.com/office/powerpoint/2010/main" val="28793002"/>
              </p:ext>
            </p:extLst>
          </p:nvPr>
        </p:nvGraphicFramePr>
        <p:xfrm>
          <a:off x="299406" y="4068078"/>
          <a:ext cx="11716059" cy="1423135"/>
        </p:xfrm>
        <a:graphic>
          <a:graphicData uri="http://schemas.openxmlformats.org/drawingml/2006/table">
            <a:tbl>
              <a:tblPr firstRow="1" firstCol="1" bandRow="1"/>
              <a:tblGrid>
                <a:gridCol w="1010851">
                  <a:extLst>
                    <a:ext uri="{9D8B030D-6E8A-4147-A177-3AD203B41FA5}">
                      <a16:colId xmlns:a16="http://schemas.microsoft.com/office/drawing/2014/main" val="1331757709"/>
                    </a:ext>
                  </a:extLst>
                </a:gridCol>
                <a:gridCol w="1070460">
                  <a:extLst>
                    <a:ext uri="{9D8B030D-6E8A-4147-A177-3AD203B41FA5}">
                      <a16:colId xmlns:a16="http://schemas.microsoft.com/office/drawing/2014/main" val="2634041400"/>
                    </a:ext>
                  </a:extLst>
                </a:gridCol>
                <a:gridCol w="615950">
                  <a:extLst>
                    <a:ext uri="{9D8B030D-6E8A-4147-A177-3AD203B41FA5}">
                      <a16:colId xmlns:a16="http://schemas.microsoft.com/office/drawing/2014/main" val="3150885029"/>
                    </a:ext>
                  </a:extLst>
                </a:gridCol>
                <a:gridCol w="618432">
                  <a:extLst>
                    <a:ext uri="{9D8B030D-6E8A-4147-A177-3AD203B41FA5}">
                      <a16:colId xmlns:a16="http://schemas.microsoft.com/office/drawing/2014/main" val="3186401603"/>
                    </a:ext>
                  </a:extLst>
                </a:gridCol>
                <a:gridCol w="1167322">
                  <a:extLst>
                    <a:ext uri="{9D8B030D-6E8A-4147-A177-3AD203B41FA5}">
                      <a16:colId xmlns:a16="http://schemas.microsoft.com/office/drawing/2014/main" val="385669061"/>
                    </a:ext>
                  </a:extLst>
                </a:gridCol>
                <a:gridCol w="1643631">
                  <a:extLst>
                    <a:ext uri="{9D8B030D-6E8A-4147-A177-3AD203B41FA5}">
                      <a16:colId xmlns:a16="http://schemas.microsoft.com/office/drawing/2014/main" val="3402190264"/>
                    </a:ext>
                  </a:extLst>
                </a:gridCol>
                <a:gridCol w="814639">
                  <a:extLst>
                    <a:ext uri="{9D8B030D-6E8A-4147-A177-3AD203B41FA5}">
                      <a16:colId xmlns:a16="http://schemas.microsoft.com/office/drawing/2014/main" val="2554242753"/>
                    </a:ext>
                  </a:extLst>
                </a:gridCol>
                <a:gridCol w="814639">
                  <a:extLst>
                    <a:ext uri="{9D8B030D-6E8A-4147-A177-3AD203B41FA5}">
                      <a16:colId xmlns:a16="http://schemas.microsoft.com/office/drawing/2014/main" val="3465617256"/>
                    </a:ext>
                  </a:extLst>
                </a:gridCol>
                <a:gridCol w="438302">
                  <a:extLst>
                    <a:ext uri="{9D8B030D-6E8A-4147-A177-3AD203B41FA5}">
                      <a16:colId xmlns:a16="http://schemas.microsoft.com/office/drawing/2014/main" val="1241318706"/>
                    </a:ext>
                  </a:extLst>
                </a:gridCol>
                <a:gridCol w="1919871">
                  <a:extLst>
                    <a:ext uri="{9D8B030D-6E8A-4147-A177-3AD203B41FA5}">
                      <a16:colId xmlns:a16="http://schemas.microsoft.com/office/drawing/2014/main" val="3420005547"/>
                    </a:ext>
                  </a:extLst>
                </a:gridCol>
                <a:gridCol w="519087">
                  <a:extLst>
                    <a:ext uri="{9D8B030D-6E8A-4147-A177-3AD203B41FA5}">
                      <a16:colId xmlns:a16="http://schemas.microsoft.com/office/drawing/2014/main" val="4272548282"/>
                    </a:ext>
                  </a:extLst>
                </a:gridCol>
                <a:gridCol w="727712">
                  <a:extLst>
                    <a:ext uri="{9D8B030D-6E8A-4147-A177-3AD203B41FA5}">
                      <a16:colId xmlns:a16="http://schemas.microsoft.com/office/drawing/2014/main" val="3351715226"/>
                    </a:ext>
                  </a:extLst>
                </a:gridCol>
                <a:gridCol w="355163">
                  <a:extLst>
                    <a:ext uri="{9D8B030D-6E8A-4147-A177-3AD203B41FA5}">
                      <a16:colId xmlns:a16="http://schemas.microsoft.com/office/drawing/2014/main" val="3008022293"/>
                    </a:ext>
                  </a:extLst>
                </a:gridCol>
              </a:tblGrid>
              <a:tr h="398376">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Feature group</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Components</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Need for </a:t>
                      </a:r>
                      <a:r>
                        <a:rPr lang="en-US" sz="1050" kern="0" dirty="0" err="1">
                          <a:solidFill>
                            <a:srgbClr val="000000"/>
                          </a:solidFill>
                          <a:effectLst/>
                          <a:latin typeface="Arial" panose="020B0604020202020204" pitchFamily="34" charset="0"/>
                          <a:ea typeface="ＭＳ Ｐゴシック" panose="020B0600070205080204" pitchFamily="50" charset="-128"/>
                        </a:rPr>
                        <a:t>gNB</a:t>
                      </a:r>
                      <a:r>
                        <a:rPr lang="en-US" sz="1050" kern="0" dirty="0">
                          <a:solidFill>
                            <a:srgbClr val="000000"/>
                          </a:solidFill>
                          <a:effectLst/>
                          <a:latin typeface="Arial" panose="020B0604020202020204" pitchFamily="34" charset="0"/>
                          <a:ea typeface="ＭＳ Ｐゴシック" panose="020B0600070205080204" pitchFamily="50" charset="-128"/>
                        </a:rPr>
                        <a:t> to know….</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Consequences if the feature</a:t>
                      </a:r>
                      <a:br>
                        <a:rPr lang="en-US" sz="1050" kern="0" dirty="0">
                          <a:solidFill>
                            <a:srgbClr val="000000"/>
                          </a:solidFill>
                          <a:effectLst/>
                          <a:latin typeface="Arial" panose="020B0604020202020204" pitchFamily="34" charset="0"/>
                          <a:ea typeface="ＭＳ Ｐゴシック" panose="020B0600070205080204" pitchFamily="50" charset="-128"/>
                        </a:rPr>
                      </a:br>
                      <a:r>
                        <a:rPr lang="en-US" sz="1050" kern="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Type (See R4-17121 19)</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Need of FDD/TDD differentiation</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Need of FR1/FR2 differentiation</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RAN5 implication</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Remarks</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Responsible WG</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algn="ctr">
                        <a:spcAft>
                          <a:spcPts val="0"/>
                        </a:spcAft>
                        <a:tabLst>
                          <a:tab pos="255270" algn="l"/>
                        </a:tabLst>
                      </a:pPr>
                      <a:r>
                        <a:rPr lang="en-US" sz="1050" kern="0" dirty="0">
                          <a:solidFill>
                            <a:srgbClr val="000000"/>
                          </a:solidFill>
                          <a:effectLst/>
                          <a:latin typeface="Arial" panose="020B0604020202020204" pitchFamily="34" charset="0"/>
                          <a:ea typeface="ＭＳ Ｐゴシック" panose="020B0600070205080204" pitchFamily="50" charset="-128"/>
                        </a:rPr>
                        <a:t>TSG-RAN decision</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337308828"/>
                  </a:ext>
                </a:extLst>
              </a:tr>
              <a:tr h="783055">
                <a:tc>
                  <a:txBody>
                    <a:bodyPr/>
                    <a:lstStyle/>
                    <a:p>
                      <a:pPr algn="l">
                        <a:spcAft>
                          <a:spcPts val="0"/>
                        </a:spcAft>
                      </a:pPr>
                      <a:r>
                        <a:rPr lang="en-US" sz="1050" kern="0" dirty="0">
                          <a:solidFill>
                            <a:srgbClr val="000000"/>
                          </a:solidFill>
                          <a:effectLst/>
                          <a:latin typeface="Arial" panose="020B0604020202020204" pitchFamily="34" charset="0"/>
                          <a:ea typeface="ＭＳ Ｐゴシック" panose="020B0600070205080204" pitchFamily="50" charset="-128"/>
                        </a:rPr>
                        <a:t>pi/2-BPSK for PUCCH format 3/4</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kern="0" dirty="0">
                          <a:solidFill>
                            <a:srgbClr val="000000"/>
                          </a:solidFill>
                          <a:effectLst/>
                          <a:latin typeface="Arial" panose="020B0604020202020204" pitchFamily="34" charset="0"/>
                          <a:ea typeface="ＭＳ Ｐゴシック" panose="020B0600070205080204" pitchFamily="50" charset="-128"/>
                        </a:rPr>
                        <a:t>1) pi/2-BPSK for PUCCH format 3/4</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solidFill>
                            <a:srgbClr val="000000"/>
                          </a:solidFill>
                          <a:effectLst/>
                          <a:latin typeface="Arial" panose="020B0604020202020204" pitchFamily="34" charset="0"/>
                          <a:ea typeface="ＭＳ Ｐゴシック" panose="020B0600070205080204" pitchFamily="50" charset="-128"/>
                        </a:rPr>
                        <a:t> </a:t>
                      </a:r>
                      <a:endParaRPr lang="ja-JP" sz="1050" kern="100">
                        <a:effectLst/>
                        <a:latin typeface="Times New Roman" panose="02020603050405020304" pitchFamily="18" charset="0"/>
                        <a:ea typeface="ＭＳ 明朝" panose="02020609040205080304" pitchFamily="17" charset="-128"/>
                      </a:endParaRPr>
                    </a:p>
                  </a:txBody>
                  <a:tcPr marL="12887" marR="128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50" kern="0">
                          <a:solidFill>
                            <a:srgbClr val="000000"/>
                          </a:solidFill>
                          <a:effectLst/>
                          <a:latin typeface="Arial" panose="020B0604020202020204" pitchFamily="34" charset="0"/>
                          <a:ea typeface="ＭＳ Ｐゴシック" panose="020B0600070205080204" pitchFamily="50" charset="-128"/>
                        </a:rPr>
                        <a:t>Yes</a:t>
                      </a:r>
                      <a:endParaRPr lang="ja-JP" sz="1050" kern="10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kern="0" dirty="0">
                          <a:solidFill>
                            <a:srgbClr val="000000"/>
                          </a:solidFill>
                          <a:effectLst/>
                          <a:latin typeface="Arial" panose="020B0604020202020204" pitchFamily="34" charset="0"/>
                          <a:ea typeface="ＭＳ Ｐゴシック" panose="020B0600070205080204" pitchFamily="50" charset="-128"/>
                        </a:rPr>
                        <a:t>pi/2-BPSK for PUCCH  format 3/4 is not possible</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altLang="ja-JP" sz="1050" kern="0" dirty="0">
                          <a:solidFill>
                            <a:srgbClr val="FF0000"/>
                          </a:solidFill>
                          <a:effectLst/>
                          <a:latin typeface="Arial" panose="020B0604020202020204" pitchFamily="34" charset="0"/>
                          <a:ea typeface="ＭＳ Ｐゴシック" panose="020B0600070205080204" pitchFamily="50" charset="-128"/>
                        </a:rPr>
                        <a:t>Type 4</a:t>
                      </a:r>
                    </a:p>
                    <a:p>
                      <a:pPr algn="l">
                        <a:spcAft>
                          <a:spcPts val="0"/>
                        </a:spcAft>
                      </a:pPr>
                      <a:r>
                        <a:rPr lang="en-US" altLang="ja-JP" sz="1050" kern="0" dirty="0">
                          <a:solidFill>
                            <a:srgbClr val="FF0000"/>
                          </a:solidFill>
                          <a:effectLst/>
                          <a:latin typeface="Arial" panose="020B0604020202020204" pitchFamily="34" charset="0"/>
                          <a:ea typeface="ＭＳ Ｐゴシック" panose="020B0600070205080204" pitchFamily="50" charset="-128"/>
                        </a:rPr>
                        <a:t>Type 3 (per CC)</a:t>
                      </a:r>
                    </a:p>
                    <a:p>
                      <a:pPr algn="l">
                        <a:spcAft>
                          <a:spcPts val="0"/>
                        </a:spcAft>
                      </a:pPr>
                      <a:r>
                        <a:rPr lang="en-US" altLang="ja-JP" sz="1050" kern="0" dirty="0">
                          <a:solidFill>
                            <a:srgbClr val="FF0000"/>
                          </a:solidFill>
                          <a:effectLst/>
                          <a:latin typeface="Arial" panose="020B0604020202020204" pitchFamily="34" charset="0"/>
                          <a:ea typeface="ＭＳ Ｐゴシック" panose="020B0600070205080204" pitchFamily="50" charset="-128"/>
                        </a:rPr>
                        <a:t>Type 3 (per CA BW class)</a:t>
                      </a:r>
                      <a:endParaRPr lang="ja-JP" altLang="ja-JP" sz="1050" kern="100" dirty="0">
                        <a:solidFill>
                          <a:srgbClr val="FF0000"/>
                        </a:solidFill>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50" kern="0" dirty="0">
                          <a:solidFill>
                            <a:srgbClr val="000000"/>
                          </a:solidFill>
                          <a:effectLst/>
                          <a:latin typeface="Arial" panose="020B0604020202020204" pitchFamily="34" charset="0"/>
                          <a:ea typeface="ＭＳ Ｐゴシック" panose="020B0600070205080204" pitchFamily="50" charset="-128"/>
                        </a:rPr>
                        <a:t>No need</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dirty="0">
                          <a:solidFill>
                            <a:srgbClr val="000000"/>
                          </a:solidFill>
                          <a:effectLst/>
                          <a:latin typeface="Arial" panose="020B0604020202020204" pitchFamily="34" charset="0"/>
                          <a:ea typeface="ＭＳ Ｐゴシック" panose="020B0600070205080204" pitchFamily="50" charset="-128"/>
                        </a:rPr>
                        <a:t>Yes</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50" kern="0" dirty="0">
                          <a:solidFill>
                            <a:srgbClr val="000000"/>
                          </a:solidFill>
                          <a:effectLst/>
                          <a:latin typeface="Arial" panose="020B0604020202020204" pitchFamily="34" charset="0"/>
                          <a:ea typeface="ＭＳ Ｐゴシック" panose="020B0600070205080204" pitchFamily="50" charset="-128"/>
                        </a:rPr>
                        <a:t> </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50" kern="0" dirty="0">
                          <a:solidFill>
                            <a:srgbClr val="FF0000"/>
                          </a:solidFill>
                          <a:effectLst/>
                          <a:latin typeface="Arial" panose="020B0604020202020204" pitchFamily="34" charset="0"/>
                          <a:ea typeface="ＭＳ Ｐゴシック" panose="020B0600070205080204" pitchFamily="50" charset="-128"/>
                        </a:rPr>
                        <a:t>Signaled value is common within all FR1 (or FR2) bands</a:t>
                      </a:r>
                    </a:p>
                    <a:p>
                      <a:pPr algn="just">
                        <a:spcAft>
                          <a:spcPts val="0"/>
                        </a:spcAft>
                      </a:pP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50" kern="0" dirty="0">
                          <a:solidFill>
                            <a:srgbClr val="000000"/>
                          </a:solidFill>
                          <a:effectLst/>
                          <a:latin typeface="Arial" panose="020B0604020202020204" pitchFamily="34" charset="0"/>
                          <a:ea typeface="ＭＳ Ｐゴシック" panose="020B0600070205080204" pitchFamily="50" charset="-128"/>
                        </a:rPr>
                        <a:t>RAN4</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50" kern="0" dirty="0">
                          <a:solidFill>
                            <a:srgbClr val="000000"/>
                          </a:solidFill>
                          <a:effectLst/>
                          <a:latin typeface="Arial" panose="020B0604020202020204" pitchFamily="34" charset="0"/>
                          <a:ea typeface="ＭＳ Ｐゴシック" panose="020B0600070205080204" pitchFamily="50" charset="-128"/>
                        </a:rPr>
                        <a:t>Optional</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50" kern="0" dirty="0">
                          <a:solidFill>
                            <a:srgbClr val="000000"/>
                          </a:solidFill>
                          <a:effectLst/>
                          <a:latin typeface="Arial" panose="020B0604020202020204" pitchFamily="34" charset="0"/>
                          <a:ea typeface="ＭＳ Ｐゴシック" panose="020B0600070205080204" pitchFamily="50" charset="-128"/>
                        </a:rPr>
                        <a:t> </a:t>
                      </a:r>
                      <a:endParaRPr lang="ja-JP" sz="105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0888410"/>
                  </a:ext>
                </a:extLst>
              </a:tr>
            </a:tbl>
          </a:graphicData>
        </a:graphic>
      </p:graphicFrame>
    </p:spTree>
    <p:extLst>
      <p:ext uri="{BB962C8B-B14F-4D97-AF65-F5344CB8AC3E}">
        <p14:creationId xmlns:p14="http://schemas.microsoft.com/office/powerpoint/2010/main" val="3556132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C02CC26-52DA-4176-A36E-BE4D2D9FFDBB}"/>
              </a:ext>
            </a:extLst>
          </p:cNvPr>
          <p:cNvSpPr>
            <a:spLocks noGrp="1"/>
          </p:cNvSpPr>
          <p:nvPr>
            <p:ph type="title"/>
          </p:nvPr>
        </p:nvSpPr>
        <p:spPr/>
        <p:txBody>
          <a:bodyPr/>
          <a:lstStyle/>
          <a:p>
            <a:r>
              <a:rPr lang="en-US" altLang="ja-JP" dirty="0"/>
              <a:t>256QAM for FR2 PDSCH</a:t>
            </a:r>
            <a:endParaRPr kumimoji="1" lang="ja-JP" altLang="en-US" dirty="0"/>
          </a:p>
        </p:txBody>
      </p:sp>
      <p:sp>
        <p:nvSpPr>
          <p:cNvPr id="3" name="コンテンツ プレースホルダー 2">
            <a:extLst>
              <a:ext uri="{FF2B5EF4-FFF2-40B4-BE49-F238E27FC236}">
                <a16:creationId xmlns:a16="http://schemas.microsoft.com/office/drawing/2014/main" id="{E5559478-57B8-4492-B136-6588EB3DA4C7}"/>
              </a:ext>
            </a:extLst>
          </p:cNvPr>
          <p:cNvSpPr>
            <a:spLocks noGrp="1"/>
          </p:cNvSpPr>
          <p:nvPr>
            <p:ph idx="1"/>
          </p:nvPr>
        </p:nvSpPr>
        <p:spPr/>
        <p:txBody>
          <a:bodyPr/>
          <a:lstStyle/>
          <a:p>
            <a:r>
              <a:rPr kumimoji="1" lang="en-US" altLang="ja-JP" sz="1400" b="1" dirty="0"/>
              <a:t>Agreement</a:t>
            </a:r>
          </a:p>
          <a:p>
            <a:pPr lvl="1"/>
            <a:r>
              <a:rPr lang="en-US" altLang="ja-JP" sz="1200" dirty="0"/>
              <a:t>If capability signaling is introduced for FR2 256QAM PDSCH and PUSCH (pending on the feasibility study), it shall be type 1 </a:t>
            </a:r>
            <a:r>
              <a:rPr lang="en-US" altLang="ja-JP" sz="1200" dirty="0" err="1"/>
              <a:t>signalling</a:t>
            </a:r>
            <a:r>
              <a:rPr lang="en-US" altLang="ja-JP" sz="1200" dirty="0"/>
              <a:t>. FFS on whether type 1 is sufficient considering the number of supporting MIMO layers. </a:t>
            </a:r>
          </a:p>
          <a:p>
            <a:r>
              <a:rPr kumimoji="1" lang="en-US" altLang="ja-JP" sz="1400" b="1" dirty="0"/>
              <a:t>Discussion</a:t>
            </a:r>
          </a:p>
          <a:p>
            <a:pPr lvl="1"/>
            <a:r>
              <a:rPr lang="en-US" altLang="ja-JP" sz="1200" b="1" dirty="0">
                <a:solidFill>
                  <a:srgbClr val="FF0000"/>
                </a:solidFill>
              </a:rPr>
              <a:t>Introduce 256QAM for FR2 PDSCH in Rel.15?</a:t>
            </a:r>
          </a:p>
          <a:p>
            <a:pPr lvl="2"/>
            <a:r>
              <a:rPr lang="en-US" altLang="ja-JP" sz="1100" b="1" dirty="0">
                <a:solidFill>
                  <a:srgbClr val="FF0000"/>
                </a:solidFill>
              </a:rPr>
              <a:t>Option 1: Do not define 256QAM requirements and capability signaling for 256QAM for FR2 in Rel-15 in RAN4 specification. We can further discuss to introduce 256QAM in future release in release independent manner. </a:t>
            </a:r>
          </a:p>
          <a:p>
            <a:pPr lvl="3"/>
            <a:r>
              <a:rPr lang="en-US" altLang="ja-JP" sz="1100" dirty="0">
                <a:solidFill>
                  <a:srgbClr val="0070C0"/>
                </a:solidFill>
              </a:rPr>
              <a:t>Ericsson, Samsung, QC, Intel, ZTE, LG, MTK</a:t>
            </a:r>
          </a:p>
          <a:p>
            <a:pPr lvl="2"/>
            <a:r>
              <a:rPr lang="en-US" altLang="ja-JP" sz="1100" b="1" dirty="0">
                <a:solidFill>
                  <a:srgbClr val="FF0000"/>
                </a:solidFill>
              </a:rPr>
              <a:t>Option 2: Define the 256QAM for FR2 as optional features in Rel-15. RAN4 will further discuss the requirements including EVM, power back-off and so on.</a:t>
            </a:r>
          </a:p>
          <a:p>
            <a:pPr lvl="3"/>
            <a:r>
              <a:rPr lang="en-US" altLang="ja-JP" sz="1100" dirty="0">
                <a:solidFill>
                  <a:srgbClr val="0070C0"/>
                </a:solidFill>
              </a:rPr>
              <a:t>CMCC, NTT DoCoMo, AT&amp;T, Huawei, Nokia, Verizon</a:t>
            </a:r>
          </a:p>
          <a:p>
            <a:pPr lvl="1"/>
            <a:r>
              <a:rPr lang="en-US" altLang="ja-JP" sz="1200" b="1" dirty="0">
                <a:solidFill>
                  <a:srgbClr val="FF0000"/>
                </a:solidFill>
              </a:rPr>
              <a:t>If introduced, what is type?</a:t>
            </a:r>
          </a:p>
          <a:p>
            <a:pPr lvl="2"/>
            <a:r>
              <a:rPr lang="en-US" altLang="ja-JP" sz="1100" b="1" dirty="0">
                <a:solidFill>
                  <a:srgbClr val="FF0000"/>
                </a:solidFill>
              </a:rPr>
              <a:t>Option 1. Type 1 (per band), i.e. not included in BPC</a:t>
            </a:r>
          </a:p>
          <a:p>
            <a:pPr lvl="2"/>
            <a:r>
              <a:rPr lang="en-US" altLang="ja-JP" sz="1100" b="1" dirty="0">
                <a:solidFill>
                  <a:srgbClr val="FF0000"/>
                </a:solidFill>
              </a:rPr>
              <a:t>Option 2. Type 3 (per CC)</a:t>
            </a:r>
          </a:p>
          <a:p>
            <a:pPr lvl="1"/>
            <a:r>
              <a:rPr lang="en-US" altLang="ja-JP" sz="1200" b="1" dirty="0">
                <a:solidFill>
                  <a:srgbClr val="FF0000"/>
                </a:solidFill>
              </a:rPr>
              <a:t>Feature description (only FR2 part)</a:t>
            </a:r>
          </a:p>
          <a:p>
            <a:pPr lvl="1"/>
            <a:endParaRPr lang="en-US" altLang="ja-JP" sz="1200" dirty="0"/>
          </a:p>
          <a:p>
            <a:pPr lvl="1"/>
            <a:endParaRPr lang="en-US" altLang="ja-JP" sz="1200" dirty="0"/>
          </a:p>
        </p:txBody>
      </p:sp>
      <p:graphicFrame>
        <p:nvGraphicFramePr>
          <p:cNvPr id="6" name="表 5">
            <a:extLst>
              <a:ext uri="{FF2B5EF4-FFF2-40B4-BE49-F238E27FC236}">
                <a16:creationId xmlns:a16="http://schemas.microsoft.com/office/drawing/2014/main" id="{1A368805-1D70-4D86-83DA-DBD632D7455E}"/>
              </a:ext>
            </a:extLst>
          </p:cNvPr>
          <p:cNvGraphicFramePr>
            <a:graphicFrameLocks noGrp="1"/>
          </p:cNvGraphicFramePr>
          <p:nvPr>
            <p:extLst>
              <p:ext uri="{D42A27DB-BD31-4B8C-83A1-F6EECF244321}">
                <p14:modId xmlns:p14="http://schemas.microsoft.com/office/powerpoint/2010/main" val="3904891311"/>
              </p:ext>
            </p:extLst>
          </p:nvPr>
        </p:nvGraphicFramePr>
        <p:xfrm>
          <a:off x="237970" y="4883064"/>
          <a:ext cx="11716059" cy="960120"/>
        </p:xfrm>
        <a:graphic>
          <a:graphicData uri="http://schemas.openxmlformats.org/drawingml/2006/table">
            <a:tbl>
              <a:tblPr firstRow="1" firstCol="1" bandRow="1"/>
              <a:tblGrid>
                <a:gridCol w="1010851">
                  <a:extLst>
                    <a:ext uri="{9D8B030D-6E8A-4147-A177-3AD203B41FA5}">
                      <a16:colId xmlns:a16="http://schemas.microsoft.com/office/drawing/2014/main" val="1331757709"/>
                    </a:ext>
                  </a:extLst>
                </a:gridCol>
                <a:gridCol w="1070460">
                  <a:extLst>
                    <a:ext uri="{9D8B030D-6E8A-4147-A177-3AD203B41FA5}">
                      <a16:colId xmlns:a16="http://schemas.microsoft.com/office/drawing/2014/main" val="2634041400"/>
                    </a:ext>
                  </a:extLst>
                </a:gridCol>
                <a:gridCol w="615950">
                  <a:extLst>
                    <a:ext uri="{9D8B030D-6E8A-4147-A177-3AD203B41FA5}">
                      <a16:colId xmlns:a16="http://schemas.microsoft.com/office/drawing/2014/main" val="3150885029"/>
                    </a:ext>
                  </a:extLst>
                </a:gridCol>
                <a:gridCol w="618432">
                  <a:extLst>
                    <a:ext uri="{9D8B030D-6E8A-4147-A177-3AD203B41FA5}">
                      <a16:colId xmlns:a16="http://schemas.microsoft.com/office/drawing/2014/main" val="3186401603"/>
                    </a:ext>
                  </a:extLst>
                </a:gridCol>
                <a:gridCol w="1167322">
                  <a:extLst>
                    <a:ext uri="{9D8B030D-6E8A-4147-A177-3AD203B41FA5}">
                      <a16:colId xmlns:a16="http://schemas.microsoft.com/office/drawing/2014/main" val="385669061"/>
                    </a:ext>
                  </a:extLst>
                </a:gridCol>
                <a:gridCol w="1511202">
                  <a:extLst>
                    <a:ext uri="{9D8B030D-6E8A-4147-A177-3AD203B41FA5}">
                      <a16:colId xmlns:a16="http://schemas.microsoft.com/office/drawing/2014/main" val="3402190264"/>
                    </a:ext>
                  </a:extLst>
                </a:gridCol>
                <a:gridCol w="849549">
                  <a:extLst>
                    <a:ext uri="{9D8B030D-6E8A-4147-A177-3AD203B41FA5}">
                      <a16:colId xmlns:a16="http://schemas.microsoft.com/office/drawing/2014/main" val="2554242753"/>
                    </a:ext>
                  </a:extLst>
                </a:gridCol>
                <a:gridCol w="1303507">
                  <a:extLst>
                    <a:ext uri="{9D8B030D-6E8A-4147-A177-3AD203B41FA5}">
                      <a16:colId xmlns:a16="http://schemas.microsoft.com/office/drawing/2014/main" val="3465617256"/>
                    </a:ext>
                  </a:extLst>
                </a:gridCol>
                <a:gridCol w="499353">
                  <a:extLst>
                    <a:ext uri="{9D8B030D-6E8A-4147-A177-3AD203B41FA5}">
                      <a16:colId xmlns:a16="http://schemas.microsoft.com/office/drawing/2014/main" val="1241318706"/>
                    </a:ext>
                  </a:extLst>
                </a:gridCol>
                <a:gridCol w="1467471">
                  <a:extLst>
                    <a:ext uri="{9D8B030D-6E8A-4147-A177-3AD203B41FA5}">
                      <a16:colId xmlns:a16="http://schemas.microsoft.com/office/drawing/2014/main" val="3420005547"/>
                    </a:ext>
                  </a:extLst>
                </a:gridCol>
                <a:gridCol w="519087">
                  <a:extLst>
                    <a:ext uri="{9D8B030D-6E8A-4147-A177-3AD203B41FA5}">
                      <a16:colId xmlns:a16="http://schemas.microsoft.com/office/drawing/2014/main" val="4272548282"/>
                    </a:ext>
                  </a:extLst>
                </a:gridCol>
                <a:gridCol w="727712">
                  <a:extLst>
                    <a:ext uri="{9D8B030D-6E8A-4147-A177-3AD203B41FA5}">
                      <a16:colId xmlns:a16="http://schemas.microsoft.com/office/drawing/2014/main" val="3351715226"/>
                    </a:ext>
                  </a:extLst>
                </a:gridCol>
                <a:gridCol w="355163">
                  <a:extLst>
                    <a:ext uri="{9D8B030D-6E8A-4147-A177-3AD203B41FA5}">
                      <a16:colId xmlns:a16="http://schemas.microsoft.com/office/drawing/2014/main" val="3008022293"/>
                    </a:ext>
                  </a:extLst>
                </a:gridCol>
              </a:tblGrid>
              <a:tr h="398806">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Feature group</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Components</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Need for </a:t>
                      </a:r>
                      <a:r>
                        <a:rPr lang="en-US" sz="900" kern="0" dirty="0" err="1">
                          <a:solidFill>
                            <a:srgbClr val="000000"/>
                          </a:solidFill>
                          <a:effectLst/>
                          <a:latin typeface="Arial" panose="020B0604020202020204" pitchFamily="34" charset="0"/>
                          <a:ea typeface="ＭＳ Ｐゴシック" panose="020B0600070205080204" pitchFamily="50" charset="-128"/>
                        </a:rPr>
                        <a:t>gNB</a:t>
                      </a:r>
                      <a:r>
                        <a:rPr lang="en-US" sz="900" kern="0" dirty="0">
                          <a:solidFill>
                            <a:srgbClr val="000000"/>
                          </a:solidFill>
                          <a:effectLst/>
                          <a:latin typeface="Arial" panose="020B0604020202020204" pitchFamily="34" charset="0"/>
                          <a:ea typeface="ＭＳ Ｐゴシック" panose="020B0600070205080204" pitchFamily="50" charset="-128"/>
                        </a:rPr>
                        <a:t> to know….</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Consequences if the feature</a:t>
                      </a:r>
                      <a:br>
                        <a:rPr lang="en-US" sz="900" kern="0" dirty="0">
                          <a:solidFill>
                            <a:srgbClr val="000000"/>
                          </a:solidFill>
                          <a:effectLst/>
                          <a:latin typeface="Arial" panose="020B0604020202020204" pitchFamily="34" charset="0"/>
                          <a:ea typeface="ＭＳ Ｐゴシック" panose="020B0600070205080204" pitchFamily="50" charset="-128"/>
                        </a:rPr>
                      </a:br>
                      <a:r>
                        <a:rPr lang="en-US" sz="900" kern="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Type (See R4-17121 19)</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Need of FDD/TDD differentiation</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Need of FR1/FR2 differentiation</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RAN5 implication</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Remarks</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Responsible WG</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algn="ctr">
                        <a:spcAft>
                          <a:spcPts val="0"/>
                        </a:spcAft>
                        <a:tabLst>
                          <a:tab pos="255270" algn="l"/>
                        </a:tabLst>
                      </a:pPr>
                      <a:r>
                        <a:rPr lang="en-US" sz="900" kern="0" dirty="0">
                          <a:solidFill>
                            <a:srgbClr val="000000"/>
                          </a:solidFill>
                          <a:effectLst/>
                          <a:latin typeface="Arial" panose="020B0604020202020204" pitchFamily="34" charset="0"/>
                          <a:ea typeface="ＭＳ Ｐゴシック" panose="020B0600070205080204" pitchFamily="50" charset="-128"/>
                        </a:rPr>
                        <a:t>TSG-RAN decision</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337308828"/>
                  </a:ext>
                </a:extLst>
              </a:tr>
              <a:tr h="172158">
                <a:tc>
                  <a:txBody>
                    <a:bodyPr/>
                    <a:lstStyle/>
                    <a:p>
                      <a:pPr algn="l">
                        <a:spcAft>
                          <a:spcPts val="0"/>
                        </a:spcAft>
                      </a:pPr>
                      <a:r>
                        <a:rPr lang="en-US" sz="900" kern="0" dirty="0">
                          <a:solidFill>
                            <a:srgbClr val="000000"/>
                          </a:solidFill>
                          <a:effectLst/>
                          <a:latin typeface="Arial" panose="020B0604020202020204" pitchFamily="34" charset="0"/>
                          <a:ea typeface="ＭＳ Ｐゴシック" panose="020B0600070205080204" pitchFamily="50" charset="-128"/>
                        </a:rPr>
                        <a:t>256QAM for PDSCH</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900" kern="0" dirty="0">
                          <a:solidFill>
                            <a:srgbClr val="000000"/>
                          </a:solidFill>
                          <a:effectLst/>
                          <a:latin typeface="Arial" panose="020B0604020202020204" pitchFamily="34" charset="0"/>
                          <a:ea typeface="ＭＳ Ｐゴシック" panose="020B0600070205080204" pitchFamily="50" charset="-128"/>
                        </a:rPr>
                        <a:t>1) 256QAM for PDSCH</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900" kern="0" dirty="0">
                          <a:solidFill>
                            <a:srgbClr val="000000"/>
                          </a:solidFill>
                          <a:effectLst/>
                          <a:latin typeface="Arial" panose="020B0604020202020204" pitchFamily="34" charset="0"/>
                          <a:ea typeface="ＭＳ Ｐゴシック" panose="020B0600070205080204" pitchFamily="50" charset="-128"/>
                        </a:rPr>
                        <a:t> </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dirty="0">
                          <a:solidFill>
                            <a:srgbClr val="000000"/>
                          </a:solidFill>
                          <a:effectLst/>
                          <a:latin typeface="Arial" panose="020B0604020202020204" pitchFamily="34" charset="0"/>
                          <a:ea typeface="ＭＳ Ｐゴシック" panose="020B0600070205080204" pitchFamily="50" charset="-128"/>
                        </a:rPr>
                        <a:t>Yes</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900" kern="0" dirty="0">
                          <a:solidFill>
                            <a:srgbClr val="000000"/>
                          </a:solidFill>
                          <a:effectLst/>
                          <a:latin typeface="Arial" panose="020B0604020202020204" pitchFamily="34" charset="0"/>
                          <a:ea typeface="ＭＳ Ｐゴシック" panose="020B0600070205080204" pitchFamily="50" charset="-128"/>
                        </a:rPr>
                        <a:t>256QAM for PDSCH is not possible</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altLang="ja-JP" sz="900" kern="0" dirty="0">
                          <a:solidFill>
                            <a:srgbClr val="FF0000"/>
                          </a:solidFill>
                          <a:effectLst/>
                          <a:latin typeface="Arial" panose="020B0604020202020204" pitchFamily="34" charset="0"/>
                          <a:ea typeface="ＭＳ Ｐゴシック" panose="020B0600070205080204" pitchFamily="50" charset="-128"/>
                        </a:rPr>
                        <a:t>Type1</a:t>
                      </a:r>
                    </a:p>
                    <a:p>
                      <a:pPr algn="l">
                        <a:spcAft>
                          <a:spcPts val="0"/>
                        </a:spcAft>
                      </a:pPr>
                      <a:r>
                        <a:rPr lang="en-US" altLang="ja-JP" sz="900" kern="0" dirty="0">
                          <a:solidFill>
                            <a:srgbClr val="FF0000"/>
                          </a:solidFill>
                          <a:effectLst/>
                          <a:latin typeface="Arial" panose="020B0604020202020204" pitchFamily="34" charset="0"/>
                          <a:ea typeface="ＭＳ Ｐゴシック" panose="020B0600070205080204" pitchFamily="50" charset="-128"/>
                        </a:rPr>
                        <a:t>Type 3 (per CC)</a:t>
                      </a:r>
                    </a:p>
                    <a:p>
                      <a:pPr algn="l">
                        <a:spcAft>
                          <a:spcPts val="0"/>
                        </a:spcAft>
                      </a:pPr>
                      <a:r>
                        <a:rPr lang="en-US" altLang="ja-JP" sz="900" kern="0" dirty="0">
                          <a:solidFill>
                            <a:srgbClr val="FF0000"/>
                          </a:solidFill>
                          <a:effectLst/>
                          <a:latin typeface="Arial" panose="020B0604020202020204" pitchFamily="34" charset="0"/>
                          <a:ea typeface="ＭＳ Ｐゴシック" panose="020B0600070205080204" pitchFamily="50" charset="-128"/>
                        </a:rPr>
                        <a:t>Type 3 (per CA BW class)</a:t>
                      </a:r>
                      <a:endParaRPr lang="en-US" altLang="ja-JP" sz="900" kern="0" dirty="0">
                        <a:solidFill>
                          <a:srgbClr val="FF0000"/>
                        </a:solidFill>
                        <a:effectLst/>
                        <a:highlight>
                          <a:srgbClr val="FFFF00"/>
                        </a:highlight>
                        <a:latin typeface="Arial" panose="020B0604020202020204" pitchFamily="34" charset="0"/>
                        <a:ea typeface="ＭＳ Ｐゴシック" panose="020B0600070205080204" pitchFamily="50"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dirty="0">
                          <a:solidFill>
                            <a:srgbClr val="000000"/>
                          </a:solidFill>
                          <a:effectLst/>
                          <a:latin typeface="Arial" panose="020B0604020202020204" pitchFamily="34" charset="0"/>
                          <a:ea typeface="ＭＳ Ｐゴシック" panose="020B0600070205080204" pitchFamily="50" charset="-128"/>
                        </a:rPr>
                        <a:t>No need</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0" dirty="0">
                          <a:solidFill>
                            <a:srgbClr val="FF0000"/>
                          </a:solidFill>
                          <a:effectLst/>
                          <a:latin typeface="Arial" panose="020B0604020202020204" pitchFamily="34" charset="0"/>
                          <a:ea typeface="ＭＳ Ｐゴシック" panose="020B0600070205080204" pitchFamily="50" charset="-128"/>
                          <a:cs typeface="+mn-cs"/>
                        </a:rPr>
                        <a:t>Applicable only to FR1</a:t>
                      </a:r>
                    </a:p>
                    <a:p>
                      <a:pPr marL="0" algn="l" defTabSz="914400" rtl="0" eaLnBrk="1" latinLnBrk="0" hangingPunct="1">
                        <a:spcAft>
                          <a:spcPts val="0"/>
                        </a:spcAft>
                      </a:pPr>
                      <a:r>
                        <a:rPr kumimoji="1" lang="en-US" altLang="ja-JP" sz="900" kern="0" dirty="0">
                          <a:solidFill>
                            <a:srgbClr val="FF0000"/>
                          </a:solidFill>
                          <a:effectLst/>
                          <a:latin typeface="Arial" panose="020B0604020202020204" pitchFamily="34" charset="0"/>
                          <a:ea typeface="ＭＳ Ｐゴシック" panose="020B0600070205080204" pitchFamily="50" charset="-128"/>
                          <a:cs typeface="+mn-cs"/>
                        </a:rPr>
                        <a:t>Yes </a:t>
                      </a: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dirty="0">
                          <a:solidFill>
                            <a:srgbClr val="000000"/>
                          </a:solidFill>
                          <a:effectLst/>
                          <a:latin typeface="Arial" panose="020B0604020202020204" pitchFamily="34" charset="0"/>
                          <a:ea typeface="ＭＳ Ｐゴシック" panose="020B0600070205080204" pitchFamily="50" charset="-128"/>
                        </a:rPr>
                        <a:t> </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900" kern="0" dirty="0">
                        <a:solidFill>
                          <a:srgbClr val="FF0000"/>
                        </a:solidFill>
                        <a:effectLst/>
                        <a:latin typeface="Arial" panose="020B0604020202020204" pitchFamily="34" charset="0"/>
                        <a:ea typeface="ＭＳ Ｐゴシック" panose="020B0600070205080204" pitchFamily="50" charset="-128"/>
                        <a:cs typeface="+mn-cs"/>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dirty="0">
                          <a:solidFill>
                            <a:srgbClr val="000000"/>
                          </a:solidFill>
                          <a:effectLst/>
                          <a:latin typeface="Arial" panose="020B0604020202020204" pitchFamily="34" charset="0"/>
                          <a:ea typeface="ＭＳ Ｐゴシック" panose="020B0600070205080204" pitchFamily="50" charset="-128"/>
                        </a:rPr>
                        <a:t>RAN4</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0" dirty="0">
                          <a:solidFill>
                            <a:srgbClr val="FF0000"/>
                          </a:solidFill>
                          <a:effectLst/>
                          <a:latin typeface="Arial" panose="020B0604020202020204" pitchFamily="34" charset="0"/>
                          <a:ea typeface="ＭＳ Ｐゴシック" panose="020B0600070205080204" pitchFamily="50" charset="-128"/>
                          <a:cs typeface="+mn-cs"/>
                        </a:rPr>
                        <a:t>NA</a:t>
                      </a:r>
                    </a:p>
                    <a:p>
                      <a:pPr marL="0" algn="l" defTabSz="914400" rtl="0" eaLnBrk="1" latinLnBrk="0" hangingPunct="1">
                        <a:spcAft>
                          <a:spcPts val="0"/>
                        </a:spcAft>
                      </a:pPr>
                      <a:r>
                        <a:rPr kumimoji="1" lang="en-US" altLang="ja-JP" sz="900" kern="0" dirty="0">
                          <a:solidFill>
                            <a:srgbClr val="FF0000"/>
                          </a:solidFill>
                          <a:effectLst/>
                          <a:latin typeface="Arial" panose="020B0604020202020204" pitchFamily="34" charset="0"/>
                          <a:ea typeface="ＭＳ Ｐゴシック" panose="020B0600070205080204" pitchFamily="50" charset="-128"/>
                          <a:cs typeface="+mn-cs"/>
                        </a:rPr>
                        <a:t>Optional </a:t>
                      </a: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0" dirty="0">
                          <a:solidFill>
                            <a:srgbClr val="000000"/>
                          </a:solidFill>
                          <a:effectLst/>
                          <a:latin typeface="Arial" panose="020B0604020202020204" pitchFamily="34" charset="0"/>
                          <a:ea typeface="ＭＳ Ｐゴシック" panose="020B0600070205080204" pitchFamily="50" charset="-128"/>
                        </a:rPr>
                        <a:t> </a:t>
                      </a:r>
                      <a:endParaRPr lang="ja-JP" sz="900" kern="100" dirty="0">
                        <a:effectLst/>
                        <a:latin typeface="Times New Roman" panose="02020603050405020304" pitchFamily="18" charset="0"/>
                        <a:ea typeface="ＭＳ 明朝" panose="02020609040205080304" pitchFamily="17" charset="-128"/>
                      </a:endParaRPr>
                    </a:p>
                  </a:txBody>
                  <a:tcPr marL="12887" marR="128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0888410"/>
                  </a:ext>
                </a:extLst>
              </a:tr>
            </a:tbl>
          </a:graphicData>
        </a:graphic>
      </p:graphicFrame>
    </p:spTree>
    <p:extLst>
      <p:ext uri="{BB962C8B-B14F-4D97-AF65-F5344CB8AC3E}">
        <p14:creationId xmlns:p14="http://schemas.microsoft.com/office/powerpoint/2010/main" val="426388476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TotalTime>
  <Words>3145</Words>
  <Application>Microsoft Office PowerPoint</Application>
  <PresentationFormat>ワイド画面</PresentationFormat>
  <Paragraphs>573</Paragraphs>
  <Slides>17</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17</vt:i4>
      </vt:variant>
    </vt:vector>
  </HeadingPairs>
  <TitlesOfParts>
    <vt:vector size="25" baseType="lpstr">
      <vt:lpstr>Malgun Gothic</vt:lpstr>
      <vt:lpstr>ＭＳ Ｐゴシック</vt:lpstr>
      <vt:lpstr>ＭＳ 明朝</vt:lpstr>
      <vt:lpstr>游ゴシック</vt:lpstr>
      <vt:lpstr>游ゴシック Light</vt:lpstr>
      <vt:lpstr>Arial</vt:lpstr>
      <vt:lpstr>Times New Roman</vt:lpstr>
      <vt:lpstr>Office テーマ</vt:lpstr>
      <vt:lpstr>WF on UE feature list for RRM and modulation order</vt:lpstr>
      <vt:lpstr>Capabilities for modulation order</vt:lpstr>
      <vt:lpstr>Background</vt:lpstr>
      <vt:lpstr>Background </vt:lpstr>
      <vt:lpstr>Type of 256QAM for FR1 PDSCH</vt:lpstr>
      <vt:lpstr>Type of 256QAM for FR1 PUSCH</vt:lpstr>
      <vt:lpstr>Type of pi/2-BPSK for PUSCH</vt:lpstr>
      <vt:lpstr>Type of pi/2-BPSK for PUCCH format 3/4</vt:lpstr>
      <vt:lpstr>256QAM for FR2 PDSCH</vt:lpstr>
      <vt:lpstr>Other capabilities</vt:lpstr>
      <vt:lpstr>BWP switching delay</vt:lpstr>
      <vt:lpstr>1-symbol GP in unpaired spectrum</vt:lpstr>
      <vt:lpstr>Number of Tx ports</vt:lpstr>
      <vt:lpstr>Capabilities for RRM</vt:lpstr>
      <vt:lpstr>Background </vt:lpstr>
      <vt:lpstr>Simultaneous reception of data and SS block with different numerologies when UE conducts the serving cell measurement or intra-frequency measurement </vt:lpstr>
      <vt:lpstr>Simultaneous reception of data and SS block with different numerologies when UE conducts the serving cell measurement or intra-frequency measurement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佐野洋介</dc:creator>
  <cp:lastModifiedBy>佐野洋介</cp:lastModifiedBy>
  <cp:revision>77</cp:revision>
  <dcterms:created xsi:type="dcterms:W3CDTF">2018-02-27T15:26:42Z</dcterms:created>
  <dcterms:modified xsi:type="dcterms:W3CDTF">2018-03-01T17:03:54Z</dcterms:modified>
</cp:coreProperties>
</file>