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38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02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94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1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1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833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00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31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71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457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673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88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smtClean="0"/>
              <a:t>Intra-frequency </a:t>
            </a:r>
            <a:r>
              <a:rPr lang="en-US" sz="4000" dirty="0"/>
              <a:t>Cell Identification </a:t>
            </a:r>
            <a:r>
              <a:rPr lang="en-US" sz="4000" dirty="0" smtClean="0"/>
              <a:t>Requirements without Gap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542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>
                <a:solidFill>
                  <a:prstClr val="black"/>
                </a:solidFill>
              </a:rPr>
              <a:t>3GPP TSG-RAN WG4 Meeting </a:t>
            </a:r>
            <a:r>
              <a:rPr lang="en-US" altLang="zh-CN" sz="1800" b="1" dirty="0" smtClean="0">
                <a:solidFill>
                  <a:prstClr val="black"/>
                </a:solidFill>
              </a:rPr>
              <a:t>#86</a:t>
            </a:r>
            <a:r>
              <a:rPr lang="en-US" altLang="zh-CN" sz="1800" b="1" dirty="0">
                <a:solidFill>
                  <a:prstClr val="black"/>
                </a:solidFill>
              </a:rPr>
              <a:t/>
            </a:r>
            <a:br>
              <a:rPr lang="en-US" altLang="zh-CN" sz="1800" b="1" dirty="0">
                <a:solidFill>
                  <a:prstClr val="black"/>
                </a:solidFill>
              </a:rPr>
            </a:br>
            <a:r>
              <a:rPr lang="en-GB" sz="1800" b="1" dirty="0"/>
              <a:t>Athens, Greece, 26 Feb - 02 Mar 2018</a:t>
            </a:r>
            <a:endParaRPr lang="en-GB" sz="18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de-DE" sz="1800" b="1" dirty="0" smtClean="0"/>
              <a:t>R4-1801766</a:t>
            </a:r>
            <a:endParaRPr lang="zh-CN" altLang="en-US" sz="1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937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 RAN4-NR-AH1801 the following formulae were agreed to define Intra-frequency Cell Identification requirements without gap</a:t>
            </a:r>
          </a:p>
          <a:p>
            <a:pPr marL="0" indent="0">
              <a:buNone/>
            </a:pPr>
            <a:r>
              <a:rPr lang="en-US" sz="2400" dirty="0" smtClean="0"/>
              <a:t>	In FR1:</a:t>
            </a:r>
          </a:p>
          <a:p>
            <a:pPr marL="0" indent="0">
              <a:buNone/>
            </a:pPr>
            <a:r>
              <a:rPr lang="en-GB" sz="2200" i="1" dirty="0"/>
              <a:t> </a:t>
            </a:r>
            <a:r>
              <a:rPr lang="en-GB" sz="2200" i="1" dirty="0" smtClean="0"/>
              <a:t>		</a:t>
            </a:r>
            <a:r>
              <a:rPr lang="en-GB" sz="2000" i="1" dirty="0" smtClean="0"/>
              <a:t>T</a:t>
            </a:r>
            <a:r>
              <a:rPr lang="en-GB" sz="2000" i="1" baseline="-25000" dirty="0" smtClean="0"/>
              <a:t>PSS/</a:t>
            </a:r>
            <a:r>
              <a:rPr lang="en-GB" sz="2000" i="1" baseline="-25000" dirty="0" err="1" smtClean="0"/>
              <a:t>SSS_sync</a:t>
            </a:r>
            <a:r>
              <a:rPr lang="en-GB" sz="2000" i="1" dirty="0" smtClean="0"/>
              <a:t> </a:t>
            </a:r>
            <a:r>
              <a:rPr lang="en-GB" sz="2000" i="1" dirty="0"/>
              <a:t>= max( 600, [5 or 6] x </a:t>
            </a:r>
            <a:r>
              <a:rPr lang="en-GB" sz="2000" i="1" dirty="0" err="1"/>
              <a:t>SMTC_period</a:t>
            </a:r>
            <a:r>
              <a:rPr lang="en-GB" sz="2000" i="1" dirty="0"/>
              <a:t> )</a:t>
            </a:r>
            <a:r>
              <a:rPr lang="en-GB" sz="2000" dirty="0"/>
              <a:t> </a:t>
            </a:r>
            <a:r>
              <a:rPr lang="en-GB" sz="2000" dirty="0" err="1"/>
              <a:t>ms</a:t>
            </a:r>
            <a:r>
              <a:rPr lang="en-GB" sz="2000" dirty="0"/>
              <a:t>        (1)</a:t>
            </a:r>
            <a:endParaRPr lang="en-US" sz="2000" dirty="0"/>
          </a:p>
          <a:p>
            <a:pPr marL="0" indent="0">
              <a:buNone/>
            </a:pPr>
            <a:r>
              <a:rPr lang="en-GB" sz="2000" i="1" dirty="0"/>
              <a:t>                            </a:t>
            </a:r>
            <a:r>
              <a:rPr lang="en-GB" sz="2000" i="1" dirty="0" smtClean="0"/>
              <a:t>         </a:t>
            </a:r>
            <a:r>
              <a:rPr lang="en-GB" sz="2000" i="1" dirty="0" err="1"/>
              <a:t>T</a:t>
            </a:r>
            <a:r>
              <a:rPr lang="en-GB" sz="2000" i="1" baseline="-25000" dirty="0" err="1"/>
              <a:t>SSB_time_index</a:t>
            </a:r>
            <a:r>
              <a:rPr lang="en-GB" sz="2000" i="1" dirty="0"/>
              <a:t> = max( [TBD], </a:t>
            </a:r>
            <a:r>
              <a:rPr lang="en-GB" sz="2000" i="1" dirty="0">
                <a:solidFill>
                  <a:srgbClr val="FF0000"/>
                </a:solidFill>
              </a:rPr>
              <a:t>[2+X]</a:t>
            </a:r>
            <a:r>
              <a:rPr lang="en-GB" sz="2000" i="1" dirty="0"/>
              <a:t> x </a:t>
            </a:r>
            <a:r>
              <a:rPr lang="en-GB" sz="2000" i="1" dirty="0" err="1"/>
              <a:t>SMTC_period</a:t>
            </a:r>
            <a:r>
              <a:rPr lang="en-GB" sz="2000" i="1" dirty="0"/>
              <a:t> )</a:t>
            </a:r>
            <a:r>
              <a:rPr lang="en-GB" sz="2000" dirty="0"/>
              <a:t> </a:t>
            </a:r>
            <a:r>
              <a:rPr lang="en-GB" sz="2000" dirty="0" err="1"/>
              <a:t>ms</a:t>
            </a:r>
            <a:r>
              <a:rPr lang="en-GB" sz="2000" dirty="0"/>
              <a:t>        (2)</a:t>
            </a:r>
            <a:endParaRPr lang="en-US" sz="2000" dirty="0"/>
          </a:p>
          <a:p>
            <a:pPr marL="0" indent="0">
              <a:buNone/>
            </a:pPr>
            <a:r>
              <a:rPr lang="en-GB" sz="2000" i="1" dirty="0"/>
              <a:t>               </a:t>
            </a:r>
            <a:r>
              <a:rPr lang="en-GB" sz="2000" i="1" dirty="0" smtClean="0"/>
              <a:t>          </a:t>
            </a:r>
            <a:r>
              <a:rPr lang="en-GB" sz="2000" i="1" dirty="0"/>
              <a:t>T</a:t>
            </a:r>
            <a:r>
              <a:rPr lang="en-US" sz="2000" i="1" baseline="-25000" dirty="0" err="1"/>
              <a:t>SSB_measurement_period</a:t>
            </a:r>
            <a:r>
              <a:rPr lang="en-GB" sz="2000" i="1" dirty="0"/>
              <a:t> = max( 200, [</a:t>
            </a:r>
            <a:r>
              <a:rPr lang="en-US" altLang="zh-CN" sz="2000" i="1" dirty="0"/>
              <a:t>5]</a:t>
            </a:r>
            <a:r>
              <a:rPr lang="en-GB" sz="2000" i="1" dirty="0"/>
              <a:t> x </a:t>
            </a:r>
            <a:r>
              <a:rPr lang="en-GB" sz="2000" i="1" dirty="0" err="1"/>
              <a:t>SMTC_period</a:t>
            </a:r>
            <a:r>
              <a:rPr lang="en-GB" sz="2000" i="1" dirty="0"/>
              <a:t> )</a:t>
            </a:r>
            <a:r>
              <a:rPr lang="en-GB" sz="2000" dirty="0"/>
              <a:t>         </a:t>
            </a:r>
            <a:r>
              <a:rPr lang="en-GB" sz="2000" dirty="0" err="1"/>
              <a:t>ms</a:t>
            </a:r>
            <a:r>
              <a:rPr lang="en-GB" sz="2000" dirty="0"/>
              <a:t>        (3)</a:t>
            </a:r>
            <a:r>
              <a:rPr lang="en-US" sz="2400" dirty="0" smtClean="0"/>
              <a:t> </a:t>
            </a:r>
          </a:p>
          <a:p>
            <a:pPr marL="0" indent="0">
              <a:buNone/>
            </a:pPr>
            <a:r>
              <a:rPr lang="en-US" sz="2400" dirty="0" smtClean="0"/>
              <a:t>	In FR2:</a:t>
            </a:r>
          </a:p>
          <a:p>
            <a:pPr marL="0" lvl="0" indent="0">
              <a:buNone/>
            </a:pPr>
            <a:r>
              <a:rPr lang="en-GB" sz="2000" i="1" dirty="0">
                <a:solidFill>
                  <a:prstClr val="black"/>
                </a:solidFill>
              </a:rPr>
              <a:t> </a:t>
            </a:r>
            <a:r>
              <a:rPr lang="en-GB" sz="2000" i="1" dirty="0" smtClean="0">
                <a:solidFill>
                  <a:prstClr val="black"/>
                </a:solidFill>
              </a:rPr>
              <a:t>		T</a:t>
            </a:r>
            <a:r>
              <a:rPr lang="en-GB" sz="2000" i="1" baseline="-25000" dirty="0" smtClean="0">
                <a:solidFill>
                  <a:prstClr val="black"/>
                </a:solidFill>
              </a:rPr>
              <a:t>PSS/</a:t>
            </a:r>
            <a:r>
              <a:rPr lang="en-GB" sz="2000" i="1" baseline="-25000" dirty="0" err="1" smtClean="0">
                <a:solidFill>
                  <a:prstClr val="black"/>
                </a:solidFill>
              </a:rPr>
              <a:t>SSS_sync</a:t>
            </a:r>
            <a:r>
              <a:rPr lang="en-GB" sz="2000" i="1" dirty="0" smtClean="0">
                <a:solidFill>
                  <a:prstClr val="black"/>
                </a:solidFill>
              </a:rPr>
              <a:t> </a:t>
            </a:r>
            <a:r>
              <a:rPr lang="en-GB" sz="2000" i="1" dirty="0">
                <a:solidFill>
                  <a:prstClr val="black"/>
                </a:solidFill>
              </a:rPr>
              <a:t>= max( [X</a:t>
            </a:r>
            <a:r>
              <a:rPr lang="en-GB" sz="2000" i="1" baseline="-25000" dirty="0">
                <a:solidFill>
                  <a:prstClr val="black"/>
                </a:solidFill>
              </a:rPr>
              <a:t>1</a:t>
            </a:r>
            <a:r>
              <a:rPr lang="en-GB" sz="2000" i="1" dirty="0">
                <a:solidFill>
                  <a:prstClr val="black"/>
                </a:solidFill>
              </a:rPr>
              <a:t>], [Y</a:t>
            </a:r>
            <a:r>
              <a:rPr lang="en-GB" sz="2000" i="1" baseline="-25000" dirty="0">
                <a:solidFill>
                  <a:prstClr val="black"/>
                </a:solidFill>
              </a:rPr>
              <a:t>1</a:t>
            </a:r>
            <a:r>
              <a:rPr lang="en-GB" sz="2000" i="1" dirty="0">
                <a:solidFill>
                  <a:prstClr val="black"/>
                </a:solidFill>
              </a:rPr>
              <a:t>] </a:t>
            </a:r>
            <a:r>
              <a:rPr lang="en-US" sz="2000" i="1" dirty="0">
                <a:solidFill>
                  <a:prstClr val="black"/>
                </a:solidFill>
              </a:rPr>
              <a:t>x </a:t>
            </a:r>
            <a:r>
              <a:rPr lang="en-GB" sz="2000" i="1" dirty="0">
                <a:solidFill>
                  <a:prstClr val="black"/>
                </a:solidFill>
              </a:rPr>
              <a:t>N</a:t>
            </a:r>
            <a:r>
              <a:rPr lang="en-GB" sz="2000" i="1" baseline="-25000" dirty="0">
                <a:solidFill>
                  <a:prstClr val="black"/>
                </a:solidFill>
              </a:rPr>
              <a:t>1 </a:t>
            </a:r>
            <a:r>
              <a:rPr lang="en-GB" sz="2000" i="1" dirty="0">
                <a:solidFill>
                  <a:prstClr val="black"/>
                </a:solidFill>
              </a:rPr>
              <a:t>x </a:t>
            </a:r>
            <a:r>
              <a:rPr lang="en-GB" sz="2000" i="1" dirty="0" err="1">
                <a:solidFill>
                  <a:prstClr val="black"/>
                </a:solidFill>
              </a:rPr>
              <a:t>SMTC_period</a:t>
            </a:r>
            <a:r>
              <a:rPr lang="en-GB" sz="2000" i="1" dirty="0">
                <a:solidFill>
                  <a:prstClr val="black"/>
                </a:solidFill>
              </a:rPr>
              <a:t> </a:t>
            </a:r>
            <a:r>
              <a:rPr lang="en-GB" sz="2000" i="1" dirty="0" smtClean="0">
                <a:solidFill>
                  <a:prstClr val="black"/>
                </a:solidFill>
              </a:rPr>
              <a:t>)</a:t>
            </a:r>
            <a:r>
              <a:rPr lang="en-GB" sz="2000" dirty="0" smtClean="0">
                <a:solidFill>
                  <a:prstClr val="black"/>
                </a:solidFill>
              </a:rPr>
              <a:t> </a:t>
            </a:r>
            <a:r>
              <a:rPr lang="en-GB" sz="2000" dirty="0" err="1">
                <a:solidFill>
                  <a:prstClr val="black"/>
                </a:solidFill>
              </a:rPr>
              <a:t>ms</a:t>
            </a:r>
            <a:r>
              <a:rPr lang="en-GB" sz="2000" dirty="0">
                <a:solidFill>
                  <a:prstClr val="black"/>
                </a:solidFill>
              </a:rPr>
              <a:t>        (4)</a:t>
            </a:r>
            <a:endParaRPr lang="en-US" sz="20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GB" sz="2000" i="1" dirty="0">
                <a:solidFill>
                  <a:prstClr val="black"/>
                </a:solidFill>
              </a:rPr>
              <a:t>                            </a:t>
            </a:r>
            <a:r>
              <a:rPr lang="en-GB" sz="2000" i="1" dirty="0" smtClean="0">
                <a:solidFill>
                  <a:prstClr val="black"/>
                </a:solidFill>
              </a:rPr>
              <a:t>         </a:t>
            </a:r>
            <a:r>
              <a:rPr lang="en-GB" sz="2000" i="1" dirty="0" err="1" smtClean="0">
                <a:solidFill>
                  <a:prstClr val="black"/>
                </a:solidFill>
              </a:rPr>
              <a:t>T</a:t>
            </a:r>
            <a:r>
              <a:rPr lang="en-GB" sz="2000" i="1" baseline="-25000" dirty="0" err="1" smtClean="0">
                <a:solidFill>
                  <a:prstClr val="black"/>
                </a:solidFill>
              </a:rPr>
              <a:t>SSB_time_index</a:t>
            </a:r>
            <a:r>
              <a:rPr lang="en-GB" sz="2000" i="1" dirty="0" smtClean="0">
                <a:solidFill>
                  <a:prstClr val="black"/>
                </a:solidFill>
              </a:rPr>
              <a:t> </a:t>
            </a:r>
            <a:r>
              <a:rPr lang="en-GB" sz="2000" i="1" dirty="0">
                <a:solidFill>
                  <a:prstClr val="black"/>
                </a:solidFill>
              </a:rPr>
              <a:t>= max( [X</a:t>
            </a:r>
            <a:r>
              <a:rPr lang="en-GB" sz="2000" i="1" baseline="-25000" dirty="0">
                <a:solidFill>
                  <a:prstClr val="black"/>
                </a:solidFill>
              </a:rPr>
              <a:t>2</a:t>
            </a:r>
            <a:r>
              <a:rPr lang="en-GB" sz="2000" i="1" dirty="0">
                <a:solidFill>
                  <a:prstClr val="black"/>
                </a:solidFill>
              </a:rPr>
              <a:t>], </a:t>
            </a:r>
            <a:r>
              <a:rPr lang="en-GB" sz="2000" i="1" dirty="0">
                <a:solidFill>
                  <a:srgbClr val="FF0000"/>
                </a:solidFill>
              </a:rPr>
              <a:t>[3+Y</a:t>
            </a:r>
            <a:r>
              <a:rPr lang="en-GB" sz="2000" i="1" baseline="-25000" dirty="0">
                <a:solidFill>
                  <a:srgbClr val="FF0000"/>
                </a:solidFill>
              </a:rPr>
              <a:t>2</a:t>
            </a:r>
            <a:r>
              <a:rPr lang="en-GB" sz="2000" i="1" dirty="0">
                <a:solidFill>
                  <a:srgbClr val="FF0000"/>
                </a:solidFill>
              </a:rPr>
              <a:t>]</a:t>
            </a:r>
            <a:r>
              <a:rPr lang="en-GB" sz="2000" i="1" dirty="0">
                <a:solidFill>
                  <a:prstClr val="black"/>
                </a:solidFill>
              </a:rPr>
              <a:t> </a:t>
            </a:r>
            <a:r>
              <a:rPr lang="en-US" sz="2000" i="1" dirty="0">
                <a:solidFill>
                  <a:prstClr val="black"/>
                </a:solidFill>
              </a:rPr>
              <a:t>x </a:t>
            </a:r>
            <a:r>
              <a:rPr lang="en-GB" sz="2000" i="1" dirty="0">
                <a:solidFill>
                  <a:prstClr val="black"/>
                </a:solidFill>
              </a:rPr>
              <a:t>N</a:t>
            </a:r>
            <a:r>
              <a:rPr lang="en-GB" sz="2000" i="1" baseline="-25000" dirty="0">
                <a:solidFill>
                  <a:prstClr val="black"/>
                </a:solidFill>
              </a:rPr>
              <a:t>2 </a:t>
            </a:r>
            <a:r>
              <a:rPr lang="en-GB" sz="2000" i="1" dirty="0">
                <a:solidFill>
                  <a:prstClr val="black"/>
                </a:solidFill>
              </a:rPr>
              <a:t>x </a:t>
            </a:r>
            <a:r>
              <a:rPr lang="en-GB" sz="2000" i="1" dirty="0" err="1">
                <a:solidFill>
                  <a:prstClr val="black"/>
                </a:solidFill>
              </a:rPr>
              <a:t>SMTC_period</a:t>
            </a:r>
            <a:r>
              <a:rPr lang="en-GB" sz="2000" i="1" dirty="0">
                <a:solidFill>
                  <a:prstClr val="black"/>
                </a:solidFill>
              </a:rPr>
              <a:t> )</a:t>
            </a:r>
            <a:r>
              <a:rPr lang="en-GB" sz="2000" dirty="0">
                <a:solidFill>
                  <a:prstClr val="black"/>
                </a:solidFill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</a:rPr>
              <a:t>ms</a:t>
            </a:r>
            <a:r>
              <a:rPr lang="en-GB" sz="2000" dirty="0" smtClean="0">
                <a:solidFill>
                  <a:prstClr val="black"/>
                </a:solidFill>
              </a:rPr>
              <a:t>    </a:t>
            </a:r>
            <a:r>
              <a:rPr lang="en-GB" sz="2000" dirty="0">
                <a:solidFill>
                  <a:prstClr val="black"/>
                </a:solidFill>
              </a:rPr>
              <a:t>(5)</a:t>
            </a:r>
            <a:endParaRPr lang="en-US" sz="20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GB" sz="2000" i="1" dirty="0">
                <a:solidFill>
                  <a:prstClr val="black"/>
                </a:solidFill>
              </a:rPr>
              <a:t>               </a:t>
            </a:r>
            <a:r>
              <a:rPr lang="en-GB" sz="2000" i="1" dirty="0" smtClean="0">
                <a:solidFill>
                  <a:prstClr val="black"/>
                </a:solidFill>
              </a:rPr>
              <a:t>          T</a:t>
            </a:r>
            <a:r>
              <a:rPr lang="en-US" sz="2000" i="1" baseline="-25000" dirty="0" err="1">
                <a:solidFill>
                  <a:prstClr val="black"/>
                </a:solidFill>
              </a:rPr>
              <a:t>SSB_measurement_period</a:t>
            </a:r>
            <a:r>
              <a:rPr lang="en-GB" sz="2000" i="1" dirty="0">
                <a:solidFill>
                  <a:prstClr val="black"/>
                </a:solidFill>
              </a:rPr>
              <a:t> = max( [X</a:t>
            </a:r>
            <a:r>
              <a:rPr lang="en-GB" sz="2000" i="1" baseline="-25000" dirty="0">
                <a:solidFill>
                  <a:prstClr val="black"/>
                </a:solidFill>
              </a:rPr>
              <a:t>3</a:t>
            </a:r>
            <a:r>
              <a:rPr lang="en-GB" sz="2000" i="1" dirty="0">
                <a:solidFill>
                  <a:prstClr val="black"/>
                </a:solidFill>
              </a:rPr>
              <a:t>], [Y</a:t>
            </a:r>
            <a:r>
              <a:rPr lang="en-GB" sz="2000" i="1" baseline="-25000" dirty="0">
                <a:solidFill>
                  <a:prstClr val="black"/>
                </a:solidFill>
              </a:rPr>
              <a:t>3</a:t>
            </a:r>
            <a:r>
              <a:rPr lang="en-GB" sz="2000" i="1" dirty="0">
                <a:solidFill>
                  <a:prstClr val="black"/>
                </a:solidFill>
              </a:rPr>
              <a:t>] </a:t>
            </a:r>
            <a:r>
              <a:rPr lang="en-US" sz="2000" i="1" dirty="0">
                <a:solidFill>
                  <a:prstClr val="black"/>
                </a:solidFill>
              </a:rPr>
              <a:t>x </a:t>
            </a:r>
            <a:r>
              <a:rPr lang="en-GB" sz="2000" i="1" dirty="0">
                <a:solidFill>
                  <a:prstClr val="black"/>
                </a:solidFill>
              </a:rPr>
              <a:t>N</a:t>
            </a:r>
            <a:r>
              <a:rPr lang="en-GB" sz="2000" i="1" baseline="-25000" dirty="0">
                <a:solidFill>
                  <a:prstClr val="black"/>
                </a:solidFill>
              </a:rPr>
              <a:t>3 </a:t>
            </a:r>
            <a:r>
              <a:rPr lang="en-GB" sz="2000" i="1" dirty="0">
                <a:solidFill>
                  <a:prstClr val="black"/>
                </a:solidFill>
              </a:rPr>
              <a:t>x </a:t>
            </a:r>
            <a:r>
              <a:rPr lang="en-GB" sz="2000" i="1" dirty="0" err="1">
                <a:solidFill>
                  <a:prstClr val="black"/>
                </a:solidFill>
              </a:rPr>
              <a:t>SMTC_period</a:t>
            </a:r>
            <a:r>
              <a:rPr lang="en-GB" sz="2000" i="1" dirty="0">
                <a:solidFill>
                  <a:prstClr val="black"/>
                </a:solidFill>
              </a:rPr>
              <a:t> </a:t>
            </a:r>
            <a:r>
              <a:rPr lang="en-GB" sz="2000" i="1">
                <a:solidFill>
                  <a:prstClr val="black"/>
                </a:solidFill>
              </a:rPr>
              <a:t>)</a:t>
            </a:r>
            <a:r>
              <a:rPr lang="en-GB" sz="2000">
                <a:solidFill>
                  <a:prstClr val="black"/>
                </a:solidFill>
              </a:rPr>
              <a:t> </a:t>
            </a:r>
            <a:r>
              <a:rPr lang="en-GB" sz="2000" smtClean="0">
                <a:solidFill>
                  <a:prstClr val="black"/>
                </a:solidFill>
              </a:rPr>
              <a:t>ms</a:t>
            </a:r>
            <a:r>
              <a:rPr lang="en-GB" sz="2000" dirty="0" smtClean="0">
                <a:solidFill>
                  <a:prstClr val="black"/>
                </a:solidFill>
              </a:rPr>
              <a:t>        </a:t>
            </a:r>
            <a:r>
              <a:rPr lang="en-GB" sz="2000" dirty="0">
                <a:solidFill>
                  <a:prstClr val="black"/>
                </a:solidFill>
              </a:rPr>
              <a:t>(6</a:t>
            </a:r>
            <a:r>
              <a:rPr lang="en-GB" sz="2000" dirty="0" smtClean="0">
                <a:solidFill>
                  <a:prstClr val="black"/>
                </a:solidFill>
              </a:rPr>
              <a:t>)</a:t>
            </a:r>
          </a:p>
          <a:p>
            <a:pPr marL="0" indent="0">
              <a:buNone/>
            </a:pPr>
            <a:endParaRPr lang="en-US" sz="2600" dirty="0" smtClean="0"/>
          </a:p>
          <a:p>
            <a:r>
              <a:rPr lang="en-US" dirty="0" smtClean="0"/>
              <a:t>Interested </a:t>
            </a:r>
            <a:r>
              <a:rPr lang="en-US" dirty="0"/>
              <a:t>companies are encouraged to propose </a:t>
            </a:r>
            <a:r>
              <a:rPr lang="en-US" i="1" dirty="0"/>
              <a:t>[TBD]</a:t>
            </a:r>
            <a:r>
              <a:rPr lang="en-US" dirty="0"/>
              <a:t> values in formulas (1) to (6), and the </a:t>
            </a:r>
            <a:r>
              <a:rPr lang="en-GB" dirty="0"/>
              <a:t>parameter </a:t>
            </a:r>
            <a:r>
              <a:rPr lang="en-GB" i="1" dirty="0"/>
              <a:t>N</a:t>
            </a:r>
            <a:r>
              <a:rPr lang="en-GB" dirty="0"/>
              <a:t> related to Rx beamforming and Rx beam sweeping in formulas (4) to (6</a:t>
            </a:r>
            <a:r>
              <a:rPr lang="en-GB" dirty="0" smtClean="0"/>
              <a:t>)</a:t>
            </a:r>
            <a:endParaRPr lang="en-GB" dirty="0"/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26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Simulation results and discussion we propose the following</a:t>
            </a:r>
          </a:p>
          <a:p>
            <a:pPr marL="0" lvl="0" indent="0">
              <a:buNone/>
            </a:pPr>
            <a:r>
              <a:rPr lang="en-US" sz="1900" dirty="0">
                <a:solidFill>
                  <a:prstClr val="black"/>
                </a:solidFill>
              </a:rPr>
              <a:t>In FR1:</a:t>
            </a:r>
          </a:p>
          <a:p>
            <a:pPr marL="0" lvl="0" indent="0">
              <a:buNone/>
            </a:pPr>
            <a:r>
              <a:rPr lang="en-GB" sz="1700" i="1" dirty="0">
                <a:solidFill>
                  <a:prstClr val="black"/>
                </a:solidFill>
              </a:rPr>
              <a:t> 		</a:t>
            </a:r>
            <a:r>
              <a:rPr lang="en-GB" sz="1600" i="1" dirty="0">
                <a:solidFill>
                  <a:prstClr val="black"/>
                </a:solidFill>
              </a:rPr>
              <a:t>T</a:t>
            </a:r>
            <a:r>
              <a:rPr lang="en-GB" sz="1600" i="1" baseline="-25000" dirty="0">
                <a:solidFill>
                  <a:prstClr val="black"/>
                </a:solidFill>
              </a:rPr>
              <a:t>PSS/</a:t>
            </a:r>
            <a:r>
              <a:rPr lang="en-GB" sz="1600" i="1" baseline="-25000" dirty="0" err="1">
                <a:solidFill>
                  <a:prstClr val="black"/>
                </a:solidFill>
              </a:rPr>
              <a:t>SSS_sync</a:t>
            </a:r>
            <a:r>
              <a:rPr lang="en-GB" sz="1600" i="1" dirty="0">
                <a:solidFill>
                  <a:prstClr val="black"/>
                </a:solidFill>
              </a:rPr>
              <a:t> = max( 600, </a:t>
            </a:r>
            <a:r>
              <a:rPr lang="en-GB" sz="1600" i="1" dirty="0" smtClean="0">
                <a:solidFill>
                  <a:srgbClr val="00B050"/>
                </a:solidFill>
              </a:rPr>
              <a:t>6</a:t>
            </a:r>
            <a:r>
              <a:rPr lang="en-GB" sz="1600" i="1" dirty="0" smtClean="0">
                <a:solidFill>
                  <a:prstClr val="black"/>
                </a:solidFill>
              </a:rPr>
              <a:t>x </a:t>
            </a:r>
            <a:r>
              <a:rPr lang="en-GB" sz="1600" i="1" dirty="0" err="1">
                <a:solidFill>
                  <a:prstClr val="black"/>
                </a:solidFill>
              </a:rPr>
              <a:t>SMTC_period</a:t>
            </a:r>
            <a:r>
              <a:rPr lang="en-GB" sz="1600" i="1" dirty="0">
                <a:solidFill>
                  <a:prstClr val="black"/>
                </a:solidFill>
              </a:rPr>
              <a:t> )</a:t>
            </a:r>
            <a:r>
              <a:rPr lang="en-GB" sz="1600" dirty="0">
                <a:solidFill>
                  <a:prstClr val="black"/>
                </a:solidFill>
              </a:rPr>
              <a:t> </a:t>
            </a:r>
            <a:r>
              <a:rPr lang="en-GB" sz="1600" dirty="0" err="1">
                <a:solidFill>
                  <a:prstClr val="black"/>
                </a:solidFill>
              </a:rPr>
              <a:t>ms</a:t>
            </a:r>
            <a:r>
              <a:rPr lang="en-GB" sz="1600" dirty="0">
                <a:solidFill>
                  <a:prstClr val="black"/>
                </a:solidFill>
              </a:rPr>
              <a:t>        </a:t>
            </a:r>
            <a:endParaRPr lang="en-US" sz="1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GB" sz="1600" i="1" dirty="0">
                <a:solidFill>
                  <a:prstClr val="black"/>
                </a:solidFill>
              </a:rPr>
              <a:t>                            </a:t>
            </a:r>
            <a:r>
              <a:rPr lang="en-GB" sz="1600" i="1" dirty="0" smtClean="0">
                <a:solidFill>
                  <a:prstClr val="black"/>
                </a:solidFill>
              </a:rPr>
              <a:t>         </a:t>
            </a:r>
            <a:r>
              <a:rPr lang="en-GB" sz="1600" i="1" dirty="0" err="1">
                <a:solidFill>
                  <a:prstClr val="black"/>
                </a:solidFill>
              </a:rPr>
              <a:t>T</a:t>
            </a:r>
            <a:r>
              <a:rPr lang="en-GB" sz="1600" i="1" baseline="-25000" dirty="0" err="1">
                <a:solidFill>
                  <a:prstClr val="black"/>
                </a:solidFill>
              </a:rPr>
              <a:t>SSB_time_index</a:t>
            </a:r>
            <a:r>
              <a:rPr lang="en-GB" sz="1600" i="1" dirty="0">
                <a:solidFill>
                  <a:prstClr val="black"/>
                </a:solidFill>
              </a:rPr>
              <a:t> = max( </a:t>
            </a:r>
            <a:r>
              <a:rPr lang="en-GB" sz="1600" i="1" dirty="0" smtClean="0">
                <a:solidFill>
                  <a:srgbClr val="00B050"/>
                </a:solidFill>
              </a:rPr>
              <a:t>120</a:t>
            </a:r>
            <a:r>
              <a:rPr lang="en-GB" sz="1600" i="1" dirty="0" smtClean="0">
                <a:solidFill>
                  <a:prstClr val="black"/>
                </a:solidFill>
              </a:rPr>
              <a:t>, </a:t>
            </a:r>
            <a:r>
              <a:rPr lang="en-GB" sz="1600" i="1" dirty="0" smtClean="0">
                <a:solidFill>
                  <a:srgbClr val="00B050"/>
                </a:solidFill>
              </a:rPr>
              <a:t>3</a:t>
            </a:r>
            <a:r>
              <a:rPr lang="en-GB" sz="1600" i="1" dirty="0" smtClean="0">
                <a:solidFill>
                  <a:prstClr val="black"/>
                </a:solidFill>
              </a:rPr>
              <a:t>x </a:t>
            </a:r>
            <a:r>
              <a:rPr lang="en-GB" sz="1600" i="1" dirty="0" err="1">
                <a:solidFill>
                  <a:prstClr val="black"/>
                </a:solidFill>
              </a:rPr>
              <a:t>SMTC_period</a:t>
            </a:r>
            <a:r>
              <a:rPr lang="en-GB" sz="1600" i="1" dirty="0">
                <a:solidFill>
                  <a:prstClr val="black"/>
                </a:solidFill>
              </a:rPr>
              <a:t> )</a:t>
            </a:r>
            <a:r>
              <a:rPr lang="en-GB" sz="1600" dirty="0">
                <a:solidFill>
                  <a:prstClr val="black"/>
                </a:solidFill>
              </a:rPr>
              <a:t> </a:t>
            </a:r>
            <a:r>
              <a:rPr lang="en-GB" sz="1600" dirty="0" err="1">
                <a:solidFill>
                  <a:prstClr val="black"/>
                </a:solidFill>
              </a:rPr>
              <a:t>ms</a:t>
            </a:r>
            <a:r>
              <a:rPr lang="en-GB" sz="1600" dirty="0">
                <a:solidFill>
                  <a:prstClr val="black"/>
                </a:solidFill>
              </a:rPr>
              <a:t>        </a:t>
            </a:r>
            <a:endParaRPr lang="en-US" sz="1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GB" sz="1600" i="1" dirty="0">
                <a:solidFill>
                  <a:prstClr val="black"/>
                </a:solidFill>
              </a:rPr>
              <a:t>                </a:t>
            </a:r>
            <a:r>
              <a:rPr lang="en-GB" sz="1600" i="1" dirty="0" smtClean="0">
                <a:solidFill>
                  <a:prstClr val="black"/>
                </a:solidFill>
              </a:rPr>
              <a:t>        T</a:t>
            </a:r>
            <a:r>
              <a:rPr lang="en-US" sz="1600" i="1" baseline="-25000" dirty="0" err="1">
                <a:solidFill>
                  <a:prstClr val="black"/>
                </a:solidFill>
              </a:rPr>
              <a:t>SSB_measurement_period</a:t>
            </a:r>
            <a:r>
              <a:rPr lang="en-GB" sz="1600" i="1" dirty="0">
                <a:solidFill>
                  <a:prstClr val="black"/>
                </a:solidFill>
              </a:rPr>
              <a:t> = max( </a:t>
            </a:r>
            <a:r>
              <a:rPr lang="en-GB" sz="1600" i="1" dirty="0" smtClean="0">
                <a:solidFill>
                  <a:prstClr val="black"/>
                </a:solidFill>
              </a:rPr>
              <a:t>200, </a:t>
            </a:r>
            <a:r>
              <a:rPr lang="en-US" sz="1600" i="1" dirty="0" smtClean="0">
                <a:solidFill>
                  <a:srgbClr val="00B050"/>
                </a:solidFill>
              </a:rPr>
              <a:t>5</a:t>
            </a:r>
            <a:r>
              <a:rPr lang="en-GB" sz="1600" i="1" dirty="0" smtClean="0">
                <a:solidFill>
                  <a:prstClr val="black"/>
                </a:solidFill>
              </a:rPr>
              <a:t>x </a:t>
            </a:r>
            <a:r>
              <a:rPr lang="en-GB" sz="1600" i="1" dirty="0" err="1">
                <a:solidFill>
                  <a:prstClr val="black"/>
                </a:solidFill>
              </a:rPr>
              <a:t>SMTC_period</a:t>
            </a:r>
            <a:r>
              <a:rPr lang="en-GB" sz="1600" i="1" dirty="0">
                <a:solidFill>
                  <a:prstClr val="black"/>
                </a:solidFill>
              </a:rPr>
              <a:t> )</a:t>
            </a:r>
            <a:r>
              <a:rPr lang="en-GB" sz="1600" dirty="0">
                <a:solidFill>
                  <a:prstClr val="black"/>
                </a:solidFill>
              </a:rPr>
              <a:t> </a:t>
            </a:r>
            <a:r>
              <a:rPr lang="en-GB" sz="1600" dirty="0" err="1" smtClean="0">
                <a:solidFill>
                  <a:prstClr val="black"/>
                </a:solidFill>
              </a:rPr>
              <a:t>ms</a:t>
            </a:r>
            <a:r>
              <a:rPr lang="en-GB" sz="1600" dirty="0" smtClean="0">
                <a:solidFill>
                  <a:prstClr val="black"/>
                </a:solidFill>
              </a:rPr>
              <a:t>        </a:t>
            </a:r>
            <a:endParaRPr lang="en-US" sz="19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sz="1900" dirty="0" smtClean="0">
                <a:solidFill>
                  <a:prstClr val="black"/>
                </a:solidFill>
              </a:rPr>
              <a:t>In </a:t>
            </a:r>
            <a:r>
              <a:rPr lang="en-US" sz="1900" dirty="0">
                <a:solidFill>
                  <a:prstClr val="black"/>
                </a:solidFill>
              </a:rPr>
              <a:t>FR2:</a:t>
            </a:r>
          </a:p>
          <a:p>
            <a:pPr marL="0" lvl="0" indent="0">
              <a:buNone/>
            </a:pPr>
            <a:r>
              <a:rPr lang="en-GB" sz="1600" i="1" dirty="0">
                <a:solidFill>
                  <a:prstClr val="black"/>
                </a:solidFill>
              </a:rPr>
              <a:t> 		T</a:t>
            </a:r>
            <a:r>
              <a:rPr lang="en-GB" sz="1600" i="1" baseline="-25000" dirty="0">
                <a:solidFill>
                  <a:prstClr val="black"/>
                </a:solidFill>
              </a:rPr>
              <a:t>PSS/</a:t>
            </a:r>
            <a:r>
              <a:rPr lang="en-GB" sz="1600" i="1" baseline="-25000" dirty="0" err="1">
                <a:solidFill>
                  <a:prstClr val="black"/>
                </a:solidFill>
              </a:rPr>
              <a:t>SSS_sync</a:t>
            </a:r>
            <a:r>
              <a:rPr lang="en-GB" sz="1600" i="1" dirty="0">
                <a:solidFill>
                  <a:prstClr val="black"/>
                </a:solidFill>
              </a:rPr>
              <a:t> = </a:t>
            </a:r>
            <a:r>
              <a:rPr lang="en-GB" sz="1600" i="1" dirty="0" smtClean="0">
                <a:solidFill>
                  <a:prstClr val="black"/>
                </a:solidFill>
              </a:rPr>
              <a:t>max(</a:t>
            </a:r>
            <a:r>
              <a:rPr lang="en-GB" sz="1600" i="1" dirty="0" smtClean="0">
                <a:solidFill>
                  <a:srgbClr val="00B050"/>
                </a:solidFill>
              </a:rPr>
              <a:t>600</a:t>
            </a:r>
            <a:r>
              <a:rPr lang="en-GB" sz="1600" i="1" dirty="0" smtClean="0">
                <a:solidFill>
                  <a:prstClr val="black"/>
                </a:solidFill>
              </a:rPr>
              <a:t>, </a:t>
            </a:r>
            <a:r>
              <a:rPr lang="en-GB" sz="1600" i="1" dirty="0">
                <a:solidFill>
                  <a:srgbClr val="00B050"/>
                </a:solidFill>
              </a:rPr>
              <a:t>5</a:t>
            </a:r>
            <a:r>
              <a:rPr lang="en-US" sz="1600" i="1" dirty="0" smtClean="0">
                <a:solidFill>
                  <a:prstClr val="black"/>
                </a:solidFill>
              </a:rPr>
              <a:t>x </a:t>
            </a:r>
            <a:r>
              <a:rPr lang="en-GB" sz="1600" i="1" dirty="0" smtClean="0">
                <a:solidFill>
                  <a:srgbClr val="00B050"/>
                </a:solidFill>
              </a:rPr>
              <a:t>8</a:t>
            </a:r>
            <a:r>
              <a:rPr lang="en-GB" sz="1600" i="1" baseline="-25000" dirty="0" smtClean="0">
                <a:solidFill>
                  <a:prstClr val="black"/>
                </a:solidFill>
              </a:rPr>
              <a:t> </a:t>
            </a:r>
            <a:r>
              <a:rPr lang="en-GB" sz="1600" i="1" dirty="0">
                <a:solidFill>
                  <a:prstClr val="black"/>
                </a:solidFill>
              </a:rPr>
              <a:t>x </a:t>
            </a:r>
            <a:r>
              <a:rPr lang="en-GB" sz="1600" i="1" dirty="0" err="1">
                <a:solidFill>
                  <a:prstClr val="black"/>
                </a:solidFill>
              </a:rPr>
              <a:t>SMTC_period</a:t>
            </a:r>
            <a:r>
              <a:rPr lang="en-GB" sz="1600" i="1" dirty="0">
                <a:solidFill>
                  <a:prstClr val="black"/>
                </a:solidFill>
              </a:rPr>
              <a:t> )</a:t>
            </a:r>
            <a:r>
              <a:rPr lang="en-GB" sz="1600" dirty="0">
                <a:solidFill>
                  <a:prstClr val="black"/>
                </a:solidFill>
              </a:rPr>
              <a:t> </a:t>
            </a:r>
            <a:r>
              <a:rPr lang="en-GB" sz="1600" dirty="0" err="1" smtClean="0">
                <a:solidFill>
                  <a:prstClr val="black"/>
                </a:solidFill>
              </a:rPr>
              <a:t>ms</a:t>
            </a:r>
            <a:r>
              <a:rPr lang="en-GB" sz="1600" dirty="0" smtClean="0">
                <a:solidFill>
                  <a:prstClr val="black"/>
                </a:solidFill>
              </a:rPr>
              <a:t> </a:t>
            </a:r>
          </a:p>
          <a:p>
            <a:pPr marL="0" lvl="0" indent="0">
              <a:buNone/>
            </a:pPr>
            <a:r>
              <a:rPr lang="en-GB" sz="1600" i="1" dirty="0">
                <a:solidFill>
                  <a:prstClr val="black"/>
                </a:solidFill>
              </a:rPr>
              <a:t>	 </a:t>
            </a:r>
            <a:r>
              <a:rPr lang="en-GB" sz="1600" i="1" dirty="0" smtClean="0">
                <a:solidFill>
                  <a:prstClr val="black"/>
                </a:solidFill>
              </a:rPr>
              <a:t>                </a:t>
            </a:r>
            <a:r>
              <a:rPr lang="en-GB" sz="1600" i="1" dirty="0" err="1" smtClean="0">
                <a:solidFill>
                  <a:prstClr val="black"/>
                </a:solidFill>
              </a:rPr>
              <a:t>T</a:t>
            </a:r>
            <a:r>
              <a:rPr lang="en-GB" sz="1600" i="1" baseline="-25000" dirty="0" err="1" smtClean="0">
                <a:solidFill>
                  <a:prstClr val="black"/>
                </a:solidFill>
              </a:rPr>
              <a:t>SSB_time_index</a:t>
            </a:r>
            <a:r>
              <a:rPr lang="en-GB" sz="1600" i="1" dirty="0" smtClean="0">
                <a:solidFill>
                  <a:prstClr val="black"/>
                </a:solidFill>
              </a:rPr>
              <a:t> </a:t>
            </a:r>
            <a:r>
              <a:rPr lang="en-GB" sz="1600" i="1" dirty="0">
                <a:solidFill>
                  <a:prstClr val="black"/>
                </a:solidFill>
              </a:rPr>
              <a:t>= </a:t>
            </a:r>
            <a:r>
              <a:rPr lang="en-GB" sz="1600" i="1" dirty="0" smtClean="0">
                <a:solidFill>
                  <a:prstClr val="black"/>
                </a:solidFill>
              </a:rPr>
              <a:t>max(</a:t>
            </a:r>
            <a:r>
              <a:rPr lang="en-GB" sz="1600" i="1" dirty="0" smtClean="0">
                <a:solidFill>
                  <a:srgbClr val="00B050"/>
                </a:solidFill>
              </a:rPr>
              <a:t>280</a:t>
            </a:r>
            <a:r>
              <a:rPr lang="en-GB" sz="1600" i="1" dirty="0" smtClean="0">
                <a:solidFill>
                  <a:prstClr val="black"/>
                </a:solidFill>
              </a:rPr>
              <a:t>, </a:t>
            </a:r>
            <a:r>
              <a:rPr lang="en-GB" sz="1600" i="1" dirty="0" smtClean="0">
                <a:solidFill>
                  <a:srgbClr val="00B050"/>
                </a:solidFill>
              </a:rPr>
              <a:t>7</a:t>
            </a:r>
            <a:r>
              <a:rPr lang="en-US" sz="1600" i="1" dirty="0" smtClean="0">
                <a:solidFill>
                  <a:prstClr val="black"/>
                </a:solidFill>
              </a:rPr>
              <a:t>x </a:t>
            </a:r>
            <a:r>
              <a:rPr lang="en-GB" sz="1600" i="1" dirty="0" smtClean="0">
                <a:solidFill>
                  <a:prstClr val="black"/>
                </a:solidFill>
              </a:rPr>
              <a:t>1x </a:t>
            </a:r>
            <a:r>
              <a:rPr lang="en-GB" sz="1600" i="1" dirty="0" err="1">
                <a:solidFill>
                  <a:prstClr val="black"/>
                </a:solidFill>
              </a:rPr>
              <a:t>SMTC_period</a:t>
            </a:r>
            <a:r>
              <a:rPr lang="en-GB" sz="1600" i="1" dirty="0">
                <a:solidFill>
                  <a:prstClr val="black"/>
                </a:solidFill>
              </a:rPr>
              <a:t> </a:t>
            </a:r>
            <a:r>
              <a:rPr lang="en-GB" sz="1600" i="1" dirty="0" smtClean="0">
                <a:solidFill>
                  <a:prstClr val="black"/>
                </a:solidFill>
              </a:rPr>
              <a:t>)</a:t>
            </a:r>
            <a:r>
              <a:rPr lang="en-GB" sz="1600" dirty="0" smtClean="0">
                <a:solidFill>
                  <a:prstClr val="black"/>
                </a:solidFill>
              </a:rPr>
              <a:t> </a:t>
            </a:r>
            <a:r>
              <a:rPr lang="en-GB" sz="1600" dirty="0" err="1" smtClean="0">
                <a:solidFill>
                  <a:prstClr val="black"/>
                </a:solidFill>
              </a:rPr>
              <a:t>ms</a:t>
            </a:r>
            <a:r>
              <a:rPr lang="en-GB" sz="1600" dirty="0" smtClean="0">
                <a:solidFill>
                  <a:prstClr val="black"/>
                </a:solidFill>
              </a:rPr>
              <a:t>                 </a:t>
            </a:r>
            <a:endParaRPr lang="en-US" sz="1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GB" sz="1600" i="1" dirty="0">
                <a:solidFill>
                  <a:prstClr val="black"/>
                </a:solidFill>
              </a:rPr>
              <a:t>                </a:t>
            </a:r>
            <a:r>
              <a:rPr lang="en-GB" sz="1600" i="1" dirty="0" smtClean="0">
                <a:solidFill>
                  <a:prstClr val="black"/>
                </a:solidFill>
              </a:rPr>
              <a:t>        T</a:t>
            </a:r>
            <a:r>
              <a:rPr lang="en-US" sz="1600" i="1" baseline="-25000" dirty="0" err="1">
                <a:solidFill>
                  <a:prstClr val="black"/>
                </a:solidFill>
              </a:rPr>
              <a:t>SSB_measurement_period</a:t>
            </a:r>
            <a:r>
              <a:rPr lang="en-GB" sz="1600" i="1" dirty="0">
                <a:solidFill>
                  <a:prstClr val="black"/>
                </a:solidFill>
              </a:rPr>
              <a:t> = max( </a:t>
            </a:r>
            <a:r>
              <a:rPr lang="en-GB" sz="1600" i="1" dirty="0" smtClean="0">
                <a:solidFill>
                  <a:srgbClr val="00B050"/>
                </a:solidFill>
              </a:rPr>
              <a:t>200</a:t>
            </a:r>
            <a:r>
              <a:rPr lang="en-GB" sz="1600" i="1" dirty="0" smtClean="0">
                <a:solidFill>
                  <a:prstClr val="black"/>
                </a:solidFill>
              </a:rPr>
              <a:t>, </a:t>
            </a:r>
            <a:r>
              <a:rPr lang="en-GB" sz="1600" i="1" dirty="0" smtClean="0">
                <a:solidFill>
                  <a:srgbClr val="00B050"/>
                </a:solidFill>
              </a:rPr>
              <a:t>5 </a:t>
            </a:r>
            <a:r>
              <a:rPr lang="en-US" sz="1600" i="1" dirty="0">
                <a:solidFill>
                  <a:prstClr val="black"/>
                </a:solidFill>
              </a:rPr>
              <a:t>x </a:t>
            </a:r>
            <a:r>
              <a:rPr lang="en-US" sz="1600" i="1" dirty="0" smtClean="0">
                <a:solidFill>
                  <a:srgbClr val="00B050"/>
                </a:solidFill>
              </a:rPr>
              <a:t>8</a:t>
            </a:r>
            <a:r>
              <a:rPr lang="en-GB" sz="1600" i="1" baseline="-25000" dirty="0" smtClean="0">
                <a:solidFill>
                  <a:prstClr val="black"/>
                </a:solidFill>
              </a:rPr>
              <a:t> </a:t>
            </a:r>
            <a:r>
              <a:rPr lang="en-GB" sz="1600" i="1" dirty="0">
                <a:solidFill>
                  <a:prstClr val="black"/>
                </a:solidFill>
              </a:rPr>
              <a:t>x </a:t>
            </a:r>
            <a:r>
              <a:rPr lang="en-GB" sz="1600" i="1" dirty="0" err="1">
                <a:solidFill>
                  <a:prstClr val="black"/>
                </a:solidFill>
              </a:rPr>
              <a:t>SMTC_period</a:t>
            </a:r>
            <a:r>
              <a:rPr lang="en-GB" sz="1600" i="1" dirty="0">
                <a:solidFill>
                  <a:prstClr val="black"/>
                </a:solidFill>
              </a:rPr>
              <a:t> )</a:t>
            </a:r>
            <a:r>
              <a:rPr lang="en-GB" sz="1600" dirty="0">
                <a:solidFill>
                  <a:prstClr val="black"/>
                </a:solidFill>
              </a:rPr>
              <a:t> </a:t>
            </a:r>
            <a:r>
              <a:rPr lang="en-GB" sz="1600" dirty="0" err="1" smtClean="0">
                <a:solidFill>
                  <a:prstClr val="black"/>
                </a:solidFill>
              </a:rPr>
              <a:t>ms</a:t>
            </a:r>
            <a:r>
              <a:rPr lang="en-GB" sz="1600" dirty="0" smtClean="0">
                <a:solidFill>
                  <a:prstClr val="black"/>
                </a:solidFill>
              </a:rPr>
              <a:t>        </a:t>
            </a:r>
            <a:endParaRPr lang="en-GB" sz="16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52880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49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1_Office Theme</vt:lpstr>
      <vt:lpstr>Way forward on Intra-frequency Cell Identification Requirements without Gap</vt:lpstr>
      <vt:lpstr>Background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keywords>CTPClassification=CTP_NT</cp:keywords>
  <cp:lastModifiedBy>Raghavan, Manasa</cp:lastModifiedBy>
  <cp:revision>13</cp:revision>
  <dcterms:created xsi:type="dcterms:W3CDTF">2018-02-15T20:39:11Z</dcterms:created>
  <dcterms:modified xsi:type="dcterms:W3CDTF">2018-02-17T00:58:29Z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aff1e128-26f2-421e-a53c-42dd2cd826f0</vt:lpwstr>
  </property>
  <property fmtid="{D5CDD505-2E9C-101B-9397-08002B2CF9AE}" pid="3" name="CTP_TimeStamp">
    <vt:lpwstr>2018-02-17 00:58:29Z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