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1">
  <p:sldMasterIdLst>
    <p:sldMasterId id="2147483648" r:id="rId1"/>
    <p:sldMasterId id="2147483660" r:id="rId2"/>
  </p:sldMasterIdLst>
  <p:notesMasterIdLst>
    <p:notesMasterId r:id="rId8"/>
  </p:notesMasterIdLst>
  <p:sldIdLst>
    <p:sldId id="280" r:id="rId3"/>
    <p:sldId id="324" r:id="rId4"/>
    <p:sldId id="335" r:id="rId5"/>
    <p:sldId id="334" r:id="rId6"/>
    <p:sldId id="328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689D8"/>
    <a:srgbClr val="DAEEF3"/>
    <a:srgbClr val="DAEE7B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793D81CF-94F2-401A-BA57-92F5A7B2D0C5}" styleName="Medium Styl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091" autoAdjust="0"/>
    <p:restoredTop sz="90158" autoAdjust="0"/>
  </p:normalViewPr>
  <p:slideViewPr>
    <p:cSldViewPr snapToGrid="0">
      <p:cViewPr varScale="1">
        <p:scale>
          <a:sx n="71" d="100"/>
          <a:sy n="71" d="100"/>
        </p:scale>
        <p:origin x="696" y="6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heme" Target="theme/theme1.xml"/><Relationship Id="rId5" Type="http://schemas.openxmlformats.org/officeDocument/2006/relationships/slide" Target="slides/slide3.xml"/><Relationship Id="rId10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alveralo\Desktop\NR-mmWave-PC-worksheet_Nominal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r>
              <a:rPr lang="en-US" sz="1400" b="1">
                <a:latin typeface="Times New Roman" panose="02020603050405020304" pitchFamily="18" charset="0"/>
                <a:cs typeface="Times New Roman" panose="02020603050405020304" pitchFamily="18" charset="0"/>
              </a:rPr>
              <a:t>Distribution of min peak EIRP proposals</a:t>
            </a: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en-US"/>
        </a:p>
      </c:txPr>
    </c:title>
    <c:autoTitleDeleted val="0"/>
    <c:plotArea>
      <c:layout/>
      <c:scatterChart>
        <c:scatterStyle val="lineMarker"/>
        <c:varyColors val="0"/>
        <c:ser>
          <c:idx val="2"/>
          <c:order val="0"/>
          <c:tx>
            <c:v>28 GHz</c:v>
          </c:tx>
          <c:spPr>
            <a:ln w="19050" cap="rnd">
              <a:solidFill>
                <a:schemeClr val="accent1"/>
              </a:solidFill>
              <a:round/>
            </a:ln>
            <a:effectLst/>
          </c:spPr>
          <c:marker>
            <c:symbol val="diamond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xVal>
            <c:numRef>
              <c:f>'Min EIRP Hist'!$C$12:$C$22</c:f>
              <c:numCache>
                <c:formatCode>General</c:formatCode>
                <c:ptCount val="11"/>
                <c:pt idx="0">
                  <c:v>20.2</c:v>
                </c:pt>
                <c:pt idx="1">
                  <c:v>20.795000000000002</c:v>
                </c:pt>
                <c:pt idx="2">
                  <c:v>21.23</c:v>
                </c:pt>
                <c:pt idx="3">
                  <c:v>21.52</c:v>
                </c:pt>
                <c:pt idx="4">
                  <c:v>21.66</c:v>
                </c:pt>
                <c:pt idx="5">
                  <c:v>22</c:v>
                </c:pt>
                <c:pt idx="6">
                  <c:v>22.32</c:v>
                </c:pt>
                <c:pt idx="7">
                  <c:v>22.389999999999997</c:v>
                </c:pt>
                <c:pt idx="8">
                  <c:v>24.103999999999999</c:v>
                </c:pt>
                <c:pt idx="9">
                  <c:v>25.54</c:v>
                </c:pt>
                <c:pt idx="10">
                  <c:v>26.24</c:v>
                </c:pt>
              </c:numCache>
            </c:numRef>
          </c:xVal>
          <c:yVal>
            <c:numRef>
              <c:f>'Min EIRP Hist'!$B$12:$B$22</c:f>
              <c:numCache>
                <c:formatCode>General</c:formatCode>
                <c:ptCount val="11"/>
                <c:pt idx="0">
                  <c:v>0</c:v>
                </c:pt>
                <c:pt idx="1">
                  <c:v>0.1</c:v>
                </c:pt>
                <c:pt idx="2">
                  <c:v>0.2</c:v>
                </c:pt>
                <c:pt idx="3">
                  <c:v>0.3</c:v>
                </c:pt>
                <c:pt idx="4">
                  <c:v>0.4</c:v>
                </c:pt>
                <c:pt idx="5">
                  <c:v>0.5</c:v>
                </c:pt>
                <c:pt idx="6">
                  <c:v>0.6</c:v>
                </c:pt>
                <c:pt idx="7">
                  <c:v>0.7</c:v>
                </c:pt>
                <c:pt idx="8">
                  <c:v>0.8</c:v>
                </c:pt>
                <c:pt idx="9">
                  <c:v>0.9</c:v>
                </c:pt>
                <c:pt idx="10">
                  <c:v>1</c:v>
                </c:pt>
              </c:numCache>
            </c:numRef>
          </c:y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0-67BA-6040-A2DA-52C0384ED60E}"/>
            </c:ext>
          </c:extLst>
        </c:ser>
        <c:ser>
          <c:idx val="1"/>
          <c:order val="1"/>
          <c:tx>
            <c:v>39 GHz</c:v>
          </c:tx>
          <c:spPr>
            <a:ln w="19050" cap="rnd">
              <a:solidFill>
                <a:srgbClr val="C00000"/>
              </a:solidFill>
              <a:round/>
            </a:ln>
            <a:effectLst/>
          </c:spPr>
          <c:marker>
            <c:symbol val="diamond"/>
            <c:size val="5"/>
            <c:spPr>
              <a:solidFill>
                <a:srgbClr val="C00000"/>
              </a:solidFill>
              <a:ln w="9525">
                <a:solidFill>
                  <a:srgbClr val="C00000"/>
                </a:solidFill>
              </a:ln>
              <a:effectLst/>
            </c:spPr>
          </c:marker>
          <c:xVal>
            <c:numRef>
              <c:f>'Min EIRP Hist'!$D$12:$D$22</c:f>
              <c:numCache>
                <c:formatCode>General</c:formatCode>
                <c:ptCount val="11"/>
                <c:pt idx="0">
                  <c:v>18.399999999999999</c:v>
                </c:pt>
                <c:pt idx="1">
                  <c:v>18.54</c:v>
                </c:pt>
                <c:pt idx="2">
                  <c:v>18.78</c:v>
                </c:pt>
                <c:pt idx="3">
                  <c:v>19.115000000000002</c:v>
                </c:pt>
                <c:pt idx="4">
                  <c:v>19.57</c:v>
                </c:pt>
                <c:pt idx="5">
                  <c:v>20.074999999999999</c:v>
                </c:pt>
                <c:pt idx="6">
                  <c:v>20.48</c:v>
                </c:pt>
                <c:pt idx="7">
                  <c:v>20.585000000000001</c:v>
                </c:pt>
                <c:pt idx="8">
                  <c:v>22.304000000000002</c:v>
                </c:pt>
                <c:pt idx="9">
                  <c:v>23.830000000000002</c:v>
                </c:pt>
                <c:pt idx="10">
                  <c:v>24.74</c:v>
                </c:pt>
              </c:numCache>
            </c:numRef>
          </c:xVal>
          <c:yVal>
            <c:numRef>
              <c:f>'Min EIRP Hist'!$B$12:$B$22</c:f>
              <c:numCache>
                <c:formatCode>General</c:formatCode>
                <c:ptCount val="11"/>
                <c:pt idx="0">
                  <c:v>0</c:v>
                </c:pt>
                <c:pt idx="1">
                  <c:v>0.1</c:v>
                </c:pt>
                <c:pt idx="2">
                  <c:v>0.2</c:v>
                </c:pt>
                <c:pt idx="3">
                  <c:v>0.3</c:v>
                </c:pt>
                <c:pt idx="4">
                  <c:v>0.4</c:v>
                </c:pt>
                <c:pt idx="5">
                  <c:v>0.5</c:v>
                </c:pt>
                <c:pt idx="6">
                  <c:v>0.6</c:v>
                </c:pt>
                <c:pt idx="7">
                  <c:v>0.7</c:v>
                </c:pt>
                <c:pt idx="8">
                  <c:v>0.8</c:v>
                </c:pt>
                <c:pt idx="9">
                  <c:v>0.9</c:v>
                </c:pt>
                <c:pt idx="10">
                  <c:v>1</c:v>
                </c:pt>
              </c:numCache>
            </c:numRef>
          </c:y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1-67BA-6040-A2DA-52C0384ED60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463082552"/>
        <c:axId val="463082944"/>
      </c:scatterChart>
      <c:valAx>
        <c:axId val="463082552"/>
        <c:scaling>
          <c:orientation val="minMax"/>
          <c:max val="28"/>
          <c:min val="16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200" b="1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r>
                  <a:rPr lang="en-US" sz="1200" b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Min Peak EIRP [dBm]</a:t>
                </a:r>
              </a:p>
            </c:rich>
          </c:tx>
          <c:layout/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200" b="1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en-US"/>
          </a:p>
        </c:txPr>
        <c:crossAx val="463082944"/>
        <c:crosses val="autoZero"/>
        <c:crossBetween val="midCat"/>
      </c:valAx>
      <c:valAx>
        <c:axId val="463082944"/>
        <c:scaling>
          <c:orientation val="minMax"/>
          <c:max val="1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en-US"/>
          </a:p>
        </c:txPr>
        <c:crossAx val="463082552"/>
        <c:crosses val="autoZero"/>
        <c:crossBetween val="midCat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95D01E2-2095-48A3-B9B4-79A54BB34598}" type="datetimeFigureOut">
              <a:rPr lang="en-US" smtClean="0"/>
              <a:t>3/2/2018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4B52189-F625-4389-8581-FC4FE6283C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42034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B52189-F625-4389-8581-FC4FE6283C09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166479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B52189-F625-4389-8581-FC4FE6283C09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436266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B52189-F625-4389-8581-FC4FE6283C09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958503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B52189-F625-4389-8581-FC4FE6283C09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562035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3/2/2018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12386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3/2/2018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74321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3/2/2018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659769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3/2/2018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850358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3/2/2018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905484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3/2/2018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063858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3/2/2018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90071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3/2/2018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821630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3/2/2018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673890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3/2/2018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403676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3/2/2018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37678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3/2/2018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668048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3/2/2018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541441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3/2/2018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644378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3/2/2018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09626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3/2/2018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38762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3/2/2018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14206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3/2/2018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88748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3/2/2018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07519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3/2/2018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60384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3/2/2018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40072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3/2/2018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68209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09647D-FB41-448B-8166-164518DC9D43}" type="datetimeFigureOut">
              <a:rPr lang="en-US" smtClean="0"/>
              <a:t>3/2/2018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41388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09647D-FB41-448B-8166-164518DC9D4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3/2/2018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5D926F-61E7-4178-9856-62CA148A80C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33169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46313" y="1122363"/>
            <a:ext cx="11386457" cy="2387600"/>
          </a:xfrm>
        </p:spPr>
        <p:txBody>
          <a:bodyPr>
            <a:normAutofit/>
          </a:bodyPr>
          <a:lstStyle/>
          <a:p>
            <a:r>
              <a:rPr lang="en-US" sz="4800" dirty="0"/>
              <a:t>WF on FR2 peak EIRP for handheld UE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30369" y="4800599"/>
            <a:ext cx="9144000" cy="1369945"/>
          </a:xfrm>
        </p:spPr>
        <p:txBody>
          <a:bodyPr>
            <a:normAutofit/>
          </a:bodyPr>
          <a:lstStyle/>
          <a:p>
            <a:r>
              <a:rPr lang="en-US" sz="2800" dirty="0"/>
              <a:t>Intel, Xiaomi, OPPO, vivo, MediaTek, [Huawei], LGE, Apple, </a:t>
            </a:r>
            <a:r>
              <a:rPr lang="en-US" sz="2800" dirty="0" err="1"/>
              <a:t>Qorvo</a:t>
            </a:r>
            <a:endParaRPr lang="en-US" sz="2800" dirty="0"/>
          </a:p>
        </p:txBody>
      </p:sp>
      <p:sp>
        <p:nvSpPr>
          <p:cNvPr id="4" name="TextBox 3"/>
          <p:cNvSpPr txBox="1"/>
          <p:nvPr/>
        </p:nvSpPr>
        <p:spPr>
          <a:xfrm>
            <a:off x="10436087" y="218661"/>
            <a:ext cx="15206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R4-1803460</a:t>
            </a:r>
          </a:p>
        </p:txBody>
      </p:sp>
      <p:sp>
        <p:nvSpPr>
          <p:cNvPr id="5" name="テキスト ボックス 3"/>
          <p:cNvSpPr txBox="1"/>
          <p:nvPr/>
        </p:nvSpPr>
        <p:spPr>
          <a:xfrm>
            <a:off x="107504" y="188639"/>
            <a:ext cx="379437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/>
              <a:t>3GPP TSG-RAN WG4#86 Meeting</a:t>
            </a:r>
          </a:p>
          <a:p>
            <a:r>
              <a:rPr lang="en-GB" b="1" dirty="0"/>
              <a:t>Athens, Greece, Feb 26 –  Mar 2, 2018</a:t>
            </a:r>
          </a:p>
          <a:p>
            <a:r>
              <a:rPr lang="en-GB" b="1" dirty="0"/>
              <a:t>Agenda: 7.4.9.3.2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207210653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838200" y="1825625"/>
            <a:ext cx="10515600" cy="101917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200" dirty="0"/>
              <a:t>No consensus on peak EIRP was found during AH-1801 meeting [1] and the proposals presented on RAN4 #86 received similar feedback</a:t>
            </a:r>
          </a:p>
          <a:p>
            <a:pPr lvl="1">
              <a:spcBef>
                <a:spcPts val="300"/>
              </a:spcBef>
            </a:pPr>
            <a:r>
              <a:rPr lang="en-US" sz="1900" dirty="0"/>
              <a:t>Proposed values are either too high for UE vendors or too low for network providers</a:t>
            </a:r>
          </a:p>
          <a:p>
            <a:r>
              <a:rPr lang="en-US" sz="2200" dirty="0"/>
              <a:t>In RAN4 #86, two proposals were presented during offline discussion</a:t>
            </a:r>
          </a:p>
          <a:p>
            <a:pPr lvl="1">
              <a:spcBef>
                <a:spcPts val="300"/>
              </a:spcBef>
            </a:pPr>
            <a:r>
              <a:rPr lang="en-US" sz="1900" dirty="0"/>
              <a:t>Proposal 1 [R4-1803372]</a:t>
            </a:r>
          </a:p>
          <a:p>
            <a:pPr lvl="2">
              <a:spcBef>
                <a:spcPts val="300"/>
              </a:spcBef>
            </a:pPr>
            <a:r>
              <a:rPr lang="en-US" sz="1600" dirty="0"/>
              <a:t>@28GHz = 23.20 dBm</a:t>
            </a:r>
          </a:p>
          <a:p>
            <a:pPr lvl="2">
              <a:spcBef>
                <a:spcPts val="300"/>
              </a:spcBef>
            </a:pPr>
            <a:r>
              <a:rPr lang="en-US" sz="1600" dirty="0"/>
              <a:t>@39GHz = 21.00 dBm</a:t>
            </a:r>
            <a:endParaRPr lang="en-US" sz="1900" dirty="0"/>
          </a:p>
          <a:p>
            <a:pPr lvl="1">
              <a:spcBef>
                <a:spcPts val="300"/>
              </a:spcBef>
            </a:pPr>
            <a:r>
              <a:rPr lang="en-US" sz="1900" dirty="0"/>
              <a:t>Proposal 2</a:t>
            </a:r>
          </a:p>
          <a:p>
            <a:pPr lvl="2">
              <a:spcBef>
                <a:spcPts val="300"/>
              </a:spcBef>
            </a:pPr>
            <a:r>
              <a:rPr lang="en-US" sz="1600" dirty="0"/>
              <a:t>@28GHz = start discussion with 21.52 dBm as compromise</a:t>
            </a:r>
          </a:p>
          <a:p>
            <a:pPr lvl="2">
              <a:spcBef>
                <a:spcPts val="300"/>
              </a:spcBef>
            </a:pPr>
            <a:r>
              <a:rPr lang="en-US" sz="1600" dirty="0"/>
              <a:t>@39GHz = start discussion with 19.57 dBm as compromise</a:t>
            </a:r>
            <a:endParaRPr lang="en-US" sz="1900" dirty="0"/>
          </a:p>
        </p:txBody>
      </p:sp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05074254"/>
              </p:ext>
            </p:extLst>
          </p:nvPr>
        </p:nvGraphicFramePr>
        <p:xfrm>
          <a:off x="2621280" y="5177425"/>
          <a:ext cx="7088774" cy="158572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24097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1365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661851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661851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661851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661851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661851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  <a:gridCol w="661851">
                  <a:extLst>
                    <a:ext uri="{9D8B030D-6E8A-4147-A177-3AD203B41FA5}">
                      <a16:colId xmlns:a16="http://schemas.microsoft.com/office/drawing/2014/main" xmlns="" val="20007"/>
                    </a:ext>
                  </a:extLst>
                </a:gridCol>
                <a:gridCol w="731520">
                  <a:extLst>
                    <a:ext uri="{9D8B030D-6E8A-4147-A177-3AD203B41FA5}">
                      <a16:colId xmlns:a16="http://schemas.microsoft.com/office/drawing/2014/main" xmlns="" val="20008"/>
                    </a:ext>
                  </a:extLst>
                </a:gridCol>
                <a:gridCol w="731520">
                  <a:extLst>
                    <a:ext uri="{9D8B030D-6E8A-4147-A177-3AD203B41FA5}">
                      <a16:colId xmlns:a16="http://schemas.microsoft.com/office/drawing/2014/main" xmlns="" val="20009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</a:rPr>
                        <a:t>Parameters</a:t>
                      </a:r>
                      <a:endParaRPr lang="en-US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</a:rPr>
                        <a:t>Unit</a:t>
                      </a:r>
                      <a:endParaRPr lang="en-US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</a:rPr>
                        <a:t>Intel</a:t>
                      </a:r>
                      <a:endParaRPr lang="en-US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</a:rPr>
                        <a:t>LGE</a:t>
                      </a:r>
                      <a:endParaRPr lang="en-US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</a:rPr>
                        <a:t>MediaTek</a:t>
                      </a:r>
                      <a:endParaRPr lang="en-US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</a:rPr>
                        <a:t>Huawei</a:t>
                      </a:r>
                      <a:endParaRPr lang="en-US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</a:rPr>
                        <a:t>Samsung</a:t>
                      </a:r>
                      <a:endParaRPr lang="en-US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</a:rPr>
                        <a:t>Motorola</a:t>
                      </a:r>
                      <a:endParaRPr lang="en-US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</a:rPr>
                        <a:t>Qualcomm plastic</a:t>
                      </a:r>
                      <a:endParaRPr lang="en-US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</a:rPr>
                        <a:t>Qualcomm glass</a:t>
                      </a:r>
                      <a:endParaRPr lang="en-US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</a:rPr>
                        <a:t>Total Loss [28GHz]</a:t>
                      </a:r>
                      <a:endParaRPr lang="en-US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dB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-9.60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chemeClr val="tx1"/>
                          </a:solidFill>
                          <a:effectLst/>
                        </a:rPr>
                        <a:t> -10.00</a:t>
                      </a:r>
                      <a:endParaRPr lang="en-US" sz="10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-7.45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-8.70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-9.60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-6.10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rgbClr val="FF0000"/>
                          </a:solidFill>
                          <a:effectLst/>
                        </a:rPr>
                        <a:t>-3.30</a:t>
                      </a:r>
                      <a:endParaRPr lang="en-US" sz="1000" b="1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rgbClr val="FF0000"/>
                          </a:solidFill>
                          <a:effectLst/>
                        </a:rPr>
                        <a:t>-4.30</a:t>
                      </a:r>
                      <a:endParaRPr lang="en-US" sz="1000" b="1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</a:rPr>
                        <a:t>Min peak EIRP</a:t>
                      </a:r>
                      <a:r>
                        <a:rPr lang="en-US" sz="1000" baseline="0" dirty="0">
                          <a:solidFill>
                            <a:schemeClr val="tx1"/>
                          </a:solidFill>
                          <a:effectLst/>
                        </a:rPr>
                        <a:t> [28GHz]</a:t>
                      </a:r>
                      <a:endParaRPr lang="en-US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dBm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rgbClr val="FF0000"/>
                          </a:solidFill>
                          <a:effectLst/>
                        </a:rPr>
                        <a:t>20.20</a:t>
                      </a:r>
                      <a:endParaRPr lang="en-US" sz="1000" b="1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chemeClr val="tx1"/>
                          </a:solidFill>
                          <a:effectLst/>
                        </a:rPr>
                        <a:t> 21.50</a:t>
                      </a:r>
                      <a:endParaRPr lang="en-US" sz="10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effectLst/>
                        </a:rPr>
                        <a:t>21.05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effectLst/>
                        </a:rPr>
                        <a:t>22.30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effectLst/>
                        </a:rPr>
                        <a:t>22.40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000" b="1" dirty="0"/>
                        <a:t>21.70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rgbClr val="FF0000"/>
                          </a:solidFill>
                          <a:effectLst/>
                        </a:rPr>
                        <a:t>26.24</a:t>
                      </a:r>
                      <a:endParaRPr lang="en-US" sz="1000" b="1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rgbClr val="FF0000"/>
                          </a:solidFill>
                          <a:effectLst/>
                        </a:rPr>
                        <a:t>25.24</a:t>
                      </a:r>
                      <a:endParaRPr lang="en-US" sz="1000" b="1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Total Loss [39GHz]</a:t>
                      </a:r>
                    </a:p>
                  </a:txBody>
                  <a:tcPr marL="68580" marR="68580" marT="9525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dB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effectLst/>
                          <a:latin typeface="+mn-lt"/>
                        </a:rPr>
                        <a:t>-10.90</a:t>
                      </a:r>
                      <a:endParaRPr lang="en-US" sz="10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-11.45</a:t>
                      </a:r>
                      <a:endParaRPr lang="en-US" sz="10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effectLst/>
                          <a:latin typeface="+mn-lt"/>
                        </a:rPr>
                        <a:t>-8.55</a:t>
                      </a:r>
                      <a:endParaRPr lang="en-US" sz="10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effectLst/>
                          <a:latin typeface="+mn-lt"/>
                        </a:rPr>
                        <a:t>-8.80</a:t>
                      </a:r>
                      <a:endParaRPr lang="en-US" sz="10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effectLst/>
                          <a:latin typeface="+mn-lt"/>
                        </a:rPr>
                        <a:t>-10.20</a:t>
                      </a:r>
                      <a:endParaRPr lang="en-US" sz="10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effectLst/>
                          <a:latin typeface="+mn-lt"/>
                        </a:rPr>
                        <a:t>-6.70</a:t>
                      </a:r>
                      <a:endParaRPr lang="en-US" sz="10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-5.00</a:t>
                      </a:r>
                    </a:p>
                  </a:txBody>
                  <a:tcPr marL="68580" marR="68580" marT="9525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-6.30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</a:rPr>
                        <a:t>Min peak EIRP [39GHz]</a:t>
                      </a:r>
                      <a:endParaRPr lang="en-US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dBm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18.40</a:t>
                      </a:r>
                      <a:endParaRPr lang="en-US" sz="1000" b="1" dirty="0">
                        <a:solidFill>
                          <a:srgbClr val="FF0000"/>
                        </a:solidFill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 19.05</a:t>
                      </a:r>
                      <a:endParaRPr lang="en-US" sz="10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20.45</a:t>
                      </a:r>
                      <a:endParaRPr lang="en-US" sz="10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19.70</a:t>
                      </a:r>
                      <a:endParaRPr lang="en-US" sz="10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20.60</a:t>
                      </a:r>
                      <a:endParaRPr lang="en-US" sz="10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18.60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rgbClr val="FF0000"/>
                          </a:solidFill>
                          <a:effectLst/>
                        </a:rPr>
                        <a:t>24.74</a:t>
                      </a:r>
                      <a:endParaRPr lang="en-US" sz="1000" b="1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rgbClr val="FF0000"/>
                          </a:solidFill>
                          <a:effectLst/>
                        </a:rPr>
                        <a:t>23.44</a:t>
                      </a:r>
                      <a:endParaRPr lang="en-US" sz="1000" b="1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11" name="Content Placeholder 2"/>
          <p:cNvSpPr txBox="1">
            <a:spLocks/>
          </p:cNvSpPr>
          <p:nvPr/>
        </p:nvSpPr>
        <p:spPr>
          <a:xfrm>
            <a:off x="2621280" y="4912300"/>
            <a:ext cx="6949440" cy="4239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1400" b="1" dirty="0"/>
              <a:t>Summary of reported min peak EIRP data</a:t>
            </a:r>
            <a:endParaRPr lang="en-US" sz="1200" b="1" dirty="0"/>
          </a:p>
        </p:txBody>
      </p:sp>
    </p:spTree>
    <p:extLst>
      <p:ext uri="{BB962C8B-B14F-4D97-AF65-F5344CB8AC3E}">
        <p14:creationId xmlns:p14="http://schemas.microsoft.com/office/powerpoint/2010/main" val="356754075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Data Analysis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71570494"/>
              </p:ext>
            </p:extLst>
          </p:nvPr>
        </p:nvGraphicFramePr>
        <p:xfrm>
          <a:off x="1305636" y="2190461"/>
          <a:ext cx="2743200" cy="267462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91440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91440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91440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190500">
                <a:tc>
                  <a:txBody>
                    <a:bodyPr/>
                    <a:lstStyle/>
                    <a:p>
                      <a:pPr algn="l" fontAlgn="b"/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3152" marR="73152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 dirty="0">
                          <a:solidFill>
                            <a:schemeClr val="tx1"/>
                          </a:solidFill>
                          <a:effectLst/>
                        </a:rPr>
                        <a:t>28GHz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3152" marR="73152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 dirty="0">
                          <a:solidFill>
                            <a:schemeClr val="tx1"/>
                          </a:solidFill>
                          <a:effectLst/>
                        </a:rPr>
                        <a:t>39GHz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3152" marR="73152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 dirty="0">
                          <a:solidFill>
                            <a:schemeClr val="tx1"/>
                          </a:solidFill>
                          <a:effectLst/>
                        </a:rPr>
                        <a:t>0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3152" marR="73152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 dirty="0">
                          <a:solidFill>
                            <a:schemeClr val="tx1"/>
                          </a:solidFill>
                          <a:effectLst/>
                        </a:rPr>
                        <a:t>20.20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3152" marR="73152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 dirty="0">
                          <a:solidFill>
                            <a:schemeClr val="tx1"/>
                          </a:solidFill>
                          <a:effectLst/>
                        </a:rPr>
                        <a:t>18.40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3152" marR="73152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 dirty="0">
                          <a:solidFill>
                            <a:schemeClr val="tx1"/>
                          </a:solidFill>
                          <a:effectLst/>
                        </a:rPr>
                        <a:t>0.1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3152" marR="73152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 dirty="0">
                          <a:solidFill>
                            <a:schemeClr val="tx1"/>
                          </a:solidFill>
                          <a:effectLst/>
                        </a:rPr>
                        <a:t>20.80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3152" marR="73152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 dirty="0">
                          <a:solidFill>
                            <a:schemeClr val="tx1"/>
                          </a:solidFill>
                          <a:effectLst/>
                        </a:rPr>
                        <a:t>18.54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3152" marR="73152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 dirty="0">
                          <a:solidFill>
                            <a:schemeClr val="tx1"/>
                          </a:solidFill>
                          <a:effectLst/>
                        </a:rPr>
                        <a:t>0.2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3152" marR="73152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 dirty="0">
                          <a:solidFill>
                            <a:schemeClr val="tx1"/>
                          </a:solidFill>
                          <a:effectLst/>
                        </a:rPr>
                        <a:t>21.23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3152" marR="73152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 dirty="0">
                          <a:solidFill>
                            <a:schemeClr val="tx1"/>
                          </a:solidFill>
                          <a:effectLst/>
                        </a:rPr>
                        <a:t>18.78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3152" marR="73152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 dirty="0">
                          <a:solidFill>
                            <a:schemeClr val="tx1"/>
                          </a:solidFill>
                          <a:effectLst/>
                        </a:rPr>
                        <a:t>0.3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3152" marR="73152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 dirty="0">
                          <a:solidFill>
                            <a:schemeClr val="tx1"/>
                          </a:solidFill>
                          <a:effectLst/>
                        </a:rPr>
                        <a:t>21.52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3152" marR="73152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 dirty="0">
                          <a:solidFill>
                            <a:schemeClr val="tx1"/>
                          </a:solidFill>
                          <a:effectLst/>
                        </a:rPr>
                        <a:t>19.12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3152" marR="73152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 dirty="0">
                          <a:solidFill>
                            <a:schemeClr val="tx1"/>
                          </a:solidFill>
                          <a:effectLst/>
                        </a:rPr>
                        <a:t>0.4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3152" marR="73152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 dirty="0">
                          <a:solidFill>
                            <a:schemeClr val="tx1"/>
                          </a:solidFill>
                          <a:effectLst/>
                        </a:rPr>
                        <a:t>21.66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3152" marR="73152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 dirty="0">
                          <a:solidFill>
                            <a:schemeClr val="tx1"/>
                          </a:solidFill>
                          <a:effectLst/>
                        </a:rPr>
                        <a:t>19.57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3152" marR="73152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 dirty="0">
                          <a:solidFill>
                            <a:srgbClr val="FF0000"/>
                          </a:solidFill>
                          <a:effectLst/>
                        </a:rPr>
                        <a:t>0.5</a:t>
                      </a:r>
                      <a:endParaRPr lang="en-US" sz="14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3152" marR="73152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 dirty="0">
                          <a:solidFill>
                            <a:srgbClr val="FF0000"/>
                          </a:solidFill>
                          <a:effectLst/>
                        </a:rPr>
                        <a:t>22.00</a:t>
                      </a:r>
                      <a:endParaRPr lang="en-US" sz="14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3152" marR="73152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 dirty="0">
                          <a:solidFill>
                            <a:srgbClr val="FF0000"/>
                          </a:solidFill>
                          <a:effectLst/>
                        </a:rPr>
                        <a:t>20.08</a:t>
                      </a:r>
                      <a:endParaRPr lang="en-US" sz="14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3152" marR="73152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 dirty="0">
                          <a:solidFill>
                            <a:schemeClr val="tx1"/>
                          </a:solidFill>
                          <a:effectLst/>
                        </a:rPr>
                        <a:t>0.6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3152" marR="73152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 dirty="0">
                          <a:solidFill>
                            <a:schemeClr val="tx1"/>
                          </a:solidFill>
                          <a:effectLst/>
                        </a:rPr>
                        <a:t>22.32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3152" marR="73152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 dirty="0">
                          <a:solidFill>
                            <a:schemeClr val="tx1"/>
                          </a:solidFill>
                          <a:effectLst/>
                        </a:rPr>
                        <a:t>20.48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3152" marR="73152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 dirty="0">
                          <a:solidFill>
                            <a:schemeClr val="tx1"/>
                          </a:solidFill>
                          <a:effectLst/>
                        </a:rPr>
                        <a:t>0.7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3152" marR="73152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 dirty="0">
                          <a:solidFill>
                            <a:schemeClr val="tx1"/>
                          </a:solidFill>
                          <a:effectLst/>
                        </a:rPr>
                        <a:t>22.39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3152" marR="73152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 dirty="0">
                          <a:solidFill>
                            <a:schemeClr val="tx1"/>
                          </a:solidFill>
                          <a:effectLst/>
                        </a:rPr>
                        <a:t>20.59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3152" marR="73152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 dirty="0">
                          <a:solidFill>
                            <a:schemeClr val="tx1"/>
                          </a:solidFill>
                          <a:effectLst/>
                        </a:rPr>
                        <a:t>0.8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3152" marR="73152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 dirty="0">
                          <a:solidFill>
                            <a:schemeClr val="tx1"/>
                          </a:solidFill>
                          <a:effectLst/>
                        </a:rPr>
                        <a:t>24.10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3152" marR="73152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 dirty="0">
                          <a:solidFill>
                            <a:schemeClr val="tx1"/>
                          </a:solidFill>
                          <a:effectLst/>
                        </a:rPr>
                        <a:t>22.30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3152" marR="73152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 dirty="0">
                          <a:solidFill>
                            <a:schemeClr val="tx1"/>
                          </a:solidFill>
                          <a:effectLst/>
                        </a:rPr>
                        <a:t>0.9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3152" marR="73152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>
                          <a:solidFill>
                            <a:schemeClr val="tx1"/>
                          </a:solidFill>
                          <a:effectLst/>
                        </a:rPr>
                        <a:t>25.54</a:t>
                      </a:r>
                      <a:endParaRPr lang="en-US" sz="1400" b="0" i="0" u="none" strike="noStrike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3152" marR="73152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 dirty="0">
                          <a:solidFill>
                            <a:schemeClr val="tx1"/>
                          </a:solidFill>
                          <a:effectLst/>
                        </a:rPr>
                        <a:t>23.83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3152" marR="73152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10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 dirty="0">
                          <a:solidFill>
                            <a:schemeClr val="tx1"/>
                          </a:solidFill>
                          <a:effectLst/>
                        </a:rPr>
                        <a:t>1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3152" marR="73152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 dirty="0">
                          <a:solidFill>
                            <a:schemeClr val="tx1"/>
                          </a:solidFill>
                          <a:effectLst/>
                        </a:rPr>
                        <a:t>26.24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3152" marR="73152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 dirty="0">
                          <a:solidFill>
                            <a:schemeClr val="tx1"/>
                          </a:solidFill>
                          <a:effectLst/>
                        </a:rPr>
                        <a:t>24.74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3152" marR="73152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11"/>
                  </a:ext>
                </a:extLst>
              </a:tr>
            </a:tbl>
          </a:graphicData>
        </a:graphic>
      </p:graphicFrame>
      <p:graphicFrame>
        <p:nvGraphicFramePr>
          <p:cNvPr id="5" name="Char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30392521"/>
              </p:ext>
            </p:extLst>
          </p:nvPr>
        </p:nvGraphicFramePr>
        <p:xfrm>
          <a:off x="5113290" y="1958143"/>
          <a:ext cx="6240510" cy="313925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715370" y="5261176"/>
            <a:ext cx="10515600" cy="1426226"/>
          </a:xfrm>
        </p:spPr>
        <p:txBody>
          <a:bodyPr>
            <a:normAutofit/>
          </a:bodyPr>
          <a:lstStyle/>
          <a:p>
            <a:r>
              <a:rPr lang="en-US" sz="1600" dirty="0"/>
              <a:t>50</a:t>
            </a:r>
            <a:r>
              <a:rPr lang="en-US" sz="1600" baseline="30000" dirty="0"/>
              <a:t>th</a:t>
            </a:r>
            <a:r>
              <a:rPr lang="en-US" sz="1600" dirty="0"/>
              <a:t> percentile @28GHz = 22.00 dBm </a:t>
            </a:r>
          </a:p>
          <a:p>
            <a:r>
              <a:rPr lang="en-US" sz="1600" dirty="0"/>
              <a:t>50</a:t>
            </a:r>
            <a:r>
              <a:rPr lang="en-US" sz="1600" baseline="30000" dirty="0"/>
              <a:t>th</a:t>
            </a:r>
            <a:r>
              <a:rPr lang="en-US" sz="1600" dirty="0"/>
              <a:t> percentile @39GHz = 20.08 dBm </a:t>
            </a:r>
          </a:p>
          <a:p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11920225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Way Forward</a:t>
            </a:r>
          </a:p>
        </p:txBody>
      </p:sp>
      <p:sp>
        <p:nvSpPr>
          <p:cNvPr id="1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3264990"/>
          </a:xfrm>
        </p:spPr>
        <p:txBody>
          <a:bodyPr>
            <a:normAutofit fontScale="77500" lnSpcReduction="20000"/>
          </a:bodyPr>
          <a:lstStyle/>
          <a:p>
            <a:r>
              <a:rPr lang="en-US" sz="2000" b="1" dirty="0"/>
              <a:t>Option 1:</a:t>
            </a:r>
            <a:r>
              <a:rPr lang="en-US" sz="2000" dirty="0"/>
              <a:t> Use the 50</a:t>
            </a:r>
            <a:r>
              <a:rPr lang="en-US" sz="2000" baseline="30000" dirty="0"/>
              <a:t>th</a:t>
            </a:r>
            <a:r>
              <a:rPr lang="en-US" sz="2000" dirty="0"/>
              <a:t> percentile value of reported data for min peak EIRP definition</a:t>
            </a:r>
          </a:p>
          <a:p>
            <a:pPr lvl="1"/>
            <a:r>
              <a:rPr lang="en-US" sz="1600" dirty="0"/>
              <a:t>For 28GHz = 22.00 dBm</a:t>
            </a:r>
          </a:p>
          <a:p>
            <a:pPr lvl="1"/>
            <a:r>
              <a:rPr lang="en-US" sz="1600" dirty="0"/>
              <a:t>For 39GHz = 20.08 dBm</a:t>
            </a:r>
          </a:p>
          <a:p>
            <a:r>
              <a:rPr lang="en-US" sz="2000" b="1" dirty="0"/>
              <a:t>Option 2:</a:t>
            </a:r>
            <a:r>
              <a:rPr lang="en-US" sz="2000" dirty="0"/>
              <a:t> Narrow the previously approved range [2] by taking equal percentile on each side of the data distribution. The new ranges will be:</a:t>
            </a:r>
          </a:p>
          <a:p>
            <a:pPr lvl="1"/>
            <a:r>
              <a:rPr lang="en-US" sz="1600" dirty="0"/>
              <a:t>For 28GHz = [21.52 – 22.39] dBm, 30% each side</a:t>
            </a:r>
          </a:p>
          <a:p>
            <a:pPr lvl="1"/>
            <a:r>
              <a:rPr lang="en-US" sz="1600" dirty="0"/>
              <a:t>For 39GHz = [19.57 – 20.48] dBm, 40% each side</a:t>
            </a:r>
          </a:p>
          <a:p>
            <a:r>
              <a:rPr lang="en-US" sz="2000" b="1" dirty="0"/>
              <a:t>Option 3:</a:t>
            </a:r>
            <a:r>
              <a:rPr lang="en-US" sz="2000" dirty="0"/>
              <a:t> Use the 50</a:t>
            </a:r>
            <a:r>
              <a:rPr lang="en-US" sz="2000" baseline="30000" dirty="0"/>
              <a:t>th</a:t>
            </a:r>
            <a:r>
              <a:rPr lang="en-US" sz="2000" dirty="0"/>
              <a:t> percentile value of reported data for min peak EIRP definition and use the nominal peak EIRP value as given below:</a:t>
            </a:r>
          </a:p>
          <a:p>
            <a:pPr lvl="1"/>
            <a:r>
              <a:rPr lang="en-US" sz="1600" dirty="0"/>
              <a:t>For 28GHz: Min = 22.00 dBm, Nominal value </a:t>
            </a:r>
            <a:r>
              <a:rPr lang="en-US" sz="1600" smtClean="0"/>
              <a:t>= 25dBm</a:t>
            </a:r>
            <a:endParaRPr lang="en-US" sz="1600" dirty="0"/>
          </a:p>
          <a:p>
            <a:pPr lvl="1"/>
            <a:r>
              <a:rPr lang="en-US" sz="1600" dirty="0"/>
              <a:t>For </a:t>
            </a:r>
            <a:r>
              <a:rPr lang="en-US" sz="1600" dirty="0" smtClean="0"/>
              <a:t>39GHz: Min </a:t>
            </a:r>
            <a:r>
              <a:rPr lang="en-US" sz="1600" dirty="0"/>
              <a:t>= 20.08 dBm, </a:t>
            </a:r>
            <a:r>
              <a:rPr lang="en-US" sz="1600" dirty="0" smtClean="0"/>
              <a:t>Nominal </a:t>
            </a:r>
            <a:r>
              <a:rPr lang="en-US" sz="1600" dirty="0"/>
              <a:t>value </a:t>
            </a:r>
            <a:r>
              <a:rPr lang="en-US" sz="1600" dirty="0" smtClean="0"/>
              <a:t>= 23dBm</a:t>
            </a:r>
            <a:endParaRPr lang="en-US" sz="1600" dirty="0"/>
          </a:p>
          <a:p>
            <a:pPr lvl="1"/>
            <a:r>
              <a:rPr lang="en-US" sz="1600" dirty="0"/>
              <a:t>In Rel. 16, the minimum value will be increased with the average of measured min peak EIRP values provided by companies in Rel.15</a:t>
            </a:r>
          </a:p>
          <a:p>
            <a:pPr marL="0" indent="0">
              <a:buNone/>
            </a:pPr>
            <a:endParaRPr lang="en-US" sz="2000" dirty="0"/>
          </a:p>
          <a:p>
            <a:r>
              <a:rPr lang="en-US" sz="2000" dirty="0"/>
              <a:t>Peak EIS levels will be specified using the same approach</a:t>
            </a:r>
          </a:p>
          <a:p>
            <a:pPr lvl="1"/>
            <a:endParaRPr lang="en-US" sz="1600" dirty="0"/>
          </a:p>
          <a:p>
            <a:endParaRPr lang="en-US" sz="2000" dirty="0"/>
          </a:p>
          <a:p>
            <a:pPr marL="914400" lvl="2" indent="0">
              <a:buNone/>
            </a:pPr>
            <a:endParaRPr lang="en-US" sz="1600" dirty="0"/>
          </a:p>
          <a:p>
            <a:pPr marL="457200" lvl="1" indent="0">
              <a:buNone/>
            </a:pP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143305125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838200" y="229442"/>
            <a:ext cx="10515600" cy="746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/>
              <a:t>References</a:t>
            </a: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47754890"/>
              </p:ext>
            </p:extLst>
          </p:nvPr>
        </p:nvGraphicFramePr>
        <p:xfrm>
          <a:off x="862688" y="1838402"/>
          <a:ext cx="9829178" cy="85344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4572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11111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507699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3183874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  <a:latin typeface="Intel Clear" panose="020B0604020203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#</a:t>
                      </a: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</a:rPr>
                        <a:t>TDoc</a:t>
                      </a:r>
                      <a:endParaRPr lang="en-US" sz="1400" b="1" dirty="0">
                        <a:effectLst/>
                        <a:latin typeface="Intel Clear" panose="020B0604020203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</a:rPr>
                        <a:t>Title</a:t>
                      </a:r>
                      <a:endParaRPr lang="en-US" sz="1400" b="1" dirty="0">
                        <a:effectLst/>
                        <a:latin typeface="Intel Clear" panose="020B0604020203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</a:rPr>
                        <a:t>Source</a:t>
                      </a:r>
                      <a:endParaRPr lang="en-US" sz="1400" b="1" dirty="0">
                        <a:effectLst/>
                        <a:latin typeface="Intel Clear" panose="020B0604020203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[1]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j-lt"/>
                        </a:rPr>
                        <a:t>R4-1801106</a:t>
                      </a:r>
                      <a:endParaRPr lang="en-US" sz="1400" dirty="0">
                        <a:effectLst/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j-lt"/>
                        </a:rPr>
                        <a:t>WF peak EIRP requirement for mmW</a:t>
                      </a:r>
                      <a:endParaRPr lang="en-US" sz="1400" dirty="0">
                        <a:effectLst/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j-lt"/>
                        </a:rPr>
                        <a:t>Qualcomm</a:t>
                      </a:r>
                      <a:endParaRPr lang="en-US" sz="1400" dirty="0">
                        <a:effectLst/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[2]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j-lt"/>
                        </a:rPr>
                        <a:t>R4-1714445</a:t>
                      </a:r>
                      <a:endParaRPr lang="en-US" sz="1400" dirty="0">
                        <a:effectLst/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j-lt"/>
                        </a:rPr>
                        <a:t>WF on pi/2 BPSK spectrum shaping and power class in FR2</a:t>
                      </a:r>
                      <a:endParaRPr lang="en-US" sz="1400" dirty="0">
                        <a:effectLst/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j-lt"/>
                        </a:rPr>
                        <a:t>Intel Corporation, Apple, Qualcomm, IITH, LGE, Nokia, Huawei, Motorola Mobility</a:t>
                      </a:r>
                      <a:endParaRPr lang="en-US" sz="1400" dirty="0">
                        <a:effectLst/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8449637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32393</TotalTime>
  <Words>509</Words>
  <Application>Microsoft Office PowerPoint</Application>
  <PresentationFormat>Widescreen</PresentationFormat>
  <Paragraphs>139</Paragraphs>
  <Slides>5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5</vt:i4>
      </vt:variant>
    </vt:vector>
  </HeadingPairs>
  <TitlesOfParts>
    <vt:vector size="12" baseType="lpstr">
      <vt:lpstr>Arial</vt:lpstr>
      <vt:lpstr>Calibri</vt:lpstr>
      <vt:lpstr>Calibri Light</vt:lpstr>
      <vt:lpstr>Intel Clear</vt:lpstr>
      <vt:lpstr>Times New Roman</vt:lpstr>
      <vt:lpstr>Office Theme</vt:lpstr>
      <vt:lpstr>1_Office Theme</vt:lpstr>
      <vt:lpstr>WF on FR2 peak EIRP for handheld UE</vt:lpstr>
      <vt:lpstr>Background</vt:lpstr>
      <vt:lpstr>Data Analysis</vt:lpstr>
      <vt:lpstr>Way Forward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peak EIRP for handheld UE</dc:title>
  <dc:creator>Vera Lopez, Aida L</dc:creator>
  <cp:keywords>Wide;band operation, CTPClassification=CTP_PUBLIC:VisualMarkings=, CTPClassification=CTP_NT</cp:keywords>
  <cp:lastModifiedBy>Vera Lopez, Aida L</cp:lastModifiedBy>
  <cp:revision>887</cp:revision>
  <dcterms:created xsi:type="dcterms:W3CDTF">2017-05-16T04:27:47Z</dcterms:created>
  <dcterms:modified xsi:type="dcterms:W3CDTF">2018-03-02T15:12:01Z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f8df89cc-e7b9-41c1-92f1-edd2e6477c95</vt:lpwstr>
  </property>
  <property fmtid="{D5CDD505-2E9C-101B-9397-08002B2CF9AE}" pid="3" name="CTP_TimeStamp">
    <vt:lpwstr>2018-03-02 15:11:54Z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_NewReviewCycle">
    <vt:lpwstr/>
  </property>
  <property fmtid="{D5CDD505-2E9C-101B-9397-08002B2CF9AE}" pid="8" name="CTPClassification">
    <vt:lpwstr>CTP_NT</vt:lpwstr>
  </property>
</Properties>
</file>