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9" r:id="rId3"/>
    <p:sldId id="269" r:id="rId4"/>
    <p:sldId id="275" r:id="rId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SimSun" pitchFamily="2" charset="-122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SimSun" pitchFamily="2" charset="-122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SimSun" pitchFamily="2" charset="-122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SimSun" pitchFamily="2" charset="-122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SimSun" pitchFamily="2" charset="-122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SimSun" pitchFamily="2" charset="-122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SimSun" pitchFamily="2" charset="-122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SimSun" pitchFamily="2" charset="-122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SimSun" pitchFamily="2" charset="-122"/>
        <a:cs typeface="Arial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uawei" initials="HW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516" y="4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4146C6-3934-4F74-A6D9-9C2C0DC92F72}" type="datetimeFigureOut">
              <a:rPr lang="en-US" smtClean="0"/>
              <a:pPr/>
              <a:t>3/2/2018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22CF28-59FD-4ABB-900A-044C16EDF6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4931120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22CF28-59FD-4ABB-900A-044C16EDF67C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8630462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8C59A3-3ECF-463A-BD29-0253B6E80F1B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0D2877-DD8A-42BE-BBA2-B69EA4C151D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FAE6EE-71A0-469C-8E4B-AEBAEFA8CCA6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3E378C-8B50-4B48-82C5-041ADB01FA8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EAA2FD-4E5C-4E33-996C-C329883212CA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6A0EE2-2571-4D6B-91D6-CC21996C417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1B7489-4904-4280-A004-279A6B4B8FAC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7C1017-0921-4F0C-B1A2-0B01105FC5F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F9B3FA-11DF-42D3-8123-2791C08B49CF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4A1870-FF00-440B-BDDA-D79AFF66AEA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2A178B-1AA2-437C-9CA2-4D65A3DFECD3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285B4E-D855-4FBD-ADF6-DD99B39F404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9A8DDA-D9B4-47E1-92FB-411358DC46D3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A309CF-517B-4CA9-930D-6F55AAD6463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BEFB4A-8E45-4485-A1E7-66E39A98B903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D90FC9-D43D-4C5E-9218-5418B9094D2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862889-4754-47BA-808D-CB70C83B6B10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5243DC-1171-45BA-8605-80DB6AA1AC2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17E282-ED87-4BE9-8718-A2F40DE68289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9FF771-E147-4FA4-9D58-467EE0EAEC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2FE840-C1A8-4162-9D42-AB80E05D5C78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DC36CE-11FE-4DA2-BAE3-12D4351973B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50A7327-40E1-4798-8255-5CF59AE5800A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3D9392B-131A-414B-80E1-15B29C27A4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/>
          <p:cNvSpPr>
            <a:spLocks noGrp="1"/>
          </p:cNvSpPr>
          <p:nvPr>
            <p:ph type="ctrTitle"/>
          </p:nvPr>
        </p:nvSpPr>
        <p:spPr>
          <a:xfrm>
            <a:off x="250825" y="188913"/>
            <a:ext cx="5616575" cy="1470025"/>
          </a:xfrm>
        </p:spPr>
        <p:txBody>
          <a:bodyPr/>
          <a:lstStyle/>
          <a:p>
            <a:pPr algn="l"/>
            <a:r>
              <a:rPr lang="en-US" altLang="zh-CN" sz="1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3GPP TSG-RAN WG4 Meeting #86 </a:t>
            </a:r>
            <a:br>
              <a:rPr lang="en-US" altLang="zh-CN" sz="1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r>
              <a:rPr lang="en-GB" altLang="zh-CN" sz="1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Athens, Greece, 26 Feb - 2 Mar 2018</a:t>
            </a:r>
            <a:endParaRPr lang="zh-CN" altLang="en-US" sz="1800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051" name="副标题 2"/>
          <p:cNvSpPr>
            <a:spLocks noGrp="1"/>
          </p:cNvSpPr>
          <p:nvPr>
            <p:ph type="subTitle" idx="1"/>
          </p:nvPr>
        </p:nvSpPr>
        <p:spPr>
          <a:xfrm>
            <a:off x="1371600" y="4340225"/>
            <a:ext cx="6400800" cy="1752600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Huawei, </a:t>
            </a:r>
            <a:r>
              <a:rPr lang="en-US" altLang="zh-CN" dirty="0" err="1" smtClean="0">
                <a:solidFill>
                  <a:schemeClr val="tx1"/>
                </a:solidFill>
              </a:rPr>
              <a:t>HiSilicon,Intel</a:t>
            </a:r>
            <a:r>
              <a:rPr lang="en-US" altLang="zh-CN" dirty="0" smtClean="0">
                <a:solidFill>
                  <a:schemeClr val="tx1"/>
                </a:solidFill>
              </a:rPr>
              <a:t>, Samsung, Qualcomm,…</a:t>
            </a:r>
            <a:endParaRPr lang="zh-CN" altLang="en-US" dirty="0" smtClean="0">
              <a:solidFill>
                <a:schemeClr val="tx1"/>
              </a:solidFill>
            </a:endParaRPr>
          </a:p>
        </p:txBody>
      </p:sp>
      <p:sp>
        <p:nvSpPr>
          <p:cNvPr id="2052" name="TextBox 3"/>
          <p:cNvSpPr txBox="1">
            <a:spLocks noChangeArrowheads="1"/>
          </p:cNvSpPr>
          <p:nvPr/>
        </p:nvSpPr>
        <p:spPr bwMode="auto">
          <a:xfrm>
            <a:off x="395288" y="2420938"/>
            <a:ext cx="8640762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4400" dirty="0">
                <a:latin typeface="Calibri" pitchFamily="34" charset="0"/>
              </a:rPr>
              <a:t>Way forward on NR UE </a:t>
            </a:r>
            <a:r>
              <a:rPr lang="en-US" altLang="zh-CN" sz="4400" dirty="0" smtClean="0">
                <a:latin typeface="Calibri" pitchFamily="34" charset="0"/>
              </a:rPr>
              <a:t>REFSENS IM and FRC</a:t>
            </a:r>
            <a:endParaRPr lang="zh-CN" altLang="en-US" sz="4400" dirty="0">
              <a:latin typeface="Calibri" pitchFamily="34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7164388" y="620713"/>
            <a:ext cx="165576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R4-1803445</a:t>
            </a:r>
            <a:endParaRPr lang="zh-CN" altLang="en-US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62500" lnSpcReduction="2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ea typeface="+mn-ea"/>
              </a:rPr>
              <a:t>During RAN4#86 Athens meeting, as per the simulation results from companies, the following agreements are reached:</a:t>
            </a:r>
          </a:p>
          <a:p>
            <a:pPr lvl="1" fontAlgn="auto">
              <a:spcAft>
                <a:spcPts val="0"/>
              </a:spcAft>
              <a:defRPr/>
            </a:pPr>
            <a:r>
              <a:rPr lang="en-US" dirty="0" smtClean="0">
                <a:ea typeface="+mn-ea"/>
              </a:rPr>
              <a:t>-1dB SNR value is feasible for both FR1 and FR2 UE REFSENS analysis</a:t>
            </a:r>
          </a:p>
          <a:p>
            <a:pPr lvl="1" fontAlgn="auto">
              <a:spcAft>
                <a:spcPts val="0"/>
              </a:spcAft>
              <a:defRPr/>
            </a:pPr>
            <a:r>
              <a:rPr lang="en-US" dirty="0" smtClean="0">
                <a:ea typeface="+mn-ea"/>
              </a:rPr>
              <a:t>One single -1dB SNR value is agreed to be used for all CBW/SCS combinations.</a:t>
            </a:r>
          </a:p>
          <a:p>
            <a:pPr fontAlgn="auto">
              <a:spcAft>
                <a:spcPts val="0"/>
              </a:spcAft>
              <a:defRPr/>
            </a:pPr>
            <a:endParaRPr lang="en-US" dirty="0" smtClean="0">
              <a:ea typeface="+mn-ea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ea typeface="+mn-ea"/>
              </a:rPr>
              <a:t>References:</a:t>
            </a:r>
          </a:p>
          <a:p>
            <a:pPr lvl="1" fontAlgn="auto">
              <a:spcAft>
                <a:spcPts val="0"/>
              </a:spcAft>
              <a:defRPr/>
            </a:pPr>
            <a:r>
              <a:rPr lang="en-GB" sz="2600" dirty="0" smtClean="0"/>
              <a:t>R4-1803341 “Alignment results for UE REFENSE SNR simulation” Ericsson</a:t>
            </a:r>
            <a:endParaRPr lang="en-GB" sz="2600" dirty="0" smtClean="0">
              <a:ea typeface="+mn-ea"/>
            </a:endParaRPr>
          </a:p>
          <a:p>
            <a:pPr lvl="1" fontAlgn="auto">
              <a:spcAft>
                <a:spcPts val="0"/>
              </a:spcAft>
              <a:defRPr/>
            </a:pPr>
            <a:r>
              <a:rPr lang="en-GB" sz="2600" dirty="0" smtClean="0">
                <a:ea typeface="+mn-ea"/>
              </a:rPr>
              <a:t>R4-1801674 “Discussion on NR UE REFSENS SNR and simulation results”, Huawei, </a:t>
            </a:r>
            <a:r>
              <a:rPr lang="en-GB" sz="2600" dirty="0" err="1" smtClean="0">
                <a:ea typeface="+mn-ea"/>
              </a:rPr>
              <a:t>HiSilicon</a:t>
            </a:r>
            <a:endParaRPr lang="en-GB" sz="2600" dirty="0" smtClean="0">
              <a:ea typeface="+mn-ea"/>
            </a:endParaRPr>
          </a:p>
          <a:p>
            <a:pPr lvl="1" fontAlgn="auto">
              <a:spcAft>
                <a:spcPts val="0"/>
              </a:spcAft>
              <a:defRPr/>
            </a:pPr>
            <a:r>
              <a:rPr lang="en-GB" sz="2600" dirty="0" smtClean="0">
                <a:ea typeface="+mn-ea"/>
              </a:rPr>
              <a:t>R4-1801755 “NR UE REFSENS SNR” Intel </a:t>
            </a:r>
            <a:r>
              <a:rPr lang="en-US" sz="2600" dirty="0" smtClean="0">
                <a:ea typeface="+mn-ea"/>
              </a:rPr>
              <a:t>Incorporated</a:t>
            </a:r>
          </a:p>
          <a:p>
            <a:pPr lvl="1" fontAlgn="auto">
              <a:spcAft>
                <a:spcPts val="0"/>
              </a:spcAft>
              <a:defRPr/>
            </a:pPr>
            <a:r>
              <a:rPr lang="en-GB" sz="2600" dirty="0" smtClean="0">
                <a:ea typeface="+mn-ea"/>
              </a:rPr>
              <a:t>R4-1802035 “Updated Simulation Results for NR REFSENS Target SNR” Samsung</a:t>
            </a:r>
          </a:p>
          <a:p>
            <a:pPr lvl="1" fontAlgn="auto">
              <a:spcAft>
                <a:spcPts val="0"/>
              </a:spcAft>
              <a:defRPr/>
            </a:pPr>
            <a:r>
              <a:rPr lang="en-GB" sz="2600" dirty="0" smtClean="0">
                <a:ea typeface="+mn-ea"/>
              </a:rPr>
              <a:t>R4-1802116 “UE REFSENS simulation results for FR1 and FR2”, Nokia, Nokia Shanghai Bell</a:t>
            </a:r>
          </a:p>
          <a:p>
            <a:pPr lvl="1" fontAlgn="auto">
              <a:spcAft>
                <a:spcPts val="0"/>
              </a:spcAft>
              <a:defRPr/>
            </a:pPr>
            <a:r>
              <a:rPr lang="en-GB" sz="2600" dirty="0" smtClean="0">
                <a:ea typeface="+mn-ea"/>
              </a:rPr>
              <a:t>R4-1802442 “Updated simulation results for target SNR of NR REFSENS” LGE</a:t>
            </a:r>
          </a:p>
          <a:p>
            <a:pPr lvl="1" fontAlgn="auto">
              <a:spcAft>
                <a:spcPts val="0"/>
              </a:spcAft>
              <a:defRPr/>
            </a:pPr>
            <a:r>
              <a:rPr lang="en-GB" sz="2600" dirty="0" smtClean="0">
                <a:ea typeface="+mn-ea"/>
              </a:rPr>
              <a:t>R4-1803047 “Simulation results for UE REFSENS SNR levels” Ericsson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Way Forward for IM</a:t>
            </a:r>
            <a:endParaRPr lang="en-GB" altLang="zh-CN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678363"/>
          </a:xfrm>
          <a:extLst/>
        </p:spPr>
        <p:txBody>
          <a:bodyPr rtlCol="0">
            <a:normAutofit lnSpcReduction="10000"/>
          </a:bodyPr>
          <a:lstStyle/>
          <a:p>
            <a:pPr lvl="0" algn="just" fontAlgn="auto">
              <a:spcAft>
                <a:spcPts val="0"/>
              </a:spcAft>
              <a:defRPr/>
            </a:pPr>
            <a:r>
              <a:rPr lang="en-US" sz="2800" dirty="0" smtClean="0"/>
              <a:t>Clarification about SNR and IM&amp;ILs in sensitivity equation </a:t>
            </a:r>
          </a:p>
          <a:p>
            <a:pPr lvl="1" algn="just" fontAlgn="auto">
              <a:spcAft>
                <a:spcPts val="0"/>
              </a:spcAft>
              <a:defRPr/>
            </a:pPr>
            <a:r>
              <a:rPr lang="en-US" sz="2400" dirty="0" smtClean="0"/>
              <a:t>FR1: (R4-1714452)</a:t>
            </a:r>
          </a:p>
          <a:p>
            <a:pPr lvl="2" algn="just" fontAlgn="auto">
              <a:spcAft>
                <a:spcPts val="0"/>
              </a:spcAft>
              <a:defRPr/>
            </a:pPr>
            <a:r>
              <a:rPr lang="en-US" sz="2000" dirty="0" smtClean="0"/>
              <a:t>Sensitivity = -174dBm(</a:t>
            </a:r>
            <a:r>
              <a:rPr lang="en-US" sz="2000" dirty="0" err="1" smtClean="0"/>
              <a:t>kT</a:t>
            </a:r>
            <a:r>
              <a:rPr lang="en-US" sz="2000" dirty="0" smtClean="0"/>
              <a:t>) + 10*log(RX BW) + NF – diversity gain + SNR + IM</a:t>
            </a:r>
          </a:p>
          <a:p>
            <a:pPr lvl="3" algn="just" fontAlgn="auto">
              <a:spcAft>
                <a:spcPts val="0"/>
              </a:spcAft>
              <a:defRPr/>
            </a:pPr>
            <a:r>
              <a:rPr lang="en-US" sz="1600" dirty="0" smtClean="0">
                <a:solidFill>
                  <a:srgbClr val="FF0000"/>
                </a:solidFill>
              </a:rPr>
              <a:t>SNR = -1dB </a:t>
            </a:r>
          </a:p>
          <a:p>
            <a:pPr lvl="3" algn="just" fontAlgn="auto">
              <a:spcAft>
                <a:spcPts val="0"/>
              </a:spcAft>
              <a:defRPr/>
            </a:pPr>
            <a:r>
              <a:rPr lang="en-US" sz="1600" dirty="0" smtClean="0">
                <a:solidFill>
                  <a:srgbClr val="FF0000"/>
                </a:solidFill>
              </a:rPr>
              <a:t>IM = 2.5dB including both baseband impairments and RF impairments</a:t>
            </a:r>
          </a:p>
          <a:p>
            <a:pPr lvl="2" algn="just" fontAlgn="auto">
              <a:spcAft>
                <a:spcPts val="0"/>
              </a:spcAft>
              <a:defRPr/>
            </a:pPr>
            <a:endParaRPr lang="en-US" sz="2000" dirty="0" smtClean="0"/>
          </a:p>
          <a:p>
            <a:pPr lvl="1" algn="just" fontAlgn="auto">
              <a:spcAft>
                <a:spcPts val="0"/>
              </a:spcAft>
              <a:defRPr/>
            </a:pPr>
            <a:r>
              <a:rPr lang="en-US" sz="2400" dirty="0" smtClean="0"/>
              <a:t>FR2 (R4-1709140)</a:t>
            </a:r>
          </a:p>
          <a:p>
            <a:pPr lvl="2" algn="just" fontAlgn="auto">
              <a:lnSpc>
                <a:spcPct val="100000"/>
              </a:lnSpc>
              <a:spcAft>
                <a:spcPts val="0"/>
              </a:spcAft>
              <a:defRPr/>
            </a:pPr>
            <a:r>
              <a:rPr lang="en-US" altLang="ko-KR" sz="2000" dirty="0" smtClean="0"/>
              <a:t>Sensitivity = -174dBm(</a:t>
            </a:r>
            <a:r>
              <a:rPr lang="en-US" altLang="ko-KR" sz="2000" dirty="0" err="1" smtClean="0"/>
              <a:t>kT</a:t>
            </a:r>
            <a:r>
              <a:rPr lang="en-US" altLang="ko-KR" sz="2000" dirty="0" smtClean="0"/>
              <a:t>) + 10*log(Max. RX BW) + NF – Total Ant. gain - diversity gain + SNR + ILs</a:t>
            </a:r>
          </a:p>
          <a:p>
            <a:pPr lvl="3" algn="just" fontAlgn="auto">
              <a:spcAft>
                <a:spcPts val="0"/>
              </a:spcAft>
              <a:defRPr/>
            </a:pPr>
            <a:r>
              <a:rPr lang="en-US" altLang="ko-KR" sz="1600" dirty="0" smtClean="0">
                <a:solidFill>
                  <a:srgbClr val="FF0000"/>
                </a:solidFill>
              </a:rPr>
              <a:t>SNR = -1dB</a:t>
            </a:r>
          </a:p>
          <a:p>
            <a:pPr lvl="3" algn="just" fontAlgn="auto">
              <a:spcAft>
                <a:spcPts val="0"/>
              </a:spcAft>
              <a:defRPr/>
            </a:pPr>
            <a:r>
              <a:rPr lang="en-US" altLang="ko-KR" sz="1600" dirty="0" smtClean="0">
                <a:solidFill>
                  <a:srgbClr val="FF0000"/>
                </a:solidFill>
              </a:rPr>
              <a:t>ILs = TBD which should includes both baseband impairments and RF impairments</a:t>
            </a:r>
          </a:p>
          <a:p>
            <a:pPr algn="just" fontAlgn="auto">
              <a:spcAft>
                <a:spcPts val="0"/>
              </a:spcAft>
              <a:defRPr/>
            </a:pPr>
            <a:endParaRPr lang="en-GB" dirty="0" smtClean="0"/>
          </a:p>
          <a:p>
            <a:pPr lvl="1" algn="just" fontAlgn="auto">
              <a:spcAft>
                <a:spcPts val="0"/>
              </a:spcAft>
              <a:defRPr/>
            </a:pPr>
            <a:endParaRPr lang="en-GB" sz="1400" dirty="0" smtClean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A2ECD18-E218-4E68-8D7B-0F91252D25A0}" type="slidenum">
              <a:rPr lang="en-US" altLang="zh-CN">
                <a:solidFill>
                  <a:schemeClr val="tx1"/>
                </a:solidFill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altLang="zh-CN">
              <a:solidFill>
                <a:schemeClr val="tx1"/>
              </a:solidFill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Way Forward for FRC</a:t>
            </a:r>
            <a:endParaRPr lang="en-GB" altLang="zh-CN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678363"/>
          </a:xfrm>
          <a:extLst/>
        </p:spPr>
        <p:txBody>
          <a:bodyPr rtlCol="0">
            <a:normAutofit fontScale="85000" lnSpcReduction="20000"/>
          </a:bodyPr>
          <a:lstStyle/>
          <a:p>
            <a:pPr algn="just" fontAlgn="auto">
              <a:spcAft>
                <a:spcPts val="0"/>
              </a:spcAft>
              <a:defRPr/>
            </a:pPr>
            <a:r>
              <a:rPr lang="en-GB" sz="2800" dirty="0" smtClean="0"/>
              <a:t>Slot format</a:t>
            </a:r>
          </a:p>
          <a:p>
            <a:pPr lvl="1" algn="just" fontAlgn="auto">
              <a:spcAft>
                <a:spcPts val="0"/>
              </a:spcAft>
              <a:defRPr/>
            </a:pPr>
            <a:r>
              <a:rPr lang="en-GB" sz="2400" dirty="0" smtClean="0"/>
              <a:t>FDD: slot format 0 (Full DL) and 1 (Full UL)</a:t>
            </a:r>
          </a:p>
          <a:p>
            <a:pPr lvl="1" algn="just" fontAlgn="auto">
              <a:spcAft>
                <a:spcPts val="0"/>
              </a:spcAft>
              <a:defRPr/>
            </a:pPr>
            <a:r>
              <a:rPr lang="en-GB" sz="2400" dirty="0" smtClean="0"/>
              <a:t>TDD slot format pattern</a:t>
            </a:r>
          </a:p>
          <a:p>
            <a:pPr lvl="2" algn="just" fontAlgn="auto">
              <a:spcAft>
                <a:spcPts val="0"/>
              </a:spcAft>
              <a:defRPr/>
            </a:pPr>
            <a:r>
              <a:rPr lang="en-GB" sz="2000" dirty="0" smtClean="0"/>
              <a:t>Option 1: {0, 0, 0, 11, 1}</a:t>
            </a:r>
          </a:p>
          <a:p>
            <a:pPr lvl="2" algn="just" fontAlgn="auto">
              <a:spcAft>
                <a:spcPts val="0"/>
              </a:spcAft>
              <a:defRPr/>
            </a:pPr>
            <a:r>
              <a:rPr lang="en-GB" sz="2000" dirty="0" smtClean="0"/>
              <a:t>Option 2: {0, 0, 12, 1}</a:t>
            </a:r>
          </a:p>
          <a:p>
            <a:pPr lvl="2" algn="just" fontAlgn="auto">
              <a:spcAft>
                <a:spcPts val="0"/>
              </a:spcAft>
              <a:defRPr/>
            </a:pPr>
            <a:r>
              <a:rPr lang="en-GB" sz="2000" dirty="0" smtClean="0"/>
              <a:t>Option 3: </a:t>
            </a:r>
            <a:r>
              <a:rPr lang="en-US" sz="2000" dirty="0" smtClean="0"/>
              <a:t>{0, 33, 0, 41}</a:t>
            </a:r>
            <a:endParaRPr lang="en-GB" sz="2000" dirty="0" smtClean="0"/>
          </a:p>
          <a:p>
            <a:pPr lvl="2" algn="just" fontAlgn="auto">
              <a:spcAft>
                <a:spcPts val="0"/>
              </a:spcAft>
              <a:defRPr/>
            </a:pPr>
            <a:r>
              <a:rPr lang="en-GB" sz="2000" dirty="0" smtClean="0"/>
              <a:t>Other options not precluded</a:t>
            </a:r>
          </a:p>
          <a:p>
            <a:pPr lvl="3" algn="just" fontAlgn="auto" hangingPunct="0">
              <a:spcAft>
                <a:spcPts val="0"/>
              </a:spcAft>
              <a:defRPr/>
            </a:pPr>
            <a:endParaRPr lang="en-GB" dirty="0" smtClean="0"/>
          </a:p>
          <a:p>
            <a:pPr lvl="1" algn="just" fontAlgn="auto" hangingPunct="0">
              <a:spcAft>
                <a:spcPts val="0"/>
              </a:spcAft>
              <a:buNone/>
              <a:defRPr/>
            </a:pPr>
            <a:r>
              <a:rPr lang="en-GB" sz="1500" dirty="0" smtClean="0"/>
              <a:t>Note: 0, 1, 11, 12, 33 and 41 stands for the corresponding slot format as defined in Table 4.3.2-3 of TS 38.211</a:t>
            </a:r>
          </a:p>
          <a:p>
            <a:pPr lvl="1" algn="just" fontAlgn="auto" hangingPunct="0">
              <a:spcAft>
                <a:spcPts val="0"/>
              </a:spcAft>
              <a:buNone/>
              <a:defRPr/>
            </a:pPr>
            <a:endParaRPr lang="en-GB" sz="1500" dirty="0" smtClean="0"/>
          </a:p>
          <a:p>
            <a:pPr algn="just" fontAlgn="auto" hangingPunct="0">
              <a:spcAft>
                <a:spcPts val="0"/>
              </a:spcAft>
              <a:defRPr/>
            </a:pPr>
            <a:r>
              <a:rPr lang="en-US" sz="2800" dirty="0"/>
              <a:t>For TDD the PDSCH is transmitted </a:t>
            </a:r>
            <a:r>
              <a:rPr lang="en-US" sz="2800" dirty="0" smtClean="0"/>
              <a:t>in </a:t>
            </a:r>
            <a:r>
              <a:rPr lang="en-US" sz="2800" dirty="0"/>
              <a:t>slots with </a:t>
            </a:r>
            <a:r>
              <a:rPr lang="en-US" sz="2800" dirty="0" smtClean="0"/>
              <a:t>slot format 0 only</a:t>
            </a:r>
          </a:p>
          <a:p>
            <a:pPr algn="just" fontAlgn="auto" hangingPunct="0">
              <a:spcAft>
                <a:spcPts val="0"/>
              </a:spcAft>
              <a:defRPr/>
            </a:pPr>
            <a:r>
              <a:rPr lang="en-US" sz="2800" dirty="0" smtClean="0"/>
              <a:t>Same FRCs will be defined for both FDD and TDD</a:t>
            </a:r>
            <a:endParaRPr lang="en-GB" sz="2800" dirty="0" smtClean="0"/>
          </a:p>
          <a:p>
            <a:pPr algn="just" fontAlgn="auto" hangingPunct="0">
              <a:spcAft>
                <a:spcPts val="0"/>
              </a:spcAft>
              <a:defRPr/>
            </a:pPr>
            <a:r>
              <a:rPr lang="en-GB" sz="2800" dirty="0" smtClean="0"/>
              <a:t>Define the FRCs for all CBW/SCS combinations for both FR1 and FR2 in next RAN4 meeting as per the agreed slot format</a:t>
            </a:r>
          </a:p>
          <a:p>
            <a:pPr lvl="1" algn="just" fontAlgn="auto" hangingPunct="0">
              <a:spcAft>
                <a:spcPts val="0"/>
              </a:spcAft>
              <a:defRPr/>
            </a:pPr>
            <a:endParaRPr lang="en-US" dirty="0" smtClean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A2ECD18-E218-4E68-8D7B-0F91252D25A0}" type="slidenum">
              <a:rPr lang="en-US" altLang="zh-CN">
                <a:solidFill>
                  <a:schemeClr val="tx1"/>
                </a:solidFill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 altLang="zh-CN">
              <a:solidFill>
                <a:schemeClr val="tx1"/>
              </a:solidFill>
              <a:cs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68289</TotalTime>
  <Words>399</Words>
  <Application>Microsoft Office PowerPoint</Application>
  <PresentationFormat>On-screen Show (4:3)</PresentationFormat>
  <Paragraphs>45</Paragraphs>
  <Slides>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主题</vt:lpstr>
      <vt:lpstr>3GPP TSG-RAN WG4 Meeting #86  Athens, Greece, 26 Feb - 2 Mar 2018</vt:lpstr>
      <vt:lpstr>Background</vt:lpstr>
      <vt:lpstr>Way Forward for IM</vt:lpstr>
      <vt:lpstr>Way Forward for FRC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keywords>CTPClassification=CTP_NT</cp:keywords>
  <cp:lastModifiedBy>Huawei</cp:lastModifiedBy>
  <cp:revision>419</cp:revision>
  <dcterms:created xsi:type="dcterms:W3CDTF">2016-01-12T08:39:50Z</dcterms:created>
  <dcterms:modified xsi:type="dcterms:W3CDTF">2018-03-02T12:33:57Z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(3)PPKeHYw1aYagdd0avOg1JWijCBupoLttZ7lXqnxmwydtXh8jeC3J8uIsk3BU9Z9FopHQnJzP
SR/TxQClA8d49+bWIzY4TrhSvV+Ahp6E8WCIhkk0Vp8jzIDrUUeQ1IlmKI3tiC851bql05Io
z+GM6Petz5Yz65wSUrxCMe7yv/AXJleBZIxND8c2+w91q89WlDaxoJbBSpHY3m7NyFvLzfOf
9ACLUCmveXILblZPIY</vt:lpwstr>
  </property>
  <property fmtid="{D5CDD505-2E9C-101B-9397-08002B2CF9AE}" pid="3" name="_2015_ms_pID_7253431">
    <vt:lpwstr>5i/SMfMO1KC9jIABFfCdkL1e/BCk4V7lorGQceDMdIbiRrRmqIFHnN
5clPBVVm4OlJjdDtrfajngSNxEc0ptSPtACRZKHTEJgh5KJc4SZVVPR4P2Si7gT2bhS3h7DQ
B07yzaOiLo/pLrO1w7jvbfLNHMezQwrPvmihsHMqYc1XQJW7crt6wKran3dU1gXI12A5ZgPn
aT+S/jXQef5EF/fTt1FnObIbpuiw7LZ13FNn</vt:lpwstr>
  </property>
  <property fmtid="{D5CDD505-2E9C-101B-9397-08002B2CF9AE}" pid="4" name="_2015_ms_pID_7253432">
    <vt:lpwstr>a1pu6CNyWMyjFn0+zM2TuMjLQKB2ZVX2nOlk
oR4nacUlkgdOrvCbvkDIgnSXW72bKswaMpmLP0CEjf4XRmd8x7k=</vt:lpwstr>
  </property>
  <property fmtid="{D5CDD505-2E9C-101B-9397-08002B2CF9AE}" pid="5" name="TitusGUID">
    <vt:lpwstr>246dcbed-1105-4a8e-8b95-4750c5033a53</vt:lpwstr>
  </property>
  <property fmtid="{D5CDD505-2E9C-101B-9397-08002B2CF9AE}" pid="6" name="CTP_TimeStamp">
    <vt:lpwstr>2018-03-01 16:49:46Z</vt:lpwstr>
  </property>
  <property fmtid="{D5CDD505-2E9C-101B-9397-08002B2CF9AE}" pid="7" name="CTP_BU">
    <vt:lpwstr>NA</vt:lpwstr>
  </property>
  <property fmtid="{D5CDD505-2E9C-101B-9397-08002B2CF9AE}" pid="8" name="CTP_IDSID">
    <vt:lpwstr>NA</vt:lpwstr>
  </property>
  <property fmtid="{D5CDD505-2E9C-101B-9397-08002B2CF9AE}" pid="9" name="CTP_WWID">
    <vt:lpwstr>NA</vt:lpwstr>
  </property>
  <property fmtid="{D5CDD505-2E9C-101B-9397-08002B2CF9AE}" pid="10" name="CTPClassification">
    <vt:lpwstr>CTP_NT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1519972933</vt:lpwstr>
  </property>
</Properties>
</file>