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9" r:id="rId3"/>
    <p:sldId id="274" r:id="rId4"/>
    <p:sldId id="269" r:id="rId5"/>
    <p:sldId id="275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4146C6-3934-4F74-A6D9-9C2C0DC92F72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22CF28-59FD-4ABB-900A-044C16EDF6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93112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2CF28-59FD-4ABB-900A-044C16EDF67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63046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C59A3-3ECF-463A-BD29-0253B6E80F1B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D2877-DD8A-42BE-BBA2-B69EA4C151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AE6EE-71A0-469C-8E4B-AEBAEFA8CCA6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E378C-8B50-4B48-82C5-041ADB01FA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AA2FD-4E5C-4E33-996C-C329883212CA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A0EE2-2571-4D6B-91D6-CC21996C41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B7489-4904-4280-A004-279A6B4B8FAC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C1017-0921-4F0C-B1A2-0B01105FC5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9B3FA-11DF-42D3-8123-2791C08B49CF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A1870-FF00-440B-BDDA-D79AFF66AE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A178B-1AA2-437C-9CA2-4D65A3DFECD3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85B4E-D855-4FBD-ADF6-DD99B39F40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A8DDA-D9B4-47E1-92FB-411358DC46D3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309CF-517B-4CA9-930D-6F55AAD646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FB4A-8E45-4485-A1E7-66E39A98B903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90FC9-D43D-4C5E-9218-5418B9094D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62889-4754-47BA-808D-CB70C83B6B10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243DC-1171-45BA-8605-80DB6AA1AC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7E282-ED87-4BE9-8718-A2F40DE68289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FF771-E147-4FA4-9D58-467EE0EAEC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FE840-C1A8-4162-9D42-AB80E05D5C78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C36CE-11FE-4DA2-BAE3-12D4351973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50A7327-40E1-4798-8255-5CF59AE5800A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3D9392B-131A-414B-80E1-15B29C27A4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/>
            <a:r>
              <a:rPr lang="en-US" altLang="zh-CN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3GPP TSG-RAN WG4 Meeting #86 </a:t>
            </a:r>
            <a:br>
              <a:rPr lang="en-US" altLang="zh-CN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GB" altLang="zh-CN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Athens, Greece, 26 Feb - 2 Mar 2018</a:t>
            </a:r>
            <a:endParaRPr lang="zh-CN" altLang="en-US" sz="1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HiSilicon,Intel</a:t>
            </a:r>
            <a:r>
              <a:rPr lang="en-US" altLang="zh-CN" dirty="0" smtClean="0">
                <a:solidFill>
                  <a:schemeClr val="tx1"/>
                </a:solidFill>
              </a:rPr>
              <a:t>, Samsung,…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400" dirty="0">
                <a:latin typeface="Calibri" pitchFamily="34" charset="0"/>
              </a:rPr>
              <a:t>Way forward on NR UE REFSENS </a:t>
            </a:r>
            <a:r>
              <a:rPr lang="en-US" altLang="zh-CN" sz="4400" dirty="0" smtClean="0">
                <a:latin typeface="Calibri" pitchFamily="34" charset="0"/>
              </a:rPr>
              <a:t>SNR FR2 IM and FRC</a:t>
            </a:r>
            <a:endParaRPr lang="zh-CN" altLang="en-US" sz="4400" dirty="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164388" y="620713"/>
            <a:ext cx="16557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R4-1803381</a:t>
            </a:r>
            <a:endParaRPr lang="zh-CN" altLang="en-US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Background(1/2)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During RAN4#86 Athens meeting, as per the simulation results from companies, the following agreements are reached: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-1dB SNR value is feasible for both FR1 and FR2 UE REFSENS analysis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One single -1dB SNR value is agreed to be used for all CBW/SCS combinations.</a:t>
            </a:r>
          </a:p>
          <a:p>
            <a:pPr fontAlgn="auto">
              <a:spcAft>
                <a:spcPts val="0"/>
              </a:spcAft>
              <a:defRPr/>
            </a:pPr>
            <a:endParaRPr lang="en-US" dirty="0" smtClean="0">
              <a:ea typeface="+mn-ea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References: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/>
              <a:t>Revised R4-1803048 “Alignment results for UE REFENSE SNR simulation” Ericsson</a:t>
            </a:r>
            <a:endParaRPr lang="en-GB" sz="2600" dirty="0" smtClean="0">
              <a:ea typeface="+mn-ea"/>
            </a:endParaRP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R4-1801674 “Discussion on NR UE REFSENS SNR and simulation results”, Huawei, </a:t>
            </a:r>
            <a:r>
              <a:rPr lang="en-GB" sz="2600" dirty="0" err="1" smtClean="0">
                <a:ea typeface="+mn-ea"/>
              </a:rPr>
              <a:t>HiSilicon</a:t>
            </a:r>
            <a:endParaRPr lang="en-GB" sz="2600" dirty="0" smtClean="0">
              <a:ea typeface="+mn-ea"/>
            </a:endParaRP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R4-1801755 “NR UE REFSENS SNR” Intel </a:t>
            </a:r>
            <a:r>
              <a:rPr lang="en-US" sz="2600" dirty="0" smtClean="0">
                <a:ea typeface="+mn-ea"/>
              </a:rPr>
              <a:t>Incorporated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R4-1802035 “Updated Simulation Results for NR REFSENS Target SNR” Samsung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R4-1802116 “UE REFSENS simulation results for FR1 and FR2”, Nokia, Nokia Shanghai Bell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R4-1802442 “Updated simulation results for target SNR of NR REFSENS” LGE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R4-1803047 “Simulation results for UE REFSENS SNR levels” Ericsson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A68D59-B71B-4A1B-BA4D-32873256B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Background(2/2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FAC9B6B-2A35-4546-B0AD-4F0014BF0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/>
          <a:lstStyle/>
          <a:p>
            <a:pPr lvl="0" algn="just" fontAlgn="auto">
              <a:spcAft>
                <a:spcPts val="0"/>
              </a:spcAft>
              <a:defRPr/>
            </a:pPr>
            <a:r>
              <a:rPr lang="en-US" sz="2800" dirty="0" smtClean="0"/>
              <a:t>Sensitivity equation 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US" sz="2400" dirty="0" smtClean="0"/>
              <a:t>FR1:</a:t>
            </a:r>
          </a:p>
          <a:p>
            <a:pPr lvl="2" algn="just" fontAlgn="auto">
              <a:spcAft>
                <a:spcPts val="0"/>
              </a:spcAft>
              <a:defRPr/>
            </a:pPr>
            <a:r>
              <a:rPr lang="en-US" sz="2000" dirty="0" smtClean="0"/>
              <a:t>REFSENS = -174 + NF +10Log(CBW)+ 10log(Utilization)- diversity gain+ SNR + IM 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US" sz="2400" dirty="0" smtClean="0"/>
              <a:t>FR2</a:t>
            </a:r>
          </a:p>
          <a:p>
            <a:pPr lvl="2" algn="just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ko-KR" sz="2000" dirty="0" smtClean="0"/>
              <a:t>Sensitivity = -174dBm(</a:t>
            </a:r>
            <a:r>
              <a:rPr lang="en-US" altLang="ko-KR" sz="2000" dirty="0" err="1" smtClean="0"/>
              <a:t>kT</a:t>
            </a:r>
            <a:r>
              <a:rPr lang="en-US" altLang="ko-KR" sz="2000" dirty="0" smtClean="0"/>
              <a:t>) + 10*log(Max. RX BW) + NF – Total Ant. gain - diversity gain + SNR + ILs</a:t>
            </a:r>
          </a:p>
          <a:p>
            <a:pPr algn="just" fontAlgn="auto" hangingPunct="0">
              <a:spcAft>
                <a:spcPts val="0"/>
              </a:spcAft>
              <a:defRPr/>
            </a:pPr>
            <a:r>
              <a:rPr lang="en-GB" altLang="ko-KR" sz="2800" dirty="0" smtClean="0"/>
              <a:t>Impairments Modelling</a:t>
            </a:r>
            <a:endParaRPr lang="en-GB" sz="2800" dirty="0" smtClean="0"/>
          </a:p>
          <a:p>
            <a:pPr lvl="1" algn="just" fontAlgn="auto" hangingPunct="0">
              <a:spcAft>
                <a:spcPts val="0"/>
              </a:spcAft>
              <a:defRPr/>
            </a:pPr>
            <a:r>
              <a:rPr lang="en-GB" altLang="ko-KR" sz="2400" dirty="0" smtClean="0"/>
              <a:t>FR2 (</a:t>
            </a:r>
            <a:r>
              <a:rPr lang="en-GB" sz="2400" dirty="0" smtClean="0"/>
              <a:t>R4-1711625)</a:t>
            </a:r>
            <a:endParaRPr lang="en-GB" altLang="ko-KR" sz="2400" dirty="0" smtClean="0"/>
          </a:p>
          <a:p>
            <a:pPr lvl="2" hangingPunct="0"/>
            <a:r>
              <a:rPr lang="en-GB" altLang="ko-KR" sz="2200" dirty="0" smtClean="0"/>
              <a:t>Remaining baseband impairments are added on top of SNR</a:t>
            </a:r>
            <a:endParaRPr lang="en-US" altLang="ko-KR" sz="2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482719D-29DB-4E79-A19F-88926CD02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61542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for FR2 BB IM</a:t>
            </a:r>
            <a:endParaRPr lang="en-GB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  <a:extLst/>
        </p:spPr>
        <p:txBody>
          <a:bodyPr rtlCol="0">
            <a:normAutofit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en-GB" sz="2800" dirty="0" smtClean="0"/>
              <a:t>FR2 BB IM value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/>
              <a:t>Option 1: 2.0 dB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/>
              <a:t>Option 2: 2.5 dB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/>
              <a:t>Other options not precluded</a:t>
            </a:r>
          </a:p>
          <a:p>
            <a:pPr algn="just" fontAlgn="auto">
              <a:spcAft>
                <a:spcPts val="0"/>
              </a:spcAft>
              <a:defRPr/>
            </a:pPr>
            <a:endParaRPr lang="en-GB" dirty="0" smtClean="0"/>
          </a:p>
          <a:p>
            <a:pPr lvl="1" algn="just" fontAlgn="auto">
              <a:spcAft>
                <a:spcPts val="0"/>
              </a:spcAft>
              <a:defRPr/>
            </a:pPr>
            <a:endParaRPr lang="en-GB" sz="1400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A2ECD18-E218-4E68-8D7B-0F91252D25A0}" type="slidenum">
              <a:rPr lang="en-US" altLang="zh-CN">
                <a:solidFill>
                  <a:schemeClr val="tx1"/>
                </a:solidFill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>
              <a:solidFill>
                <a:schemeClr val="tx1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for FRC</a:t>
            </a:r>
            <a:endParaRPr lang="en-GB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  <a:extLst/>
        </p:spPr>
        <p:txBody>
          <a:bodyPr rtlCol="0">
            <a:normAutofit fontScale="85000" lnSpcReduction="20000"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en-GB" sz="2800" dirty="0" smtClean="0"/>
              <a:t>Slot format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/>
              <a:t>FDD: slot format 0 (Full DL) and 1 (Full UL)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/>
              <a:t>TDD slot format pattern</a:t>
            </a:r>
          </a:p>
          <a:p>
            <a:pPr lvl="2" algn="just" fontAlgn="auto">
              <a:spcAft>
                <a:spcPts val="0"/>
              </a:spcAft>
              <a:defRPr/>
            </a:pPr>
            <a:r>
              <a:rPr lang="en-GB" sz="2000" dirty="0" smtClean="0"/>
              <a:t>Option 1: {0, 0, 0, 11, 1}</a:t>
            </a:r>
          </a:p>
          <a:p>
            <a:pPr lvl="2" algn="just" fontAlgn="auto">
              <a:spcAft>
                <a:spcPts val="0"/>
              </a:spcAft>
              <a:defRPr/>
            </a:pPr>
            <a:r>
              <a:rPr lang="en-GB" sz="2000" dirty="0" smtClean="0"/>
              <a:t>Option 2: {0, 0, 12, 1}</a:t>
            </a:r>
          </a:p>
          <a:p>
            <a:pPr lvl="2" algn="just" fontAlgn="auto">
              <a:spcAft>
                <a:spcPts val="0"/>
              </a:spcAft>
              <a:defRPr/>
            </a:pPr>
            <a:r>
              <a:rPr lang="en-GB" sz="2000" dirty="0" smtClean="0"/>
              <a:t>Other options not precluded</a:t>
            </a:r>
          </a:p>
          <a:p>
            <a:pPr lvl="3" algn="just" fontAlgn="auto" hangingPunct="0">
              <a:spcAft>
                <a:spcPts val="0"/>
              </a:spcAft>
              <a:defRPr/>
            </a:pPr>
            <a:endParaRPr lang="en-GB" dirty="0" smtClean="0"/>
          </a:p>
          <a:p>
            <a:pPr lvl="1" algn="just" fontAlgn="auto" hangingPunct="0">
              <a:spcAft>
                <a:spcPts val="0"/>
              </a:spcAft>
              <a:buNone/>
              <a:defRPr/>
            </a:pPr>
            <a:r>
              <a:rPr lang="en-GB" sz="1500" dirty="0" smtClean="0"/>
              <a:t>Note: 0: slot format 0; 1: slot format 1; 11: slot format 11; 12: slot format 12 as defined in Table 4.3.2-3 of TS 38.211</a:t>
            </a:r>
          </a:p>
          <a:p>
            <a:pPr lvl="1" algn="just" fontAlgn="auto" hangingPunct="0">
              <a:spcAft>
                <a:spcPts val="0"/>
              </a:spcAft>
              <a:buNone/>
              <a:defRPr/>
            </a:pPr>
            <a:endParaRPr lang="en-GB" sz="1500" dirty="0" smtClean="0"/>
          </a:p>
          <a:p>
            <a:pPr algn="just" fontAlgn="auto" hangingPunct="0">
              <a:spcAft>
                <a:spcPts val="0"/>
              </a:spcAft>
              <a:defRPr/>
            </a:pPr>
            <a:r>
              <a:rPr lang="en-US" sz="2800" dirty="0"/>
              <a:t>For TDD the PDSCH is transmitted </a:t>
            </a:r>
            <a:r>
              <a:rPr lang="en-US" sz="2800" dirty="0" smtClean="0"/>
              <a:t>in </a:t>
            </a:r>
            <a:r>
              <a:rPr lang="en-US" sz="2800" dirty="0"/>
              <a:t>slots with </a:t>
            </a:r>
            <a:r>
              <a:rPr lang="en-US" sz="2800" dirty="0" smtClean="0"/>
              <a:t>slot format 0 only</a:t>
            </a:r>
          </a:p>
          <a:p>
            <a:pPr algn="just" fontAlgn="auto" hangingPunct="0">
              <a:spcAft>
                <a:spcPts val="0"/>
              </a:spcAft>
              <a:defRPr/>
            </a:pPr>
            <a:r>
              <a:rPr lang="en-US" sz="2800" dirty="0" smtClean="0"/>
              <a:t>Same FRCs will be defined for both FDD and TDD</a:t>
            </a:r>
            <a:endParaRPr lang="en-GB" sz="2800" dirty="0" smtClean="0"/>
          </a:p>
          <a:p>
            <a:pPr algn="just" fontAlgn="auto" hangingPunct="0">
              <a:spcAft>
                <a:spcPts val="0"/>
              </a:spcAft>
              <a:defRPr/>
            </a:pPr>
            <a:r>
              <a:rPr lang="en-GB" sz="2800" dirty="0" smtClean="0"/>
              <a:t>Define the FRCs for all CBW/SCS combinations for both FR1 and FR2 in next RAN4 meeting as per the agreed slot format</a:t>
            </a:r>
          </a:p>
          <a:p>
            <a:pPr lvl="1" algn="just" fontAlgn="auto" hangingPunct="0"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A2ECD18-E218-4E68-8D7B-0F91252D25A0}" type="slidenum">
              <a:rPr lang="en-US" altLang="zh-CN">
                <a:solidFill>
                  <a:schemeClr val="tx1"/>
                </a:solidFill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>
              <a:solidFill>
                <a:schemeClr val="tx1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68162</TotalTime>
  <Words>390</Words>
  <Application>Microsoft Office PowerPoint</Application>
  <PresentationFormat>On-screen Show (4:3)</PresentationFormat>
  <Paragraphs>48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</vt:lpstr>
      <vt:lpstr>3GPP TSG-RAN WG4 Meeting #86  Athens, Greece, 26 Feb - 2 Mar 2018</vt:lpstr>
      <vt:lpstr>Background(1/2)</vt:lpstr>
      <vt:lpstr>Background(2/2)</vt:lpstr>
      <vt:lpstr>Way Forward for FR2 BB IM</vt:lpstr>
      <vt:lpstr>Way Forward for FRC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Huawei</cp:lastModifiedBy>
  <cp:revision>386</cp:revision>
  <dcterms:created xsi:type="dcterms:W3CDTF">2016-01-12T08:39:50Z</dcterms:created>
  <dcterms:modified xsi:type="dcterms:W3CDTF">2018-03-02T09:16:05Z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(3)RjCRHOutGd21AJC9CpbYyvQEdzdUDDqDDj7U4AOCdTvcH9cFQNvNTdi0GUk7K7lKl59osHQN
M9gOfovRCoXddnZIL6XqjT003Gbeh1p42J2abJpe1NoHQGQmo1O0d7Bq09vlZgj3lnKSvbLQ
NkNiHR1HztXjgJuRiEJtAr1ww/2+lgsg4M/eW4GBTqWXM+mzzbuNvvlAg2SCXTrRrbXn1d2B
xt8GUgduIfz+o1o216</vt:lpwstr>
  </property>
  <property fmtid="{D5CDD505-2E9C-101B-9397-08002B2CF9AE}" pid="3" name="_2015_ms_pID_7253431">
    <vt:lpwstr>4UaGr98qvayBGNt67mu3g+nYorH31heujqkf/1pQRPOd+C9F2k15Ph
Wb+FETR7hUI7g7T7OlLVRUZeIC6RjvXmwT4EuUXVT5O0Q6hNJZoCQEVjun7Myug3wsSSSI5W
327MTboYCq1Qlh+HPSvtr5gcPnZK8N59ZTsEgwYplPt+/kDUqaP3FjSc0DZMpRjHd/xnvxsn
iNsDKz2KSXSaRo0ADCPpKLRR4Bkd2EDGBfiB</vt:lpwstr>
  </property>
  <property fmtid="{D5CDD505-2E9C-101B-9397-08002B2CF9AE}" pid="4" name="_2015_ms_pID_7253432">
    <vt:lpwstr>Rek+MdubxsoagmCjK1I/7X9QtkS5HgsW5CWp
aZuBRD4rOBeVyCRGUPf6ObkVSC+n/1s0ej4Cqbm60dBXNvFuZoU=</vt:lpwstr>
  </property>
  <property fmtid="{D5CDD505-2E9C-101B-9397-08002B2CF9AE}" pid="5" name="TitusGUID">
    <vt:lpwstr>246dcbed-1105-4a8e-8b95-4750c5033a53</vt:lpwstr>
  </property>
  <property fmtid="{D5CDD505-2E9C-101B-9397-08002B2CF9AE}" pid="6" name="CTP_TimeStamp">
    <vt:lpwstr>2018-03-01 16:49:46Z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CTP_NT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1519972933</vt:lpwstr>
  </property>
</Properties>
</file>