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output power requirements on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Samsung, Verizon, AT&amp;T</a:t>
            </a:r>
            <a:r>
              <a:rPr lang="en-US"/>
              <a:t>, T-Mobile USA, </a:t>
            </a:r>
            <a:r>
              <a:rPr lang="en-US" dirty="0"/>
              <a:t>NXP, DISH, Orange, ZTE, US Cellular, C Spire, Ericsson, Telstra, KT, Nokia, Vodafone, </a:t>
            </a:r>
            <a:r>
              <a:rPr lang="en-US" dirty="0" err="1"/>
              <a:t>Mavenir</a:t>
            </a:r>
            <a:r>
              <a:rPr lang="en-US" dirty="0"/>
              <a:t>, Telecom Italia, Reliance </a:t>
            </a:r>
            <a:r>
              <a:rPr lang="en-US" dirty="0" err="1"/>
              <a:t>Jio</a:t>
            </a:r>
            <a:r>
              <a:rPr lang="en-US" dirty="0"/>
              <a:t>, IITH, IITM, </a:t>
            </a:r>
            <a:r>
              <a:rPr lang="en-US" dirty="0" err="1"/>
              <a:t>CEWiT</a:t>
            </a:r>
            <a:r>
              <a:rPr lang="en-US" dirty="0"/>
              <a:t>, </a:t>
            </a:r>
            <a:r>
              <a:rPr lang="en-US" dirty="0" err="1"/>
              <a:t>Tejas</a:t>
            </a:r>
            <a:r>
              <a:rPr lang="en-US" dirty="0"/>
              <a:t> Networks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R4-1803372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42081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 Meeting #86</a:t>
            </a:r>
          </a:p>
          <a:p>
            <a:r>
              <a:rPr lang="de-DE" dirty="0"/>
              <a:t>Athens, Greece, 26th Febuary – 2nd March</a:t>
            </a:r>
          </a:p>
          <a:p>
            <a:r>
              <a:rPr lang="en-GB" b="1" dirty="0"/>
              <a:t>Agenda item: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54933-0576-4A0E-960C-981819FDE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D0AB3-27B0-49D0-8D46-503B9A16DB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10615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Contributions and proposals submitted to RAN4#86</a:t>
            </a:r>
          </a:p>
          <a:p>
            <a:pPr lvl="1"/>
            <a:r>
              <a:rPr lang="en-US" sz="2000" dirty="0"/>
              <a:t>[1] 	R4-1801786, Peak EIRP for FR2 handheld UE type, Intel Corporation</a:t>
            </a:r>
          </a:p>
          <a:p>
            <a:pPr lvl="1"/>
            <a:r>
              <a:rPr lang="en-US" sz="2000" dirty="0"/>
              <a:t>[2]	R4-1801953, FR2 peak EIRP requirement, Qualcomm Incorporated</a:t>
            </a:r>
          </a:p>
          <a:p>
            <a:pPr lvl="1"/>
            <a:r>
              <a:rPr lang="en-US" sz="2000" dirty="0"/>
              <a:t>[3]	R4-1802032, Peak EIRP for power class in FR2, Samsung</a:t>
            </a:r>
          </a:p>
          <a:p>
            <a:pPr lvl="1"/>
            <a:r>
              <a:rPr lang="en-US" sz="2000" dirty="0"/>
              <a:t>[4]	R4-1802158, Follow-up on R4-1800944: Boresight and 40deg scan angle EIRP of an antenna module, NXP Semiconductors Netherlands</a:t>
            </a:r>
          </a:p>
          <a:p>
            <a:pPr lvl="1"/>
            <a:r>
              <a:rPr lang="en-US" sz="2000" dirty="0"/>
              <a:t>[5]	R4-1802827, On UE peak EIRP requirement for FR2 - impact on UL network performance, Qualcomm Incorporated</a:t>
            </a:r>
          </a:p>
          <a:p>
            <a:r>
              <a:rPr lang="en-US" dirty="0"/>
              <a:t>Proposals submitted </a:t>
            </a:r>
          </a:p>
          <a:p>
            <a:pPr lvl="1"/>
            <a:r>
              <a:rPr lang="en-US" dirty="0"/>
              <a:t>Intel, Apple: 21.2 dBm @ 28 GHz; 19.4 @ 39 GHz</a:t>
            </a:r>
          </a:p>
          <a:p>
            <a:pPr lvl="1"/>
            <a:r>
              <a:rPr lang="en-US" dirty="0"/>
              <a:t>Samsung: 22.4 dBm @ 28 GHz; 20.6 dBm @ 39 GHz</a:t>
            </a:r>
          </a:p>
          <a:p>
            <a:pPr lvl="1"/>
            <a:r>
              <a:rPr lang="en-US" dirty="0"/>
              <a:t>NXP: 30 dBm @ 28 GHz</a:t>
            </a:r>
          </a:p>
          <a:p>
            <a:pPr lvl="1"/>
            <a:r>
              <a:rPr lang="en-US" dirty="0"/>
              <a:t>Qualcomm: Compromise 23.2 dBm (from 25.2) @ 28 GHz; 21.5 dBm (from 23.7) @ 39 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744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Spherical coverage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GB" dirty="0"/>
              <a:t>Agreed work plan:</a:t>
            </a:r>
          </a:p>
          <a:p>
            <a:pPr lvl="1"/>
            <a:r>
              <a:rPr lang="en-GB" dirty="0"/>
              <a:t>Initiate offline and email discussion (after RAN4#85) on the use cases and model assumptions for NW performance analysis</a:t>
            </a:r>
            <a:endParaRPr lang="en-US" sz="3600" dirty="0"/>
          </a:p>
          <a:p>
            <a:pPr lvl="1"/>
            <a:r>
              <a:rPr lang="en-GB" dirty="0"/>
              <a:t>RAN4 NR AH #4 (January ’18)</a:t>
            </a:r>
            <a:endParaRPr lang="en-US" sz="3600" dirty="0"/>
          </a:p>
          <a:p>
            <a:pPr lvl="2"/>
            <a:r>
              <a:rPr lang="en-GB" dirty="0"/>
              <a:t>Initial discussion of simulation results (Both EIRP CDF and Network) based on the harmonized assumptions in this way forward.</a:t>
            </a:r>
            <a:endParaRPr lang="en-US" sz="3200" dirty="0"/>
          </a:p>
          <a:p>
            <a:pPr lvl="2"/>
            <a:r>
              <a:rPr lang="en-GB" dirty="0"/>
              <a:t>Propose harmonized NW model assumptions and update based on preliminary analysis. </a:t>
            </a:r>
            <a:endParaRPr lang="en-US" sz="3200" dirty="0"/>
          </a:p>
          <a:p>
            <a:pPr lvl="1"/>
            <a:r>
              <a:rPr lang="en-GB" b="1" dirty="0"/>
              <a:t>RAN4 #86 (February ’18)</a:t>
            </a:r>
            <a:endParaRPr lang="en-US" sz="3600" b="1" dirty="0"/>
          </a:p>
          <a:p>
            <a:pPr lvl="2"/>
            <a:r>
              <a:rPr lang="en-GB" b="1" dirty="0">
                <a:solidFill>
                  <a:srgbClr val="0070C0"/>
                </a:solidFill>
              </a:rPr>
              <a:t>Deadline to submit the EIRP CDF simulation results based on the harmonized assumptions. Target preliminary EIRP CDF spherical requirement, based on the simulation outcomes</a:t>
            </a:r>
            <a:r>
              <a:rPr lang="en-GB" b="1" dirty="0"/>
              <a:t>.  </a:t>
            </a:r>
            <a:endParaRPr lang="en-US" sz="3200" b="1" dirty="0"/>
          </a:p>
          <a:p>
            <a:pPr lvl="2"/>
            <a:r>
              <a:rPr lang="en-GB" b="1" dirty="0"/>
              <a:t>Continue to improve the NW simulation accuracy reflecting initial EIRP CDF requirement (from AH #4)</a:t>
            </a:r>
            <a:endParaRPr lang="en-US" sz="3200" b="1" dirty="0"/>
          </a:p>
          <a:p>
            <a:pPr lvl="2"/>
            <a:r>
              <a:rPr lang="en-GB" b="1" dirty="0"/>
              <a:t>Initial discussion of measurement results for prototype devices</a:t>
            </a:r>
            <a:endParaRPr lang="en-US" sz="3200" b="1" dirty="0"/>
          </a:p>
          <a:p>
            <a:pPr lvl="1"/>
            <a:r>
              <a:rPr lang="en-GB" dirty="0"/>
              <a:t>RAN4 #86bis (April ’18)</a:t>
            </a:r>
            <a:endParaRPr lang="en-US" sz="3600" dirty="0"/>
          </a:p>
          <a:p>
            <a:pPr lvl="2"/>
            <a:r>
              <a:rPr lang="en-GB" dirty="0"/>
              <a:t>Continue to improve the NW simulation accuracy reflecting preliminary EIRP CDF requirement (#86)</a:t>
            </a:r>
            <a:endParaRPr lang="en-US" sz="3200" dirty="0"/>
          </a:p>
          <a:p>
            <a:pPr lvl="2"/>
            <a:r>
              <a:rPr lang="en-GB" dirty="0"/>
              <a:t>Continue to improve the prototype measurement effort and compare to preliminary EIRP CDF simulation</a:t>
            </a:r>
            <a:endParaRPr lang="en-US" sz="3200" dirty="0"/>
          </a:p>
          <a:p>
            <a:pPr lvl="1"/>
            <a:r>
              <a:rPr lang="en-GB" dirty="0"/>
              <a:t>RAN4 #87 (May ’18)</a:t>
            </a:r>
            <a:endParaRPr lang="en-US" sz="3600" dirty="0"/>
          </a:p>
          <a:p>
            <a:pPr lvl="2"/>
            <a:r>
              <a:rPr lang="en-GB" dirty="0"/>
              <a:t>Finalize the spherical coverage requirement for handheld UEs based on the contributions </a:t>
            </a:r>
            <a:endParaRPr lang="en-US" sz="3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943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Spherical coverage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Proposed spherical coverage CDFs for network simulation in RAN4#86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6337"/>
              </p:ext>
            </p:extLst>
          </p:nvPr>
        </p:nvGraphicFramePr>
        <p:xfrm>
          <a:off x="959223" y="3029083"/>
          <a:ext cx="10273554" cy="1097280"/>
        </p:xfrm>
        <a:graphic>
          <a:graphicData uri="http://schemas.openxmlformats.org/drawingml/2006/table">
            <a:tbl>
              <a:tblPr/>
              <a:tblGrid>
                <a:gridCol w="2345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9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0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8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Apple/Intel (R4-1802220)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  (R4-1802828)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(R4-1803245)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UL peak EIRP (dBm)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</a:t>
                      </a:r>
                      <a:r>
                        <a:rPr lang="en-US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spherical coverage (from</a:t>
                      </a:r>
                      <a:r>
                        <a:rPr lang="en-US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peak)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-11.5dB</a:t>
                      </a:r>
                      <a:r>
                        <a:rPr lang="en-US" sz="14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@50%tile</a:t>
                      </a:r>
                    </a:p>
                    <a:p>
                      <a:pPr algn="ctr" fontAlgn="b"/>
                      <a:r>
                        <a:rPr lang="en-US" sz="14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-17.7dB@20%tile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-7dB@50%tile</a:t>
                      </a:r>
                    </a:p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-10dB@20%tile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-8.6dB@50%tile </a:t>
                      </a:r>
                    </a:p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-15dB@20%tile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EIRP at 50%-tile (</a:t>
                      </a:r>
                      <a:r>
                        <a:rPr lang="en-US" sz="1400" b="1" i="0" u="none" strike="noStrike" baseline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dBm</a:t>
                      </a:r>
                      <a:r>
                        <a:rPr lang="en-US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9.7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15.2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13.8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9001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4D910-944D-434D-B5DB-767A5D752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55EAE3-64F6-4690-AFF4-CCD9288EF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2300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Rel-15 </a:t>
            </a:r>
          </a:p>
          <a:p>
            <a:pPr lvl="1"/>
            <a:r>
              <a:rPr lang="en-US" dirty="0"/>
              <a:t>For 28GHz</a:t>
            </a:r>
          </a:p>
          <a:p>
            <a:pPr lvl="2"/>
            <a:r>
              <a:rPr lang="en-US" dirty="0"/>
              <a:t>Min peak EIRP is 23.2 dBm</a:t>
            </a:r>
          </a:p>
          <a:p>
            <a:pPr lvl="2"/>
            <a:r>
              <a:rPr lang="en-US" dirty="0"/>
              <a:t>50%-tile requirement for EIRP CDF is 13.8dBm, 9.4 dB down from peak (above)</a:t>
            </a:r>
          </a:p>
          <a:p>
            <a:pPr lvl="1"/>
            <a:r>
              <a:rPr lang="en-US" dirty="0"/>
              <a:t>For 39GHz </a:t>
            </a:r>
          </a:p>
          <a:p>
            <a:pPr lvl="2"/>
            <a:r>
              <a:rPr lang="en-US" dirty="0"/>
              <a:t>Min peak EIRP is 21 </a:t>
            </a:r>
            <a:r>
              <a:rPr lang="en-US" dirty="0" err="1"/>
              <a:t>dBm</a:t>
            </a:r>
            <a:endParaRPr lang="en-US" dirty="0"/>
          </a:p>
          <a:p>
            <a:pPr lvl="2"/>
            <a:r>
              <a:rPr lang="en-US" dirty="0"/>
              <a:t>50%-tile requirement for EIRP CDF is FFS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For Rel-16</a:t>
            </a:r>
          </a:p>
          <a:p>
            <a:pPr lvl="1"/>
            <a:r>
              <a:rPr lang="en-US" dirty="0"/>
              <a:t>Strive to specify 20%-tile requirement for EIRP CDF in Rel-16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22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428</Words>
  <Application>Microsoft Office PowerPoint</Application>
  <PresentationFormat>Widescreen</PresentationFormat>
  <Paragraphs>70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output power requirements on FR2</vt:lpstr>
      <vt:lpstr>Background</vt:lpstr>
      <vt:lpstr>Background – Spherical coverage</vt:lpstr>
      <vt:lpstr>Background – Spherical coverage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Qualcomm User</cp:lastModifiedBy>
  <cp:revision>72</cp:revision>
  <dcterms:created xsi:type="dcterms:W3CDTF">2018-01-24T17:48:28Z</dcterms:created>
  <dcterms:modified xsi:type="dcterms:W3CDTF">2018-03-02T13:23:35Z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2018-01-26 18:18:22Z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