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7" r:id="rId4"/>
    <p:sldId id="273" r:id="rId5"/>
    <p:sldId id="276" r:id="rId6"/>
    <p:sldId id="278" r:id="rId7"/>
    <p:sldId id="271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33CC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>
      <p:cViewPr varScale="1">
        <p:scale>
          <a:sx n="73" d="100"/>
          <a:sy n="73" d="100"/>
        </p:scale>
        <p:origin x="72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</a:t>
            </a: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on UE RF requirements for intra-band contiguous NR CA</a:t>
            </a:r>
            <a:b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r>
              <a:rPr lang="en-US" altLang="ja-JP" sz="40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FR</a:t>
            </a:r>
            <a:r>
              <a:rPr lang="en-US" altLang="ja-JP" sz="40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1</a:t>
            </a:r>
            <a:endParaRPr lang="ja-JP" altLang="en-US" sz="4000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2567608" y="3886200"/>
            <a:ext cx="7056784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</a:t>
            </a: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INC.</a:t>
            </a:r>
          </a:p>
          <a:p>
            <a:pPr>
              <a:spcBef>
                <a:spcPct val="0"/>
              </a:spcBef>
              <a:defRPr/>
            </a:pP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Qualcom</a:t>
            </a: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m</a:t>
            </a:r>
            <a:endParaRPr lang="ja-JP" altLang="en-US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407368" y="188914"/>
            <a:ext cx="118942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#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86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Athen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Greece, 26</a:t>
            </a:r>
            <a:r>
              <a:rPr lang="ja-JP" altLang="en-US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Feb.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–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2 Mar.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2018</a:t>
            </a:r>
            <a:endParaRPr lang="ja-JP" altLang="en-US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1005644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R4-1803357</a:t>
            </a:r>
          </a:p>
        </p:txBody>
      </p:sp>
    </p:spTree>
    <p:extLst>
      <p:ext uri="{BB962C8B-B14F-4D97-AF65-F5344CB8AC3E}">
        <p14:creationId xmlns:p14="http://schemas.microsoft.com/office/powerpoint/2010/main" val="1255740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448" y="1124745"/>
            <a:ext cx="11655200" cy="4608512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specify intra contiguous NR CA in FR1, </a:t>
            </a:r>
            <a:r>
              <a:rPr lang="en-US" altLang="ja-JP" sz="2400" b="1" dirty="0" err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Tx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and Rx requirement were proposed[1]</a:t>
            </a: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the proposal, several concerns were raised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Concern1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: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Need to clarify maximum output power definition, i.e. , to clarify whether output power is measured over each component carrier or all component carriers.</a:t>
            </a:r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Concern2: Lack feasibility of proposed BW of ACI/IBB/OBB which is 100MHz for all CA configuration</a:t>
            </a: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253587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400" y="1484784"/>
            <a:ext cx="11655200" cy="4608512"/>
          </a:xfrm>
        </p:spPr>
        <p:txBody>
          <a:bodyPr>
            <a:noAutofit/>
          </a:bodyPr>
          <a:lstStyle/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We clarify the proposal for MOP as below </a:t>
            </a:r>
          </a:p>
          <a:p>
            <a:pPr lvl="2"/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: As with the LTE CA, UE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maximum output power for 2UL intra-band contiguous NR CA for NR bands in FR1 </a:t>
            </a:r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should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be </a:t>
            </a:r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measured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over all component </a:t>
            </a:r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carriers, which means  aggregated power of all component carriers, and the aggregated output power should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follow the same requirement as that of single carrier. </a:t>
            </a:r>
            <a:endParaRPr lang="en-US" altLang="ja-JP" sz="1600" b="1" dirty="0" smtClean="0">
              <a:solidFill>
                <a:srgbClr val="3333CC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3"/>
            <a:r>
              <a:rPr lang="en-US" altLang="ja-JP" sz="16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Ex1)</a:t>
            </a:r>
            <a:r>
              <a:rPr lang="ja-JP" altLang="en-US" sz="16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16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PC3 in intra-band contiguous CA is 20+20 dBm</a:t>
            </a:r>
          </a:p>
          <a:p>
            <a:pPr lvl="3"/>
            <a:r>
              <a:rPr lang="en-US" altLang="ja-JP" sz="16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Ex2)</a:t>
            </a:r>
            <a:r>
              <a:rPr lang="ja-JP" altLang="en-US" sz="16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16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PC2 </a:t>
            </a:r>
            <a:r>
              <a:rPr lang="en-US" altLang="ja-JP" sz="16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intra-band contiguous CA is </a:t>
            </a:r>
            <a:r>
              <a:rPr lang="en-US" altLang="ja-JP" sz="16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23+23 </a:t>
            </a:r>
            <a:r>
              <a:rPr lang="en-US" altLang="ja-JP" sz="16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dBm</a:t>
            </a:r>
          </a:p>
          <a:p>
            <a:pPr lvl="3"/>
            <a:endParaRPr lang="en-US" altLang="ja-JP" sz="1600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b="1" dirty="0" smtClean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Meiryo UI" pitchFamily="50" charset="-128"/>
                <a:ea typeface="Meiryo UI" pitchFamily="50" charset="-128"/>
              </a:rPr>
              <a:t>Way forward: Concern 1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194769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forward: Concern 2</a:t>
            </a:r>
            <a:endParaRPr lang="sv-SE" sz="3600" baseline="-25000" dirty="0"/>
          </a:p>
        </p:txBody>
      </p:sp>
      <p:sp>
        <p:nvSpPr>
          <p:cNvPr id="7" name="正方形/長方形 6"/>
          <p:cNvSpPr/>
          <p:nvPr/>
        </p:nvSpPr>
        <p:spPr>
          <a:xfrm>
            <a:off x="308592" y="3789040"/>
            <a:ext cx="10657184" cy="92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As discussed in online session[2], 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BWs of ACI/IBB are same as Aggregated CBW of CA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Interference power of ACI is REFSENS + 45.5 dB for all CA configuration</a:t>
            </a:r>
          </a:p>
        </p:txBody>
      </p:sp>
      <p:sp>
        <p:nvSpPr>
          <p:cNvPr id="53" name="正方形/長方形 52"/>
          <p:cNvSpPr/>
          <p:nvPr/>
        </p:nvSpPr>
        <p:spPr bwMode="auto">
          <a:xfrm>
            <a:off x="3006311" y="2573439"/>
            <a:ext cx="720080" cy="61302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CC1</a:t>
            </a:r>
            <a:endParaRPr kumimoji="0" lang="ja-JP" altLang="en-US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54" name="直線コネクタ 53"/>
          <p:cNvCxnSpPr/>
          <p:nvPr/>
        </p:nvCxnSpPr>
        <p:spPr bwMode="auto">
          <a:xfrm>
            <a:off x="3042479" y="3322873"/>
            <a:ext cx="1476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55" name="テキスト ボックス 54"/>
          <p:cNvSpPr txBox="1"/>
          <p:nvPr/>
        </p:nvSpPr>
        <p:spPr>
          <a:xfrm>
            <a:off x="3390857" y="3411417"/>
            <a:ext cx="664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CBW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56" name="直線コネクタ 55"/>
          <p:cNvCxnSpPr/>
          <p:nvPr/>
        </p:nvCxnSpPr>
        <p:spPr bwMode="auto">
          <a:xfrm flipH="1" flipV="1">
            <a:off x="4663668" y="1874860"/>
            <a:ext cx="504321" cy="322894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直線コネクタ 56"/>
          <p:cNvCxnSpPr/>
          <p:nvPr/>
        </p:nvCxnSpPr>
        <p:spPr bwMode="auto">
          <a:xfrm flipV="1">
            <a:off x="4518479" y="3322873"/>
            <a:ext cx="1440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58" name="テキスト ボックス 57"/>
          <p:cNvSpPr txBox="1"/>
          <p:nvPr/>
        </p:nvSpPr>
        <p:spPr>
          <a:xfrm>
            <a:off x="4934216" y="3466889"/>
            <a:ext cx="664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CBW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6837693" y="1068870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b="1" dirty="0" smtClean="0">
                <a:solidFill>
                  <a:srgbClr val="FF99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[-56]</a:t>
            </a:r>
            <a:endParaRPr kumimoji="1" lang="ja-JP" altLang="en-US" b="1" dirty="0">
              <a:solidFill>
                <a:srgbClr val="FF99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60" name="直線コネクタ 59"/>
          <p:cNvCxnSpPr/>
          <p:nvPr/>
        </p:nvCxnSpPr>
        <p:spPr bwMode="auto">
          <a:xfrm flipV="1">
            <a:off x="6905739" y="1382564"/>
            <a:ext cx="165840" cy="311134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1" name="テキスト ボックス 60"/>
          <p:cNvSpPr txBox="1"/>
          <p:nvPr/>
        </p:nvSpPr>
        <p:spPr>
          <a:xfrm>
            <a:off x="8488199" y="939558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b="1" dirty="0" smtClean="0">
                <a:solidFill>
                  <a:srgbClr val="0099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[-44]</a:t>
            </a:r>
            <a:endParaRPr kumimoji="1" lang="ja-JP" altLang="en-US" b="1" dirty="0">
              <a:solidFill>
                <a:srgbClr val="0099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62" name="直線コネクタ 61"/>
          <p:cNvCxnSpPr/>
          <p:nvPr/>
        </p:nvCxnSpPr>
        <p:spPr bwMode="auto">
          <a:xfrm flipV="1">
            <a:off x="8420548" y="1180205"/>
            <a:ext cx="130379" cy="202359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3" name="正方形/長方形 62"/>
          <p:cNvSpPr/>
          <p:nvPr/>
        </p:nvSpPr>
        <p:spPr bwMode="auto">
          <a:xfrm>
            <a:off x="4501408" y="2297043"/>
            <a:ext cx="1479348" cy="864000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64" name="テキスト ボックス 63"/>
          <p:cNvSpPr txBox="1"/>
          <p:nvPr/>
        </p:nvSpPr>
        <p:spPr>
          <a:xfrm>
            <a:off x="4965146" y="2485786"/>
            <a:ext cx="5309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b="1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ACI</a:t>
            </a:r>
            <a:endParaRPr kumimoji="1" lang="ja-JP" altLang="en-US" sz="14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65" name="直線矢印コネクタ 64"/>
          <p:cNvCxnSpPr/>
          <p:nvPr/>
        </p:nvCxnSpPr>
        <p:spPr>
          <a:xfrm>
            <a:off x="1559496" y="3178856"/>
            <a:ext cx="849694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 bwMode="auto">
          <a:xfrm>
            <a:off x="3817217" y="2565831"/>
            <a:ext cx="668961" cy="61302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CC2</a:t>
            </a:r>
          </a:p>
        </p:txBody>
      </p:sp>
      <p:sp>
        <p:nvSpPr>
          <p:cNvPr id="67" name="正方形/長方形 66"/>
          <p:cNvSpPr/>
          <p:nvPr/>
        </p:nvSpPr>
        <p:spPr bwMode="auto">
          <a:xfrm>
            <a:off x="6030647" y="1819535"/>
            <a:ext cx="1479348" cy="1332000"/>
          </a:xfrm>
          <a:prstGeom prst="rect">
            <a:avLst/>
          </a:prstGeom>
          <a:noFill/>
          <a:ln w="28575">
            <a:solidFill>
              <a:srgbClr val="FFC0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6477046" y="2453852"/>
            <a:ext cx="6607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b="1" dirty="0" smtClean="0">
                <a:solidFill>
                  <a:srgbClr val="FFC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IBB1</a:t>
            </a:r>
            <a:endParaRPr kumimoji="1" lang="ja-JP" altLang="en-US" sz="1400" b="1" dirty="0">
              <a:solidFill>
                <a:srgbClr val="FFC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 bwMode="auto">
          <a:xfrm>
            <a:off x="7501316" y="1542570"/>
            <a:ext cx="1476000" cy="1656000"/>
          </a:xfrm>
          <a:prstGeom prst="rect">
            <a:avLst/>
          </a:prstGeom>
          <a:noFill/>
          <a:ln w="28575">
            <a:solidFill>
              <a:srgbClr val="00B05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70" name="テキスト ボックス 69"/>
          <p:cNvSpPr txBox="1"/>
          <p:nvPr/>
        </p:nvSpPr>
        <p:spPr>
          <a:xfrm>
            <a:off x="7994692" y="2453852"/>
            <a:ext cx="6607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b="1" dirty="0" smtClean="0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IBB2</a:t>
            </a:r>
            <a:endParaRPr kumimoji="1" lang="ja-JP" altLang="en-US" sz="1400" b="1" dirty="0">
              <a:solidFill>
                <a:srgbClr val="00B05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71" name="直線コネクタ 70"/>
          <p:cNvCxnSpPr/>
          <p:nvPr/>
        </p:nvCxnSpPr>
        <p:spPr bwMode="auto">
          <a:xfrm flipV="1">
            <a:off x="6050321" y="3320589"/>
            <a:ext cx="1440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72" name="テキスト ボックス 71"/>
          <p:cNvSpPr txBox="1"/>
          <p:nvPr/>
        </p:nvSpPr>
        <p:spPr>
          <a:xfrm>
            <a:off x="6501691" y="3466889"/>
            <a:ext cx="664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CBW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73" name="直線コネクタ 72"/>
          <p:cNvCxnSpPr/>
          <p:nvPr/>
        </p:nvCxnSpPr>
        <p:spPr bwMode="auto">
          <a:xfrm flipV="1">
            <a:off x="7542614" y="3320589"/>
            <a:ext cx="1440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74" name="テキスト ボックス 73"/>
          <p:cNvSpPr txBox="1"/>
          <p:nvPr/>
        </p:nvSpPr>
        <p:spPr>
          <a:xfrm>
            <a:off x="8052576" y="3486601"/>
            <a:ext cx="664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CBW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6" name="テキスト ボックス 75"/>
          <p:cNvSpPr txBox="1"/>
          <p:nvPr/>
        </p:nvSpPr>
        <p:spPr>
          <a:xfrm>
            <a:off x="2759060" y="1630997"/>
            <a:ext cx="17491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b="1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REFSENS + 45.5</a:t>
            </a:r>
            <a:endParaRPr kumimoji="1" lang="ja-JP" altLang="en-US" sz="14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308592" y="4877693"/>
            <a:ext cx="11476040" cy="166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Note that power of IBB is set as tentative because power of ACI could be higher than that of IBB in current specification though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ACI is closer to wanted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signal. Therefore,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ower of IBB should be further discussed and  changed if needed. </a:t>
            </a:r>
            <a:r>
              <a:rPr lang="en-US" altLang="ja-JP" sz="16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(this issue already exists in single-carrier as well)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ja-JP" sz="16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OBB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2DL/1UL intra-band contiguous NR CA for NR bands in FR1 should be specified with out-of-band blocker of case 3 only and the frequency offset is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3CBW. </a:t>
            </a:r>
            <a:endParaRPr lang="en-US" altLang="ja-JP" sz="1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9210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</a:t>
            </a:r>
            <a:endParaRPr lang="sv-SE" sz="3600" baseline="-25000" dirty="0"/>
          </a:p>
        </p:txBody>
      </p:sp>
      <p:sp>
        <p:nvSpPr>
          <p:cNvPr id="7" name="正方形/長方形 6"/>
          <p:cNvSpPr/>
          <p:nvPr/>
        </p:nvSpPr>
        <p:spPr>
          <a:xfrm>
            <a:off x="335360" y="1412776"/>
            <a:ext cx="10657184" cy="2911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20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UE RF requirements for 2DL/1UL intra contiguous NR CA in FR1 should be captured in the draft CR RAN4 #86.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ja-JP" sz="2400" b="1" dirty="0">
              <a:solidFill>
                <a:srgbClr val="3333CC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20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UE RF requirements for 2DL/2UL intra contiguous NR CA in FR1 should be targeted to be captured in Rel-15.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Companies are encouraged to evaluate MPR values based on above agreement by next RAN4 meeting, since MPR values are needed to specify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2DL/2UL intra contiguous NR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CA.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Note that squire bracket values can be adopted at May and can be revised if the values need to be changed. </a:t>
            </a:r>
            <a:endParaRPr lang="en-US" altLang="ja-JP" sz="1600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2229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260648"/>
            <a:ext cx="8928992" cy="504056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Meiryo UI" pitchFamily="50" charset="-128"/>
                <a:ea typeface="Meiryo UI" pitchFamily="50" charset="-128"/>
              </a:rPr>
              <a:t>Appendix</a:t>
            </a:r>
            <a:endParaRPr lang="sv-SE" sz="3600" baseline="-25000" dirty="0"/>
          </a:p>
        </p:txBody>
      </p:sp>
      <p:sp>
        <p:nvSpPr>
          <p:cNvPr id="7" name="正方形/長方形 6"/>
          <p:cNvSpPr/>
          <p:nvPr/>
        </p:nvSpPr>
        <p:spPr>
          <a:xfrm>
            <a:off x="335360" y="1196752"/>
            <a:ext cx="10657184" cy="4684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20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Agreements in [1] as below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2: Transmit OFF power for 2UL intra-band contiguous NR CA for NR bands in FR1 should follow the mean power of -50 </a:t>
            </a:r>
            <a:r>
              <a:rPr lang="en-US" altLang="ja-JP" sz="1600" b="1" dirty="0" err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dBm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per CC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3: Occupied bandwidth for 2UL intra-band contiguous NR CA for NR bands in FR1 should follow the same requirement of single-carrier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4: Spectrum emission mask for 2UL intra-band contiguous NR CA for NR bands in FR1 should be specified with the requirement as shown in Figure 1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5: Adjacent Channel Leakage power Ratio for 2UL intra-band contiguous NR CA for NR bands in FR1 should shall be higher than 31 dB for power class 2 and 30 dB for power class 3 if the measured adjacent channel power is greater than [–50] </a:t>
            </a:r>
            <a:r>
              <a:rPr lang="en-US" altLang="ja-JP" sz="1600" b="1" dirty="0" err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dBm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6: Spurious emissions for 2UL intra-band contiguous NR CA for NR bands in FR1 should follow the same requirements as those of single-carrier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7: Transmit intermodulation for 2UL intra-band contiguous NR CA for NR bands in FR1 should follow the intermodulation attenuation of -29 </a:t>
            </a:r>
            <a:r>
              <a:rPr lang="en-US" altLang="ja-JP" sz="1600" b="1" dirty="0" err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dBc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and -35 </a:t>
            </a:r>
            <a:r>
              <a:rPr lang="en-US" altLang="ja-JP" sz="1600" b="1" dirty="0" err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dBc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with an unwanted CW signal of -40 </a:t>
            </a:r>
            <a:r>
              <a:rPr lang="en-US" altLang="ja-JP" sz="1600" b="1" dirty="0" err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dBc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8: Other </a:t>
            </a:r>
            <a:r>
              <a:rPr lang="en-US" altLang="ja-JP" sz="1600" b="1" dirty="0" err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Tx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requirements should be further discussed and completed in the next meeting at the latest.</a:t>
            </a:r>
          </a:p>
        </p:txBody>
      </p:sp>
    </p:spTree>
    <p:extLst>
      <p:ext uri="{BB962C8B-B14F-4D97-AF65-F5344CB8AC3E}">
        <p14:creationId xmlns:p14="http://schemas.microsoft.com/office/powerpoint/2010/main" val="161756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464" y="1124745"/>
            <a:ext cx="11367168" cy="4608512"/>
          </a:xfrm>
        </p:spPr>
        <p:txBody>
          <a:bodyPr>
            <a:noAutofit/>
          </a:bodyPr>
          <a:lstStyle/>
          <a:p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[1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] R4-182709, UE RF requirements for intra-band contiguous NR CA for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FR1, NTT DOCOMO, INC.</a:t>
            </a:r>
          </a:p>
          <a:p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[2]R4-1802267, 2DL/1UL intra-band contiguous NR CA ACS, IBB for NR bands in Sub 6, Qualcomm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Incorporated.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References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163190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65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3248</TotalTime>
  <Words>682</Words>
  <Application>Microsoft Office PowerPoint</Application>
  <PresentationFormat>ワイド画面</PresentationFormat>
  <Paragraphs>56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2" baseType="lpstr">
      <vt:lpstr>Meiryo UI</vt:lpstr>
      <vt:lpstr>ＭＳ Ｐゴシック</vt:lpstr>
      <vt:lpstr>Arial</vt:lpstr>
      <vt:lpstr>Calibri</vt:lpstr>
      <vt:lpstr>Office テーマ</vt:lpstr>
      <vt:lpstr>WF on UE RF requirements for intra-band contiguous NR CA in FR1</vt:lpstr>
      <vt:lpstr>Background</vt:lpstr>
      <vt:lpstr>Way forward: Concern 1</vt:lpstr>
      <vt:lpstr>Way forward: Concern 2</vt:lpstr>
      <vt:lpstr>Way forward</vt:lpstr>
      <vt:lpstr>Appendix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MPR evaluation assumption</dc:title>
  <dc:creator>5839953</dc:creator>
  <cp:lastModifiedBy>5123491</cp:lastModifiedBy>
  <cp:revision>341</cp:revision>
  <dcterms:created xsi:type="dcterms:W3CDTF">2017-06-28T16:38:30Z</dcterms:created>
  <dcterms:modified xsi:type="dcterms:W3CDTF">2018-03-01T16:29:59Z</dcterms:modified>
</cp:coreProperties>
</file>