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1"/>
  </p:notesMasterIdLst>
  <p:sldIdLst>
    <p:sldId id="256" r:id="rId5"/>
    <p:sldId id="365" r:id="rId6"/>
    <p:sldId id="366" r:id="rId7"/>
    <p:sldId id="382" r:id="rId8"/>
    <p:sldId id="383" r:id="rId9"/>
    <p:sldId id="390" r:id="rId10"/>
    <p:sldId id="394" r:id="rId11"/>
    <p:sldId id="392" r:id="rId12"/>
    <p:sldId id="368" r:id="rId13"/>
    <p:sldId id="395" r:id="rId14"/>
    <p:sldId id="367" r:id="rId15"/>
    <p:sldId id="371" r:id="rId16"/>
    <p:sldId id="375" r:id="rId17"/>
    <p:sldId id="373" r:id="rId18"/>
    <p:sldId id="379" r:id="rId19"/>
    <p:sldId id="377" r:id="rId20"/>
    <p:sldId id="396" r:id="rId21"/>
    <p:sldId id="378" r:id="rId22"/>
    <p:sldId id="372" r:id="rId23"/>
    <p:sldId id="397" r:id="rId24"/>
    <p:sldId id="380" r:id="rId25"/>
    <p:sldId id="381" r:id="rId26"/>
    <p:sldId id="386" r:id="rId27"/>
    <p:sldId id="393" r:id="rId28"/>
    <p:sldId id="391" r:id="rId29"/>
    <p:sldId id="387" r:id="rId3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67" d="100"/>
          <a:sy n="67" d="100"/>
        </p:scale>
        <p:origin x="548"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01.03.2018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extLst>
      <p:ext uri="{BB962C8B-B14F-4D97-AF65-F5344CB8AC3E}">
        <p14:creationId xmlns:p14="http://schemas.microsoft.com/office/powerpoint/2010/main" val="2887478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15</a:t>
            </a:fld>
            <a:endParaRPr lang="ru-RU" altLang="zh-CN"/>
          </a:p>
        </p:txBody>
      </p:sp>
    </p:spTree>
    <p:extLst>
      <p:ext uri="{BB962C8B-B14F-4D97-AF65-F5344CB8AC3E}">
        <p14:creationId xmlns:p14="http://schemas.microsoft.com/office/powerpoint/2010/main" val="1543509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16</a:t>
            </a:fld>
            <a:endParaRPr lang="ru-RU" altLang="zh-CN"/>
          </a:p>
        </p:txBody>
      </p:sp>
    </p:spTree>
    <p:extLst>
      <p:ext uri="{BB962C8B-B14F-4D97-AF65-F5344CB8AC3E}">
        <p14:creationId xmlns:p14="http://schemas.microsoft.com/office/powerpoint/2010/main" val="3668224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17</a:t>
            </a:fld>
            <a:endParaRPr lang="ru-RU" altLang="zh-CN"/>
          </a:p>
        </p:txBody>
      </p:sp>
    </p:spTree>
    <p:extLst>
      <p:ext uri="{BB962C8B-B14F-4D97-AF65-F5344CB8AC3E}">
        <p14:creationId xmlns:p14="http://schemas.microsoft.com/office/powerpoint/2010/main" val="2026659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18</a:t>
            </a:fld>
            <a:endParaRPr lang="ru-RU" altLang="zh-CN"/>
          </a:p>
        </p:txBody>
      </p:sp>
    </p:spTree>
    <p:extLst>
      <p:ext uri="{BB962C8B-B14F-4D97-AF65-F5344CB8AC3E}">
        <p14:creationId xmlns:p14="http://schemas.microsoft.com/office/powerpoint/2010/main" val="206916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20</a:t>
            </a:fld>
            <a:endParaRPr lang="ru-RU" altLang="zh-CN"/>
          </a:p>
        </p:txBody>
      </p:sp>
    </p:spTree>
    <p:extLst>
      <p:ext uri="{BB962C8B-B14F-4D97-AF65-F5344CB8AC3E}">
        <p14:creationId xmlns:p14="http://schemas.microsoft.com/office/powerpoint/2010/main" val="3313414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23</a:t>
            </a:fld>
            <a:endParaRPr lang="ru-RU" altLang="zh-CN"/>
          </a:p>
        </p:txBody>
      </p:sp>
    </p:spTree>
    <p:extLst>
      <p:ext uri="{BB962C8B-B14F-4D97-AF65-F5344CB8AC3E}">
        <p14:creationId xmlns:p14="http://schemas.microsoft.com/office/powerpoint/2010/main" val="1864590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24</a:t>
            </a:fld>
            <a:endParaRPr lang="ru-RU" altLang="zh-CN"/>
          </a:p>
        </p:txBody>
      </p:sp>
    </p:spTree>
    <p:extLst>
      <p:ext uri="{BB962C8B-B14F-4D97-AF65-F5344CB8AC3E}">
        <p14:creationId xmlns:p14="http://schemas.microsoft.com/office/powerpoint/2010/main" val="3669498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25</a:t>
            </a:fld>
            <a:endParaRPr lang="ru-RU" altLang="zh-CN"/>
          </a:p>
        </p:txBody>
      </p:sp>
    </p:spTree>
    <p:extLst>
      <p:ext uri="{BB962C8B-B14F-4D97-AF65-F5344CB8AC3E}">
        <p14:creationId xmlns:p14="http://schemas.microsoft.com/office/powerpoint/2010/main" val="1938390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26</a:t>
            </a:fld>
            <a:endParaRPr lang="ru-RU" altLang="zh-CN"/>
          </a:p>
        </p:txBody>
      </p:sp>
    </p:spTree>
    <p:extLst>
      <p:ext uri="{BB962C8B-B14F-4D97-AF65-F5344CB8AC3E}">
        <p14:creationId xmlns:p14="http://schemas.microsoft.com/office/powerpoint/2010/main" val="250371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extLst>
      <p:ext uri="{BB962C8B-B14F-4D97-AF65-F5344CB8AC3E}">
        <p14:creationId xmlns:p14="http://schemas.microsoft.com/office/powerpoint/2010/main" val="3069033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1051924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3573866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1647577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extLst>
      <p:ext uri="{BB962C8B-B14F-4D97-AF65-F5344CB8AC3E}">
        <p14:creationId xmlns:p14="http://schemas.microsoft.com/office/powerpoint/2010/main" val="103373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227628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11</a:t>
            </a:fld>
            <a:endParaRPr lang="ru-RU" altLang="zh-CN"/>
          </a:p>
        </p:txBody>
      </p:sp>
    </p:spTree>
    <p:extLst>
      <p:ext uri="{BB962C8B-B14F-4D97-AF65-F5344CB8AC3E}">
        <p14:creationId xmlns:p14="http://schemas.microsoft.com/office/powerpoint/2010/main" val="1877329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14</a:t>
            </a:fld>
            <a:endParaRPr lang="ru-RU" altLang="zh-CN"/>
          </a:p>
        </p:txBody>
      </p:sp>
    </p:spTree>
    <p:extLst>
      <p:ext uri="{BB962C8B-B14F-4D97-AF65-F5344CB8AC3E}">
        <p14:creationId xmlns:p14="http://schemas.microsoft.com/office/powerpoint/2010/main" val="1830415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3/1/2018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3/1/2018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3/1/2018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3/1/2018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3/1/2018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3/1/2018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3/1/2018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3/1/2018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3/1/2018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3/1/2018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3/1/2018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3/1/2018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10769996" cy="1963738"/>
          </a:xfrm>
        </p:spPr>
        <p:txBody>
          <a:bodyPr/>
          <a:lstStyle/>
          <a:p>
            <a:pPr eaLnBrk="1" hangingPunct="1"/>
            <a:r>
              <a:rPr lang="en-GB" altLang="en-US" sz="4000" dirty="0"/>
              <a:t>WF on UE feature list for CA/EN-DC, other capability and LTE-NR co-existence</a:t>
            </a:r>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en-US" sz="2800" dirty="0">
                <a:solidFill>
                  <a:srgbClr val="898989"/>
                </a:solidFill>
              </a:rPr>
              <a:t>Intel </a:t>
            </a:r>
            <a:r>
              <a:rPr lang="en-US" altLang="en-US" sz="2800" dirty="0" smtClean="0">
                <a:solidFill>
                  <a:srgbClr val="898989"/>
                </a:solidFill>
              </a:rPr>
              <a:t>Corporation</a:t>
            </a:r>
            <a:endParaRPr lang="en-US" altLang="en-US" sz="2800" dirty="0">
              <a:solidFill>
                <a:srgbClr val="898989"/>
              </a:solidFill>
            </a:endParaRPr>
          </a:p>
        </p:txBody>
      </p:sp>
      <p:sp>
        <p:nvSpPr>
          <p:cNvPr id="3076" name="TextBox 3"/>
          <p:cNvSpPr txBox="1">
            <a:spLocks noChangeArrowheads="1"/>
          </p:cNvSpPr>
          <p:nvPr/>
        </p:nvSpPr>
        <p:spPr bwMode="auto">
          <a:xfrm>
            <a:off x="533400" y="231517"/>
            <a:ext cx="44092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86</a:t>
            </a:r>
            <a:br>
              <a:rPr lang="en-US" altLang="zh-CN" sz="1800" b="1" dirty="0"/>
            </a:br>
            <a:r>
              <a:rPr lang="en-GB" sz="1800" b="1" dirty="0"/>
              <a:t>Athens, Greece, 26 February – 2 March 2018</a:t>
            </a:r>
            <a:r>
              <a:rPr lang="it-IT" sz="1800" b="1" dirty="0"/>
              <a:t/>
            </a:r>
            <a:br>
              <a:rPr lang="it-IT" sz="1800" b="1" dirty="0"/>
            </a:br>
            <a:r>
              <a:rPr lang="en-US" altLang="zh-CN" sz="1800" b="1" dirty="0"/>
              <a:t>Agenda Item: </a:t>
            </a:r>
            <a:r>
              <a:rPr lang="en-GB" sz="1800" b="1" dirty="0"/>
              <a:t>7.1</a:t>
            </a:r>
            <a:endParaRPr lang="en-US" altLang="zh-CN" sz="1800" b="1" dirty="0">
              <a:solidFill>
                <a:srgbClr val="FF0000"/>
              </a:solidFill>
            </a:endParaRPr>
          </a:p>
        </p:txBody>
      </p:sp>
      <p:sp>
        <p:nvSpPr>
          <p:cNvPr id="3077" name="TextBox 4"/>
          <p:cNvSpPr txBox="1">
            <a:spLocks noChangeArrowheads="1"/>
          </p:cNvSpPr>
          <p:nvPr/>
        </p:nvSpPr>
        <p:spPr bwMode="auto">
          <a:xfrm>
            <a:off x="10139410" y="323850"/>
            <a:ext cx="13163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sz="1800" u="sng" dirty="0"/>
              <a:t>R4-1803279</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Simultaneous reception and transmission for </a:t>
            </a:r>
            <a:r>
              <a:rPr lang="en-US" altLang="ja-JP" dirty="0" smtClean="0"/>
              <a:t>inter-band </a:t>
            </a:r>
            <a:r>
              <a:rPr lang="en-US" altLang="ja-JP" dirty="0"/>
              <a:t>CA or EN-DC (TDD-TDD or TDD-FDD)</a:t>
            </a:r>
            <a:endParaRPr lang="en-US" dirty="0"/>
          </a:p>
        </p:txBody>
      </p:sp>
      <p:sp>
        <p:nvSpPr>
          <p:cNvPr id="3" name="Content Placeholder 2"/>
          <p:cNvSpPr>
            <a:spLocks noGrp="1"/>
          </p:cNvSpPr>
          <p:nvPr>
            <p:ph idx="1"/>
          </p:nvPr>
        </p:nvSpPr>
        <p:spPr>
          <a:xfrm>
            <a:off x="609600" y="1295400"/>
            <a:ext cx="10972800" cy="4830764"/>
          </a:xfrm>
          <a:solidFill>
            <a:schemeClr val="bg1"/>
          </a:solidFill>
        </p:spPr>
        <p:txBody>
          <a:bodyPr/>
          <a:lstStyle/>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marL="742950" lvl="2" indent="-342900">
              <a:spcBef>
                <a:spcPts val="0"/>
              </a:spcBef>
              <a:spcAft>
                <a:spcPts val="300"/>
              </a:spcAft>
            </a:pPr>
            <a:r>
              <a:rPr lang="en-GB" sz="1600" dirty="0" smtClean="0">
                <a:solidFill>
                  <a:srgbClr val="FF0000"/>
                </a:solidFill>
              </a:rPr>
              <a:t>Further discuss in RAN4 86bis whether </a:t>
            </a:r>
            <a:r>
              <a:rPr lang="en-GB" sz="1600" dirty="0">
                <a:solidFill>
                  <a:srgbClr val="FF0000"/>
                </a:solidFill>
              </a:rPr>
              <a:t>to </a:t>
            </a:r>
            <a:r>
              <a:rPr lang="en-GB" sz="1600" dirty="0" smtClean="0">
                <a:solidFill>
                  <a:srgbClr val="FF0000"/>
                </a:solidFill>
              </a:rPr>
              <a:t>mandate </a:t>
            </a:r>
            <a:r>
              <a:rPr lang="en-GB" sz="1600" dirty="0">
                <a:solidFill>
                  <a:srgbClr val="FF0000"/>
                </a:solidFill>
              </a:rPr>
              <a:t>this feature in certain band </a:t>
            </a:r>
            <a:r>
              <a:rPr lang="en-GB" sz="1600" dirty="0" smtClean="0">
                <a:solidFill>
                  <a:srgbClr val="FF0000"/>
                </a:solidFill>
              </a:rPr>
              <a:t>combinations</a:t>
            </a:r>
          </a:p>
          <a:p>
            <a:pPr marL="742950" lvl="2" indent="-342900">
              <a:spcBef>
                <a:spcPts val="0"/>
              </a:spcBef>
              <a:spcAft>
                <a:spcPts val="300"/>
              </a:spcAft>
            </a:pPr>
            <a:r>
              <a:rPr lang="en-US" sz="1600" dirty="0" smtClean="0">
                <a:solidFill>
                  <a:srgbClr val="00B050"/>
                </a:solidFill>
              </a:rPr>
              <a:t>Capabilities signalling</a:t>
            </a:r>
          </a:p>
          <a:p>
            <a:pPr marL="1200150" lvl="3" indent="-342900">
              <a:spcBef>
                <a:spcPts val="0"/>
              </a:spcBef>
              <a:spcAft>
                <a:spcPts val="300"/>
              </a:spcAft>
            </a:pPr>
            <a:r>
              <a:rPr lang="en-US" sz="1400" dirty="0" smtClean="0">
                <a:solidFill>
                  <a:srgbClr val="00B050"/>
                </a:solidFill>
              </a:rPr>
              <a:t>Option 1: Same signalling for EN-DC and NR CA</a:t>
            </a:r>
          </a:p>
          <a:p>
            <a:pPr marL="1200150" lvl="3" indent="-342900">
              <a:spcBef>
                <a:spcPts val="0"/>
              </a:spcBef>
              <a:spcAft>
                <a:spcPts val="300"/>
              </a:spcAft>
            </a:pPr>
            <a:r>
              <a:rPr lang="en-US" sz="1400" dirty="0" smtClean="0">
                <a:solidFill>
                  <a:srgbClr val="00B050"/>
                </a:solidFill>
              </a:rPr>
              <a:t>Option 2: Separate signalling for EN-DC and NR CA</a:t>
            </a:r>
            <a:endParaRPr lang="en-GB" sz="1400" dirty="0" smtClean="0">
              <a:solidFill>
                <a:srgbClr val="00B050"/>
              </a:solidFill>
            </a:endParaRPr>
          </a:p>
          <a:p>
            <a:pPr marL="742950" lvl="2" indent="-342900">
              <a:spcBef>
                <a:spcPts val="0"/>
              </a:spcBef>
              <a:spcAft>
                <a:spcPts val="300"/>
              </a:spcAft>
            </a:pPr>
            <a:r>
              <a:rPr lang="en-GB" sz="1600" dirty="0" smtClean="0">
                <a:solidFill>
                  <a:srgbClr val="00B050"/>
                </a:solidFill>
              </a:rPr>
              <a:t>Feature description</a:t>
            </a:r>
            <a:r>
              <a:rPr lang="en-US" sz="1600" b="1" dirty="0">
                <a:solidFill>
                  <a:srgbClr val="FF0000"/>
                </a:solidFill>
              </a:rPr>
              <a:t>	</a:t>
            </a:r>
            <a:endParaRPr lang="en-GB" sz="12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433061920"/>
              </p:ext>
            </p:extLst>
          </p:nvPr>
        </p:nvGraphicFramePr>
        <p:xfrm>
          <a:off x="609600" y="3200400"/>
          <a:ext cx="10896600" cy="1763395"/>
        </p:xfrm>
        <a:graphic>
          <a:graphicData uri="http://schemas.openxmlformats.org/drawingml/2006/table">
            <a:tbl>
              <a:tblPr firstRow="1" firstCol="1" bandRow="1">
                <a:tableStyleId>{5C22544A-7EE6-4342-B048-85BDC9FD1C3A}</a:tableStyleId>
              </a:tblPr>
              <a:tblGrid>
                <a:gridCol w="399018"/>
                <a:gridCol w="928001"/>
                <a:gridCol w="982723"/>
                <a:gridCol w="565465"/>
                <a:gridCol w="567745"/>
                <a:gridCol w="1071647"/>
                <a:gridCol w="905200"/>
                <a:gridCol w="747873"/>
                <a:gridCol w="747873"/>
                <a:gridCol w="747873"/>
                <a:gridCol w="1762518"/>
                <a:gridCol w="476541"/>
                <a:gridCol w="668069"/>
                <a:gridCol w="32605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2-4</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 </a:t>
                      </a:r>
                      <a:r>
                        <a:rPr lang="en-US" sz="800" strike="sngStrike" kern="0" dirty="0" smtClean="0">
                          <a:solidFill>
                            <a:srgbClr val="00B050"/>
                          </a:solidFill>
                          <a:effectLst/>
                          <a:latin typeface="Arial" panose="020B0604020202020204" pitchFamily="34" charset="0"/>
                          <a:ea typeface="MS PGothic" panose="020B0600070205080204" pitchFamily="34" charset="-128"/>
                        </a:rPr>
                        <a:t>Per </a:t>
                      </a:r>
                      <a:r>
                        <a:rPr lang="en-US" sz="800" strike="sngStrike" kern="0" dirty="0">
                          <a:solidFill>
                            <a:srgbClr val="00B050"/>
                          </a:solidFill>
                          <a:effectLst/>
                          <a:latin typeface="Arial" panose="020B0604020202020204" pitchFamily="34" charset="0"/>
                          <a:ea typeface="MS PGothic" panose="020B0600070205080204" pitchFamily="34" charset="-128"/>
                        </a:rPr>
                        <a:t>band </a:t>
                      </a:r>
                      <a:r>
                        <a:rPr lang="en-US" sz="800" strike="sngStrike" kern="0" dirty="0" smtClean="0">
                          <a:solidFill>
                            <a:srgbClr val="00B050"/>
                          </a:solidFill>
                          <a:effectLst/>
                          <a:latin typeface="Arial" panose="020B0604020202020204" pitchFamily="34" charset="0"/>
                          <a:ea typeface="MS PGothic" panose="020B0600070205080204" pitchFamily="34" charset="-128"/>
                        </a:rPr>
                        <a:t>combination</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1000" i="0" kern="1200" dirty="0" smtClean="0">
                          <a:solidFill>
                            <a:srgbClr val="00B050"/>
                          </a:solidFill>
                          <a:latin typeface="+mn-lt"/>
                          <a:ea typeface="+mn-ea"/>
                          <a:cs typeface="+mn-cs"/>
                        </a:rPr>
                        <a:t>Per band combination UE capability signalling granularity (Type 3)</a:t>
                      </a:r>
                    </a:p>
                    <a:p>
                      <a:pPr algn="l">
                        <a:spcAft>
                          <a:spcPts val="0"/>
                        </a:spcAft>
                      </a:pPr>
                      <a:r>
                        <a:rPr lang="en-GB" sz="1000" i="0" dirty="0" smtClean="0">
                          <a:solidFill>
                            <a:srgbClr val="00B050"/>
                          </a:solidFill>
                        </a:rPr>
                        <a:t>Whether to mandate this feature in certain band combinations is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1970482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ja-JP" dirty="0" smtClean="0"/>
              <a:t>Asynchronous </a:t>
            </a:r>
            <a:r>
              <a:rPr lang="en-GB" altLang="ja-JP" dirty="0"/>
              <a:t>FDD-FDD </a:t>
            </a:r>
            <a:r>
              <a:rPr lang="en-GB" altLang="ja-JP" dirty="0" smtClean="0"/>
              <a:t/>
            </a:r>
            <a:br>
              <a:rPr lang="en-GB" altLang="ja-JP" dirty="0" smtClean="0"/>
            </a:br>
            <a:r>
              <a:rPr lang="en-GB" altLang="ja-JP" dirty="0" smtClean="0"/>
              <a:t>intra-band </a:t>
            </a:r>
            <a:r>
              <a:rPr lang="en-GB" altLang="ja-JP" dirty="0"/>
              <a:t>LTE-NR </a:t>
            </a:r>
            <a:r>
              <a:rPr lang="en-GB" altLang="ja-JP" dirty="0" smtClean="0"/>
              <a:t>DC</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600"/>
              </a:spcAft>
              <a:buFont typeface="Arial" panose="020B0604020202020204" pitchFamily="34" charset="0"/>
              <a:buChar char="•"/>
            </a:pPr>
            <a:r>
              <a:rPr lang="en-US" sz="1800" b="1" dirty="0" smtClean="0"/>
              <a:t>RAN4 </a:t>
            </a:r>
            <a:r>
              <a:rPr lang="en-US" sz="1800" b="1" dirty="0"/>
              <a:t>86 agreements</a:t>
            </a:r>
          </a:p>
          <a:p>
            <a:pPr lvl="1">
              <a:spcBef>
                <a:spcPts val="0"/>
              </a:spcBef>
              <a:spcAft>
                <a:spcPts val="600"/>
              </a:spcAft>
            </a:pPr>
            <a:r>
              <a:rPr lang="en-GB" sz="1800" i="1" dirty="0" smtClean="0"/>
              <a:t>The </a:t>
            </a:r>
            <a:r>
              <a:rPr lang="en-GB" sz="1800" i="1" dirty="0"/>
              <a:t>capability of asynchronous FDD-FDD intra-band LTE-NR DC is per band combination</a:t>
            </a:r>
          </a:p>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lvl="1"/>
            <a:r>
              <a:rPr lang="en-GB" sz="1600" dirty="0" smtClean="0">
                <a:solidFill>
                  <a:srgbClr val="00B050"/>
                </a:solidFill>
              </a:rPr>
              <a:t>Feature description</a:t>
            </a:r>
            <a:endParaRPr lang="en-GB" sz="16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4274915747"/>
              </p:ext>
            </p:extLst>
          </p:nvPr>
        </p:nvGraphicFramePr>
        <p:xfrm>
          <a:off x="632861" y="2743200"/>
          <a:ext cx="10972798" cy="1336675"/>
        </p:xfrm>
        <a:graphic>
          <a:graphicData uri="http://schemas.openxmlformats.org/drawingml/2006/table">
            <a:tbl>
              <a:tblPr firstRow="1" firstCol="1" bandRow="1">
                <a:tableStyleId>{5C22544A-7EE6-4342-B048-85BDC9FD1C3A}</a:tableStyleId>
              </a:tblPr>
              <a:tblGrid>
                <a:gridCol w="401808"/>
                <a:gridCol w="878350"/>
                <a:gridCol w="104573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2-5</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LTE-NR DC</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LTE-NR DC</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asynchronous FDD-FDD intra-band LTE-NR DC</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 </a:t>
                      </a:r>
                      <a:r>
                        <a:rPr lang="en-US" sz="800" strike="sngStrike" kern="0" dirty="0" smtClean="0">
                          <a:solidFill>
                            <a:srgbClr val="00B050"/>
                          </a:solidFill>
                          <a:effectLst/>
                          <a:latin typeface="Arial" panose="020B0604020202020204" pitchFamily="34" charset="0"/>
                          <a:ea typeface="MS PGothic" panose="020B0600070205080204" pitchFamily="34" charset="-128"/>
                        </a:rPr>
                        <a:t>(Per </a:t>
                      </a:r>
                      <a:r>
                        <a:rPr lang="en-US" sz="800" strike="sngStrike" kern="0" dirty="0">
                          <a:solidFill>
                            <a:srgbClr val="00B050"/>
                          </a:solidFill>
                          <a:effectLst/>
                          <a:latin typeface="Arial" panose="020B0604020202020204" pitchFamily="34" charset="0"/>
                          <a:ea typeface="MS PGothic" panose="020B0600070205080204" pitchFamily="34" charset="-128"/>
                        </a:rPr>
                        <a:t>band </a:t>
                      </a:r>
                      <a:r>
                        <a:rPr lang="en-US" sz="800" strike="sngStrike" kern="0" dirty="0" smtClean="0">
                          <a:solidFill>
                            <a:srgbClr val="00B050"/>
                          </a:solidFill>
                          <a:effectLst/>
                          <a:latin typeface="Arial" panose="020B0604020202020204" pitchFamily="34" charset="0"/>
                          <a:ea typeface="MS PGothic" panose="020B0600070205080204" pitchFamily="34" charset="-128"/>
                        </a:rPr>
                        <a:t>combination)</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rPr>
                        <a:t>Per band combination UE capability signalling granularity (Type 3)</a:t>
                      </a:r>
                    </a:p>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Optional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346437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smtClean="0"/>
              <a:t>Other capabilities</a:t>
            </a:r>
            <a:endParaRPr kumimoji="1" lang="ja-JP" altLang="en-US" dirty="0"/>
          </a:p>
        </p:txBody>
      </p:sp>
    </p:spTree>
    <p:extLst>
      <p:ext uri="{BB962C8B-B14F-4D97-AF65-F5344CB8AC3E}">
        <p14:creationId xmlns:p14="http://schemas.microsoft.com/office/powerpoint/2010/main" val="3096261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altLang="zh-CN" dirty="0" smtClean="0"/>
              <a:t>RAN4 86 agreements</a:t>
            </a:r>
            <a:endParaRPr lang="en-US" altLang="zh-CN" dirty="0"/>
          </a:p>
          <a:p>
            <a:pPr marL="742950" lvl="2" indent="-342900">
              <a:spcBef>
                <a:spcPts val="0"/>
              </a:spcBef>
              <a:spcAft>
                <a:spcPts val="300"/>
              </a:spcAft>
            </a:pPr>
            <a:r>
              <a:rPr lang="en-GB" i="1" dirty="0"/>
              <a:t>For 60Khz SCS, it is agreed to introduce capability signalling per UE for FR1. Further discussion on the mandatory or optional in this week is needed. </a:t>
            </a:r>
            <a:endParaRPr lang="en-GB" i="1" dirty="0" smtClean="0"/>
          </a:p>
          <a:p>
            <a:pPr marL="742950" lvl="2" indent="-342900">
              <a:spcBef>
                <a:spcPts val="0"/>
              </a:spcBef>
              <a:spcAft>
                <a:spcPts val="300"/>
              </a:spcAft>
            </a:pPr>
            <a:r>
              <a:rPr lang="en-GB" i="1" dirty="0"/>
              <a:t>Remove number of MIMO layers from RAN4 feature list</a:t>
            </a:r>
          </a:p>
          <a:p>
            <a:pPr marL="742950" lvl="2" indent="-342900">
              <a:spcBef>
                <a:spcPts val="0"/>
              </a:spcBef>
              <a:spcAft>
                <a:spcPts val="300"/>
              </a:spcAft>
            </a:pPr>
            <a:r>
              <a:rPr lang="en-GB" i="1" dirty="0"/>
              <a:t>No capability signalling for number of Rx/</a:t>
            </a:r>
            <a:r>
              <a:rPr lang="en-GB" i="1" dirty="0" err="1"/>
              <a:t>Tx</a:t>
            </a:r>
            <a:r>
              <a:rPr lang="en-GB" i="1" dirty="0"/>
              <a:t> ports. We can revisit the need of capability signalling of number of </a:t>
            </a:r>
            <a:r>
              <a:rPr lang="en-GB" i="1" dirty="0" err="1"/>
              <a:t>Tx</a:t>
            </a:r>
            <a:r>
              <a:rPr lang="en-GB" i="1" dirty="0"/>
              <a:t> ports when we discuss the number of MIMO layers in this week. </a:t>
            </a:r>
          </a:p>
          <a:p>
            <a:pPr marL="742950" lvl="2" indent="-342900">
              <a:spcBef>
                <a:spcPts val="0"/>
              </a:spcBef>
              <a:spcAft>
                <a:spcPts val="300"/>
              </a:spcAft>
            </a:pPr>
            <a:r>
              <a:rPr lang="en-GB" i="1" dirty="0"/>
              <a:t>Continue to discuss necessity of the capability of BWP switching delay during RAN#86</a:t>
            </a:r>
          </a:p>
          <a:p>
            <a:pPr marL="742950" lvl="2" indent="-342900">
              <a:spcBef>
                <a:spcPts val="0"/>
              </a:spcBef>
              <a:spcAft>
                <a:spcPts val="300"/>
              </a:spcAft>
            </a:pPr>
            <a:r>
              <a:rPr lang="en-US" i="1" dirty="0"/>
              <a:t>Capability signaling for ECP will be Type 4 (per UE) if we introduce the capability signalling. FFS for </a:t>
            </a:r>
            <a:r>
              <a:rPr lang="en-US" i="1" dirty="0" err="1"/>
              <a:t>wehther</a:t>
            </a:r>
            <a:r>
              <a:rPr lang="en-US" i="1" dirty="0"/>
              <a:t> ECP is mandatory or optional. FFS for </a:t>
            </a:r>
            <a:r>
              <a:rPr lang="en-US" i="1" dirty="0" smtClean="0"/>
              <a:t>whether </a:t>
            </a:r>
            <a:r>
              <a:rPr lang="en-US" i="1" dirty="0"/>
              <a:t>we need this feature for FR2 pending on the further check from operators in this week.</a:t>
            </a:r>
            <a:endParaRPr lang="en-GB" i="1" dirty="0"/>
          </a:p>
          <a:p>
            <a:pPr marL="742950" lvl="2" indent="-342900">
              <a:spcBef>
                <a:spcPts val="0"/>
              </a:spcBef>
              <a:spcAft>
                <a:spcPts val="300"/>
              </a:spcAft>
            </a:pPr>
            <a:r>
              <a:rPr lang="en-US" i="1" dirty="0"/>
              <a:t>Postpone the non-continuous CP-OFDM for uplink feature to June 2018. </a:t>
            </a:r>
            <a:endParaRPr lang="en-GB" i="1" dirty="0"/>
          </a:p>
          <a:p>
            <a:pPr marL="742950" lvl="2" indent="-342900">
              <a:spcBef>
                <a:spcPts val="0"/>
              </a:spcBef>
              <a:spcAft>
                <a:spcPts val="300"/>
              </a:spcAft>
            </a:pPr>
            <a:r>
              <a:rPr lang="en-US" i="1" dirty="0"/>
              <a:t>RAN4 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GB" i="1" dirty="0"/>
          </a:p>
          <a:p>
            <a:pPr marL="742950" lvl="2" indent="-342900">
              <a:spcBef>
                <a:spcPts val="0"/>
              </a:spcBef>
              <a:spcAft>
                <a:spcPts val="300"/>
              </a:spcAft>
            </a:pPr>
            <a:r>
              <a:rPr lang="en-US" i="1" dirty="0"/>
              <a:t>Introduce capability signaling of [non-default] UE power class, and Type 1 (per band) signaling</a:t>
            </a:r>
            <a:endParaRPr lang="en-GB" i="1" dirty="0"/>
          </a:p>
          <a:p>
            <a:pPr marL="1200150" lvl="3" indent="-342900">
              <a:spcBef>
                <a:spcPts val="0"/>
              </a:spcBef>
              <a:spcAft>
                <a:spcPts val="300"/>
              </a:spcAft>
            </a:pPr>
            <a:r>
              <a:rPr lang="en-US" i="1" dirty="0"/>
              <a:t>FFS: Default power class(</a:t>
            </a:r>
            <a:r>
              <a:rPr lang="en-US" i="1" dirty="0" err="1"/>
              <a:t>es</a:t>
            </a:r>
            <a:r>
              <a:rPr lang="en-US" i="1" dirty="0"/>
              <a:t>) for FR2. ( different UE device types may have different default power class) </a:t>
            </a:r>
            <a:endParaRPr lang="en-GB" i="1" dirty="0"/>
          </a:p>
          <a:p>
            <a:pPr marL="1200150" lvl="3" indent="-342900">
              <a:spcBef>
                <a:spcPts val="0"/>
              </a:spcBef>
              <a:spcAft>
                <a:spcPts val="300"/>
              </a:spcAft>
            </a:pPr>
            <a:r>
              <a:rPr lang="en-US" i="1" dirty="0"/>
              <a:t>FFS: Definition under inter-band NR CA and EN-DC</a:t>
            </a:r>
            <a:endParaRPr lang="en-GB" i="1" dirty="0"/>
          </a:p>
          <a:p>
            <a:pPr marL="1200150" lvl="3" indent="-342900">
              <a:spcBef>
                <a:spcPts val="0"/>
              </a:spcBef>
              <a:spcAft>
                <a:spcPts val="300"/>
              </a:spcAft>
            </a:pPr>
            <a:r>
              <a:rPr lang="en-US" i="1" dirty="0"/>
              <a:t>RAN4 will further discuss the mandatory of PC2 for FR1 in certain region. </a:t>
            </a:r>
            <a:endParaRPr lang="en-GB" i="1" dirty="0"/>
          </a:p>
          <a:p>
            <a:pPr marL="742950" lvl="2" indent="-342900">
              <a:spcBef>
                <a:spcPts val="0"/>
              </a:spcBef>
              <a:spcAft>
                <a:spcPts val="300"/>
              </a:spcAft>
            </a:pPr>
            <a:endParaRPr lang="en-US"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dirty="0"/>
          </a:p>
        </p:txBody>
      </p:sp>
    </p:spTree>
    <p:extLst>
      <p:ext uri="{BB962C8B-B14F-4D97-AF65-F5344CB8AC3E}">
        <p14:creationId xmlns:p14="http://schemas.microsoft.com/office/powerpoint/2010/main" val="2523106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60kHz </a:t>
            </a:r>
            <a:r>
              <a:rPr lang="en-US" altLang="ja-JP" dirty="0"/>
              <a:t>of subcarrier spacing for FR1</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800" b="1" dirty="0"/>
              <a:t>Background: RAN4 86 agreements</a:t>
            </a:r>
          </a:p>
          <a:p>
            <a:pPr marL="742950" lvl="2" indent="-342900">
              <a:spcBef>
                <a:spcPts val="0"/>
              </a:spcBef>
              <a:spcAft>
                <a:spcPts val="300"/>
              </a:spcAft>
            </a:pPr>
            <a:r>
              <a:rPr lang="en-GB" sz="1600" i="1" dirty="0" smtClean="0"/>
              <a:t>For </a:t>
            </a:r>
            <a:r>
              <a:rPr lang="en-GB" sz="1600" i="1" dirty="0"/>
              <a:t>60Khz SCS, it is agreed to introduce capability signalling per UE for FR1. Further discussion on the mandatory or optional in this week is needed. </a:t>
            </a:r>
            <a:endParaRPr lang="en-US" sz="1600" i="1" dirty="0"/>
          </a:p>
          <a:p>
            <a:pPr marL="342900" lvl="1" indent="-342900">
              <a:spcBef>
                <a:spcPts val="600"/>
              </a:spcBef>
              <a:spcAft>
                <a:spcPts val="300"/>
              </a:spcAft>
              <a:buFont typeface="Arial" panose="020B0604020202020204" pitchFamily="34" charset="0"/>
              <a:buChar char="•"/>
            </a:pPr>
            <a:r>
              <a:rPr lang="en-US" sz="1800" b="1" dirty="0"/>
              <a:t>Offline discussion summary </a:t>
            </a:r>
            <a:r>
              <a:rPr lang="en-US" sz="1800" b="1" dirty="0">
                <a:solidFill>
                  <a:srgbClr val="00B050"/>
                </a:solidFill>
              </a:rPr>
              <a:t>(green text marks conclusions)</a:t>
            </a:r>
          </a:p>
          <a:p>
            <a:pPr marL="742950" lvl="2" indent="-342900">
              <a:spcBef>
                <a:spcPts val="0"/>
              </a:spcBef>
              <a:spcAft>
                <a:spcPts val="300"/>
              </a:spcAft>
            </a:pPr>
            <a:r>
              <a:rPr lang="en-US" sz="1600" dirty="0" smtClean="0">
                <a:solidFill>
                  <a:srgbClr val="FF0000"/>
                </a:solidFill>
              </a:rPr>
              <a:t>Q1</a:t>
            </a:r>
            <a:r>
              <a:rPr lang="en-US" sz="1600" dirty="0">
                <a:solidFill>
                  <a:srgbClr val="FF0000"/>
                </a:solidFill>
              </a:rPr>
              <a:t>: Whether </a:t>
            </a:r>
            <a:r>
              <a:rPr lang="en-GB" sz="1600" dirty="0">
                <a:solidFill>
                  <a:srgbClr val="FF0000"/>
                </a:solidFill>
              </a:rPr>
              <a:t>60Khz SCS for FR1 is mandatory/optional </a:t>
            </a:r>
          </a:p>
          <a:p>
            <a:pPr marL="1200150" lvl="3" indent="-342900">
              <a:spcBef>
                <a:spcPts val="0"/>
              </a:spcBef>
              <a:spcAft>
                <a:spcPts val="300"/>
              </a:spcAft>
            </a:pPr>
            <a:r>
              <a:rPr lang="en-US" dirty="0" smtClean="0">
                <a:solidFill>
                  <a:srgbClr val="00B050"/>
                </a:solidFill>
              </a:rPr>
              <a:t>Conclusion: no consensus.</a:t>
            </a:r>
            <a:endParaRPr lang="en-US" dirty="0">
              <a:solidFill>
                <a:srgbClr val="00B050"/>
              </a:solidFill>
            </a:endParaRPr>
          </a:p>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marL="742950" lvl="2" indent="-342900">
              <a:spcBef>
                <a:spcPts val="0"/>
              </a:spcBef>
              <a:spcAft>
                <a:spcPts val="300"/>
              </a:spcAft>
            </a:pPr>
            <a:r>
              <a:rPr lang="en-US" sz="1600" dirty="0" smtClean="0">
                <a:solidFill>
                  <a:srgbClr val="00B050"/>
                </a:solidFill>
              </a:rPr>
              <a:t>Per </a:t>
            </a:r>
            <a:r>
              <a:rPr lang="en-GB" sz="1600" dirty="0" smtClean="0">
                <a:solidFill>
                  <a:srgbClr val="00B050"/>
                </a:solidFill>
              </a:rPr>
              <a:t>UE capability signalling granularity</a:t>
            </a:r>
          </a:p>
          <a:p>
            <a:pPr marL="742950" lvl="2" indent="-342900">
              <a:spcBef>
                <a:spcPts val="0"/>
              </a:spcBef>
              <a:spcAft>
                <a:spcPts val="300"/>
              </a:spcAft>
            </a:pPr>
            <a:r>
              <a:rPr lang="en-US" sz="1600" dirty="0" smtClean="0">
                <a:solidFill>
                  <a:srgbClr val="00B050"/>
                </a:solidFill>
              </a:rPr>
              <a:t>Applicable to FR1 only</a:t>
            </a:r>
            <a:endParaRPr lang="en-GB" sz="1600" dirty="0" smtClean="0">
              <a:solidFill>
                <a:srgbClr val="00B050"/>
              </a:solidFill>
            </a:endParaRPr>
          </a:p>
          <a:p>
            <a:pPr marL="742950" lvl="2" indent="-342900">
              <a:spcBef>
                <a:spcPts val="0"/>
              </a:spcBef>
              <a:spcAft>
                <a:spcPts val="300"/>
              </a:spcAft>
            </a:pPr>
            <a:r>
              <a:rPr lang="en-GB" sz="1600" dirty="0" smtClean="0">
                <a:solidFill>
                  <a:srgbClr val="00B050"/>
                </a:solidFill>
              </a:rPr>
              <a:t>Feature description</a:t>
            </a:r>
            <a:endParaRPr lang="en-US"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371668420"/>
              </p:ext>
            </p:extLst>
          </p:nvPr>
        </p:nvGraphicFramePr>
        <p:xfrm>
          <a:off x="762000" y="4375310"/>
          <a:ext cx="10972798" cy="124396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a:effectLst/>
                        </a:rPr>
                        <a:t>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60kHz of subcarrier spacing for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1) 60kHz subcarrier spacing for data channel in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UE does not support 60kHz of subcarrier spacing for data channel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B050"/>
                          </a:solidFill>
                          <a:effectLst/>
                        </a:rPr>
                        <a:t>Type </a:t>
                      </a:r>
                      <a:r>
                        <a:rPr lang="en-US" sz="800" kern="0" dirty="0" smtClean="0">
                          <a:solidFill>
                            <a:srgbClr val="00B050"/>
                          </a:solidFill>
                          <a:effectLst/>
                        </a:rPr>
                        <a:t>4</a:t>
                      </a:r>
                      <a:endParaRPr lang="en-GB" sz="1000"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dk1"/>
                          </a:solidFill>
                          <a:effectLst/>
                          <a:latin typeface="+mn-lt"/>
                          <a:ea typeface="+mn-ea"/>
                          <a:cs typeface="+mn-cs"/>
                        </a:rPr>
                        <a:t>RAN4</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GB" sz="800" kern="0" dirty="0" smtClean="0">
                          <a:solidFill>
                            <a:schemeClr val="dk1"/>
                          </a:solidFill>
                          <a:effectLst/>
                          <a:latin typeface="+mn-lt"/>
                          <a:ea typeface="+mn-ea"/>
                          <a:cs typeface="+mn-cs"/>
                        </a:rPr>
                        <a:t>TBD</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907759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Extended CP</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altLang="zh-CN" sz="1800" b="1" dirty="0" smtClean="0"/>
              <a:t>Background: </a:t>
            </a:r>
          </a:p>
          <a:p>
            <a:pPr marL="742950" lvl="2" indent="-342900">
              <a:spcBef>
                <a:spcPts val="0"/>
              </a:spcBef>
              <a:spcAft>
                <a:spcPts val="300"/>
              </a:spcAft>
            </a:pPr>
            <a:r>
              <a:rPr lang="en-US" altLang="zh-CN" sz="1600" dirty="0" smtClean="0"/>
              <a:t>RAN4 86 agreements: </a:t>
            </a:r>
            <a:r>
              <a:rPr lang="en-US" sz="1600" i="1" dirty="0"/>
              <a:t>Capability signaling for ECP will be Type 4 (per UE) if we introduce the capability signalling. FFS for </a:t>
            </a:r>
            <a:r>
              <a:rPr lang="en-US" sz="1600" i="1" dirty="0" smtClean="0"/>
              <a:t>whether </a:t>
            </a:r>
            <a:r>
              <a:rPr lang="en-US" sz="1600" i="1" dirty="0"/>
              <a:t>ECP is mandatory or optional. FFS for </a:t>
            </a:r>
            <a:r>
              <a:rPr lang="en-US" sz="1600" i="1" dirty="0" smtClean="0"/>
              <a:t>whether </a:t>
            </a:r>
            <a:r>
              <a:rPr lang="en-US" sz="1600" i="1" dirty="0"/>
              <a:t>we need this feature for FR2 pending on the further check from operators in this week.</a:t>
            </a:r>
            <a:endParaRPr lang="en-GB" sz="1600" i="1" dirty="0"/>
          </a:p>
          <a:p>
            <a:pPr marL="742950" lvl="2" indent="-342900">
              <a:spcBef>
                <a:spcPts val="0"/>
              </a:spcBef>
              <a:spcAft>
                <a:spcPts val="300"/>
              </a:spcAft>
            </a:pPr>
            <a:r>
              <a:rPr lang="en-US" altLang="zh-CN" sz="1600" dirty="0" smtClean="0"/>
              <a:t>RAN1 agreements: Optional with capability signalling</a:t>
            </a:r>
            <a:r>
              <a:rPr lang="en-US" sz="1400" i="1" dirty="0" smtClean="0"/>
              <a:t> </a:t>
            </a:r>
            <a:endParaRPr lang="en-GB" sz="1400" i="1" dirty="0" smtClean="0"/>
          </a:p>
          <a:p>
            <a:pPr marL="342900" lvl="1" indent="-342900">
              <a:spcBef>
                <a:spcPts val="600"/>
              </a:spcBef>
              <a:spcAft>
                <a:spcPts val="300"/>
              </a:spcAft>
              <a:buFont typeface="Arial" panose="020B0604020202020204" pitchFamily="34" charset="0"/>
              <a:buChar char="•"/>
            </a:pPr>
            <a:r>
              <a:rPr lang="en-US" sz="1800" b="1" dirty="0"/>
              <a:t>Offline discussion summary </a:t>
            </a:r>
            <a:r>
              <a:rPr lang="en-US" sz="1800" b="1" dirty="0">
                <a:solidFill>
                  <a:srgbClr val="00B050"/>
                </a:solidFill>
              </a:rPr>
              <a:t>(green text marks conclusions)</a:t>
            </a:r>
          </a:p>
          <a:p>
            <a:pPr lvl="1"/>
            <a:r>
              <a:rPr lang="en-US" sz="1600" dirty="0" smtClean="0">
                <a:solidFill>
                  <a:srgbClr val="00B050"/>
                </a:solidFill>
              </a:rPr>
              <a:t>Conclusion: Follow RAN1 decision. Keep the feature in the RAN1 feature list. “Extended CP” can be removed from the RAN4 UE feature list</a:t>
            </a:r>
          </a:p>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lvl="1"/>
            <a:r>
              <a:rPr lang="en-US" sz="1600" dirty="0" smtClean="0"/>
              <a:t>Keep </a:t>
            </a:r>
            <a:r>
              <a:rPr lang="en-US" sz="1600" dirty="0"/>
              <a:t>the feature in the RAN1 feature list. </a:t>
            </a:r>
            <a:r>
              <a:rPr lang="en-US" sz="1600" dirty="0" smtClean="0"/>
              <a:t>Remove “Extended </a:t>
            </a:r>
            <a:r>
              <a:rPr lang="en-US" sz="1600" dirty="0"/>
              <a:t>CP” </a:t>
            </a:r>
            <a:r>
              <a:rPr lang="en-US" sz="1600" dirty="0" smtClean="0"/>
              <a:t>from </a:t>
            </a:r>
            <a:r>
              <a:rPr lang="en-US" sz="1600" dirty="0"/>
              <a:t>the RAN4 UE feature </a:t>
            </a:r>
            <a:r>
              <a:rPr lang="en-US" sz="1600" dirty="0" smtClean="0"/>
              <a:t>list.</a:t>
            </a:r>
            <a:endParaRPr lang="en-US" sz="1600" dirty="0"/>
          </a:p>
          <a:p>
            <a:pPr lvl="1"/>
            <a:endParaRPr lang="en-GB" sz="1800" dirty="0" smtClean="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827207125"/>
              </p:ext>
            </p:extLst>
          </p:nvPr>
        </p:nvGraphicFramePr>
        <p:xfrm>
          <a:off x="762000" y="4495800"/>
          <a:ext cx="10972798" cy="145859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1-2</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Only for UE that supports 60kNHz SCS</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a:solidFill>
                            <a:srgbClr val="FF0000"/>
                          </a:solidFill>
                          <a:effectLst/>
                          <a:latin typeface="Arial" panose="020B0604020202020204" pitchFamily="34" charset="0"/>
                          <a:ea typeface="MS PGothic" panose="020B0600070205080204" pitchFamily="34" charset="-128"/>
                        </a:rPr>
                        <a:t>Yes</a:t>
                      </a:r>
                      <a:endParaRPr lang="en-GB" sz="1000" strike="sngStrike" kern="10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UE does not support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Type 4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if needed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No need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RAN4</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061181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PA Calibration Gap (1)</a:t>
            </a:r>
            <a:endParaRPr lang="en-US" dirty="0"/>
          </a:p>
        </p:txBody>
      </p:sp>
      <p:sp>
        <p:nvSpPr>
          <p:cNvPr id="3" name="Content Placeholder 2"/>
          <p:cNvSpPr>
            <a:spLocks noGrp="1"/>
          </p:cNvSpPr>
          <p:nvPr>
            <p:ph idx="1"/>
          </p:nvPr>
        </p:nvSpPr>
        <p:spPr>
          <a:xfrm>
            <a:off x="622434" y="1219200"/>
            <a:ext cx="10972800" cy="4906963"/>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600" b="1" dirty="0"/>
              <a:t>Background: </a:t>
            </a:r>
            <a:endParaRPr lang="en-US" sz="1600" b="1" dirty="0" smtClean="0"/>
          </a:p>
          <a:p>
            <a:pPr marL="742950" lvl="2" indent="-342900">
              <a:spcBef>
                <a:spcPts val="0"/>
              </a:spcBef>
              <a:spcAft>
                <a:spcPts val="300"/>
              </a:spcAft>
            </a:pPr>
            <a:r>
              <a:rPr lang="en-US" sz="1400" dirty="0"/>
              <a:t>RAN4 </a:t>
            </a:r>
            <a:r>
              <a:rPr lang="en-US" sz="1400" dirty="0" smtClean="0"/>
              <a:t>AH 1801 </a:t>
            </a:r>
            <a:r>
              <a:rPr lang="en-US" sz="1400" dirty="0"/>
              <a:t>agreements</a:t>
            </a:r>
          </a:p>
          <a:p>
            <a:pPr marL="1200150" lvl="3" indent="-342900">
              <a:spcBef>
                <a:spcPts val="0"/>
              </a:spcBef>
              <a:spcAft>
                <a:spcPts val="300"/>
              </a:spcAft>
            </a:pPr>
            <a:r>
              <a:rPr lang="en-GB" sz="1200" i="1" dirty="0" smtClean="0"/>
              <a:t>The </a:t>
            </a:r>
            <a:r>
              <a:rPr lang="en-GB" sz="1200" i="1" dirty="0"/>
              <a:t>need for UE calibration gap is a UE capability</a:t>
            </a:r>
          </a:p>
          <a:p>
            <a:pPr marL="1657350" lvl="4" indent="-342900">
              <a:spcBef>
                <a:spcPts val="0"/>
              </a:spcBef>
              <a:spcAft>
                <a:spcPts val="300"/>
              </a:spcAft>
            </a:pPr>
            <a:r>
              <a:rPr lang="en-GB" sz="1200" i="1" dirty="0" smtClean="0"/>
              <a:t>The </a:t>
            </a:r>
            <a:r>
              <a:rPr lang="en-GB" sz="1200" i="1" dirty="0"/>
              <a:t>capability definition is per UE as a baseline assumption</a:t>
            </a:r>
          </a:p>
          <a:p>
            <a:pPr marL="1657350" lvl="4" indent="-342900">
              <a:spcBef>
                <a:spcPts val="0"/>
              </a:spcBef>
              <a:spcAft>
                <a:spcPts val="300"/>
              </a:spcAft>
            </a:pPr>
            <a:r>
              <a:rPr lang="en-GB" sz="1200" i="1" dirty="0" smtClean="0"/>
              <a:t>Companies </a:t>
            </a:r>
            <a:r>
              <a:rPr lang="en-GB" sz="1200" i="1" dirty="0"/>
              <a:t>are encouraged to provide additional analysis whether a per-band definition is needed or if the baseline assumption can be confirmed next </a:t>
            </a:r>
            <a:r>
              <a:rPr lang="en-GB" sz="1200" i="1" dirty="0" smtClean="0"/>
              <a:t>meeting</a:t>
            </a:r>
          </a:p>
          <a:p>
            <a:pPr marL="742950" lvl="2" indent="-342900">
              <a:spcBef>
                <a:spcPts val="0"/>
              </a:spcBef>
              <a:spcAft>
                <a:spcPts val="300"/>
              </a:spcAft>
            </a:pPr>
            <a:r>
              <a:rPr lang="en-US" sz="1400" dirty="0" smtClean="0"/>
              <a:t>RAN4 </a:t>
            </a:r>
            <a:r>
              <a:rPr lang="en-US" sz="1400" dirty="0"/>
              <a:t>86 agreements</a:t>
            </a:r>
          </a:p>
          <a:p>
            <a:pPr marL="1200150" lvl="3" indent="-342900">
              <a:spcBef>
                <a:spcPts val="0"/>
              </a:spcBef>
              <a:spcAft>
                <a:spcPts val="300"/>
              </a:spcAft>
            </a:pPr>
            <a:r>
              <a:rPr lang="en-GB" sz="1200" i="1" dirty="0" smtClean="0"/>
              <a:t>RAN4 </a:t>
            </a:r>
            <a:r>
              <a:rPr lang="en-GB" sz="1200" i="1" dirty="0"/>
              <a:t>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US" sz="1200" i="1" dirty="0" smtClean="0"/>
          </a:p>
          <a:p>
            <a:pPr marL="342900" lvl="1" indent="-342900">
              <a:spcBef>
                <a:spcPts val="600"/>
              </a:spcBef>
              <a:spcAft>
                <a:spcPts val="300"/>
              </a:spcAft>
              <a:buFont typeface="Arial" panose="020B0604020202020204" pitchFamily="34" charset="0"/>
              <a:buChar char="•"/>
            </a:pPr>
            <a:r>
              <a:rPr lang="en-US" sz="1800" b="1" dirty="0"/>
              <a:t>Offline discussion </a:t>
            </a:r>
            <a:r>
              <a:rPr lang="en-US" sz="1800" b="1" dirty="0" smtClean="0"/>
              <a:t>summary </a:t>
            </a:r>
            <a:r>
              <a:rPr lang="en-US" sz="1800" b="1" dirty="0" smtClean="0">
                <a:solidFill>
                  <a:srgbClr val="00B050"/>
                </a:solidFill>
              </a:rPr>
              <a:t>(green text marks </a:t>
            </a:r>
            <a:r>
              <a:rPr lang="en-US" sz="1800" b="1" dirty="0">
                <a:solidFill>
                  <a:srgbClr val="00B050"/>
                </a:solidFill>
              </a:rPr>
              <a:t>conclusions)</a:t>
            </a:r>
          </a:p>
          <a:p>
            <a:pPr marL="742950" lvl="2" indent="-342900">
              <a:spcBef>
                <a:spcPts val="0"/>
              </a:spcBef>
              <a:spcAft>
                <a:spcPts val="300"/>
              </a:spcAft>
            </a:pPr>
            <a:r>
              <a:rPr lang="en-US" sz="1400" dirty="0" smtClean="0">
                <a:solidFill>
                  <a:srgbClr val="FF0000"/>
                </a:solidFill>
              </a:rPr>
              <a:t>Q1: Capabilities signalling</a:t>
            </a:r>
            <a:endParaRPr lang="en-GB" sz="1400" dirty="0" smtClean="0">
              <a:solidFill>
                <a:srgbClr val="FF0000"/>
              </a:solidFill>
            </a:endParaRPr>
          </a:p>
          <a:p>
            <a:pPr marL="1200150" lvl="3" indent="-342900">
              <a:spcBef>
                <a:spcPts val="0"/>
              </a:spcBef>
              <a:spcAft>
                <a:spcPts val="300"/>
              </a:spcAft>
            </a:pPr>
            <a:r>
              <a:rPr lang="en-GB" sz="1200" dirty="0" smtClean="0">
                <a:solidFill>
                  <a:srgbClr val="FF0000"/>
                </a:solidFill>
              </a:rPr>
              <a:t>Introduce </a:t>
            </a:r>
            <a:r>
              <a:rPr lang="en-GB" sz="1200" dirty="0">
                <a:solidFill>
                  <a:srgbClr val="FF0000"/>
                </a:solidFill>
              </a:rPr>
              <a:t>Type </a:t>
            </a:r>
            <a:r>
              <a:rPr lang="en-GB" sz="1200" dirty="0" smtClean="0">
                <a:solidFill>
                  <a:srgbClr val="FF0000"/>
                </a:solidFill>
              </a:rPr>
              <a:t>4 (per UE) UE </a:t>
            </a:r>
            <a:r>
              <a:rPr lang="en-GB" sz="1200" dirty="0">
                <a:solidFill>
                  <a:srgbClr val="FF0000"/>
                </a:solidFill>
              </a:rPr>
              <a:t>capability signaling of </a:t>
            </a:r>
            <a:r>
              <a:rPr lang="en-GB" sz="1200" dirty="0" smtClean="0">
                <a:solidFill>
                  <a:srgbClr val="FF0000"/>
                </a:solidFill>
              </a:rPr>
              <a:t>PA Calibration gap (PCG)</a:t>
            </a:r>
            <a:endParaRPr lang="ru-RU" sz="1200" dirty="0" smtClean="0">
              <a:solidFill>
                <a:srgbClr val="FF0000"/>
              </a:solidFill>
            </a:endParaRPr>
          </a:p>
          <a:p>
            <a:pPr marL="1200150" lvl="3" indent="-342900">
              <a:spcBef>
                <a:spcPts val="0"/>
              </a:spcBef>
              <a:spcAft>
                <a:spcPts val="300"/>
              </a:spcAft>
            </a:pPr>
            <a:r>
              <a:rPr lang="en-US" sz="1200" dirty="0" smtClean="0">
                <a:solidFill>
                  <a:srgbClr val="FF0000"/>
                </a:solidFill>
              </a:rPr>
              <a:t>Option 1: Signal whether UE supports PCG</a:t>
            </a:r>
          </a:p>
          <a:p>
            <a:pPr marL="1200150" lvl="3" indent="-342900">
              <a:spcBef>
                <a:spcPts val="0"/>
              </a:spcBef>
              <a:spcAft>
                <a:spcPts val="300"/>
              </a:spcAft>
            </a:pPr>
            <a:r>
              <a:rPr lang="en-US" sz="1200" dirty="0" smtClean="0">
                <a:solidFill>
                  <a:srgbClr val="FF0000"/>
                </a:solidFill>
              </a:rPr>
              <a:t>Option 2: Signal the supported PCG Type (up to X= 4 types)</a:t>
            </a:r>
            <a:endParaRPr lang="en-US" sz="1200" dirty="0">
              <a:solidFill>
                <a:srgbClr val="FF0000"/>
              </a:solidFill>
            </a:endParaRPr>
          </a:p>
          <a:p>
            <a:pPr marL="742950" lvl="2" indent="-342900">
              <a:spcBef>
                <a:spcPts val="0"/>
              </a:spcBef>
              <a:spcAft>
                <a:spcPts val="300"/>
              </a:spcAft>
            </a:pPr>
            <a:r>
              <a:rPr lang="en-GB" sz="1400" dirty="0" smtClean="0">
                <a:solidFill>
                  <a:srgbClr val="FF0000"/>
                </a:solidFill>
              </a:rPr>
              <a:t>Q2: Feature description </a:t>
            </a:r>
            <a:r>
              <a:rPr lang="en-US" sz="1400" dirty="0" smtClean="0">
                <a:solidFill>
                  <a:srgbClr val="FF0000"/>
                </a:solidFill>
              </a:rPr>
              <a:t>(changes in red)</a:t>
            </a:r>
          </a:p>
          <a:p>
            <a:pPr marL="742950" lvl="2" indent="-342900">
              <a:spcBef>
                <a:spcPts val="0"/>
              </a:spcBef>
              <a:spcAft>
                <a:spcPts val="300"/>
              </a:spcAft>
            </a:pPr>
            <a:r>
              <a:rPr lang="en-US" sz="1400" dirty="0">
                <a:solidFill>
                  <a:srgbClr val="00B050"/>
                </a:solidFill>
              </a:rPr>
              <a:t>Conclusion: continue discussion in the main session</a:t>
            </a:r>
            <a:endParaRPr lang="en-GB" sz="1400" dirty="0">
              <a:solidFill>
                <a:srgbClr val="00B050"/>
              </a:solidFill>
            </a:endParaRPr>
          </a:p>
          <a:p>
            <a:pPr marL="742950" lvl="2" indent="-342900">
              <a:spcBef>
                <a:spcPts val="0"/>
              </a:spcBef>
              <a:spcAft>
                <a:spcPts val="300"/>
              </a:spcAft>
            </a:pPr>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16</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703232203"/>
              </p:ext>
            </p:extLst>
          </p:nvPr>
        </p:nvGraphicFramePr>
        <p:xfrm>
          <a:off x="762000" y="5257800"/>
          <a:ext cx="10972798" cy="120491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9531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Prerequisite feature groups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Remarks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Responsible WG</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Recommendation for TSG-RAN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TSG-RAN decision</a:t>
                      </a:r>
                      <a:endParaRPr lang="en-GB" sz="1000" kern="10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2-7</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PA calibration gap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cs typeface="+mn-cs"/>
                        </a:rPr>
                        <a:t>1) Support of PA calibration gap </a:t>
                      </a:r>
                      <a:r>
                        <a:rPr lang="fr-FR" sz="800" kern="0" dirty="0" smtClean="0">
                          <a:solidFill>
                            <a:srgbClr val="FF0000"/>
                          </a:solidFill>
                          <a:effectLst/>
                          <a:latin typeface="Arial" panose="020B0604020202020204" pitchFamily="34" charset="0"/>
                          <a:ea typeface="MS PGothic" panose="020B0600070205080204" pitchFamily="34" charset="-128"/>
                          <a:cs typeface="+mn-cs"/>
                        </a:rPr>
                        <a:t>to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implement</a:t>
                      </a:r>
                      <a:r>
                        <a:rPr lang="fr-FR" sz="800" kern="0" dirty="0" smtClean="0">
                          <a:solidFill>
                            <a:srgbClr val="FF0000"/>
                          </a:solidFill>
                          <a:effectLst/>
                          <a:latin typeface="Arial" panose="020B0604020202020204" pitchFamily="34" charset="0"/>
                          <a:ea typeface="MS PGothic" panose="020B0600070205080204" pitchFamily="34" charset="-128"/>
                          <a:cs typeface="+mn-cs"/>
                        </a:rPr>
                        <a:t> digital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pre-distortion</a:t>
                      </a:r>
                      <a:r>
                        <a:rPr lang="fr-FR" sz="800" kern="0" dirty="0" smtClean="0">
                          <a:solidFill>
                            <a:srgbClr val="FF0000"/>
                          </a:solidFill>
                          <a:effectLst/>
                          <a:latin typeface="Arial" panose="020B0604020202020204" pitchFamily="34" charset="0"/>
                          <a:ea typeface="MS PGothic" panose="020B0600070205080204" pitchFamily="34" charset="-128"/>
                          <a:cs typeface="+mn-cs"/>
                        </a:rPr>
                        <a:t> techniques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Yes</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UE does not support PA calibration gap </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No Need</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Applicable only to FR2</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 </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cs typeface="+mn-cs"/>
                        </a:rPr>
                        <a:t>RAN4 will further discuss the UE capability in the future. </a:t>
                      </a:r>
                      <a:r>
                        <a:rPr lang="en-US" sz="800" kern="0" dirty="0" smtClean="0">
                          <a:solidFill>
                            <a:srgbClr val="FF0000"/>
                          </a:solidFill>
                          <a:effectLst/>
                          <a:latin typeface="Arial" panose="020B0604020202020204" pitchFamily="34" charset="0"/>
                          <a:ea typeface="MS PGothic" panose="020B0600070205080204" pitchFamily="34" charset="-128"/>
                          <a:cs typeface="+mn-cs"/>
                        </a:rPr>
                        <a:t>Can </a:t>
                      </a:r>
                      <a:r>
                        <a:rPr lang="en-US" sz="800" kern="0" dirty="0">
                          <a:solidFill>
                            <a:srgbClr val="FF0000"/>
                          </a:solidFill>
                          <a:effectLst/>
                          <a:latin typeface="Arial" panose="020B0604020202020204" pitchFamily="34" charset="0"/>
                          <a:ea typeface="MS PGothic" panose="020B0600070205080204" pitchFamily="34" charset="-128"/>
                          <a:cs typeface="+mn-cs"/>
                        </a:rPr>
                        <a:t>revisit the need of calibration gap once RAN4 reach consensus.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699885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PA Calibration Gap (2)</a:t>
            </a:r>
            <a:endParaRPr lang="en-US" dirty="0"/>
          </a:p>
        </p:txBody>
      </p:sp>
      <p:sp>
        <p:nvSpPr>
          <p:cNvPr id="3" name="Content Placeholder 2"/>
          <p:cNvSpPr>
            <a:spLocks noGrp="1"/>
          </p:cNvSpPr>
          <p:nvPr>
            <p:ph idx="1"/>
          </p:nvPr>
        </p:nvSpPr>
        <p:spPr>
          <a:xfrm>
            <a:off x="622436" y="1190624"/>
            <a:ext cx="10972800" cy="4906963"/>
          </a:xfrm>
          <a:solidFill>
            <a:schemeClr val="bg1"/>
          </a:solidFill>
        </p:spPr>
        <p:txBody>
          <a:bodyPr/>
          <a:lstStyle/>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marL="742950" lvl="2" indent="-342900">
              <a:spcBef>
                <a:spcPts val="0"/>
              </a:spcBef>
              <a:spcAft>
                <a:spcPts val="300"/>
              </a:spcAft>
            </a:pPr>
            <a:r>
              <a:rPr lang="en-GB" sz="1400" dirty="0" smtClean="0">
                <a:solidFill>
                  <a:srgbClr val="FF0000"/>
                </a:solidFill>
              </a:rPr>
              <a:t>Introduce </a:t>
            </a:r>
            <a:r>
              <a:rPr lang="en-GB" sz="1400" dirty="0">
                <a:solidFill>
                  <a:srgbClr val="FF0000"/>
                </a:solidFill>
              </a:rPr>
              <a:t>Type </a:t>
            </a:r>
            <a:r>
              <a:rPr lang="en-GB" sz="1400" dirty="0" smtClean="0">
                <a:solidFill>
                  <a:srgbClr val="FF0000"/>
                </a:solidFill>
              </a:rPr>
              <a:t>4 (per UE) UE </a:t>
            </a:r>
            <a:r>
              <a:rPr lang="en-GB" sz="1400" dirty="0">
                <a:solidFill>
                  <a:srgbClr val="FF0000"/>
                </a:solidFill>
              </a:rPr>
              <a:t>capability signaling of </a:t>
            </a:r>
            <a:r>
              <a:rPr lang="en-GB" sz="1400" dirty="0" smtClean="0">
                <a:solidFill>
                  <a:srgbClr val="FF0000"/>
                </a:solidFill>
              </a:rPr>
              <a:t>PA Calibration gap (PCG)</a:t>
            </a:r>
            <a:endParaRPr lang="ru-RU" sz="1400" dirty="0" smtClean="0">
              <a:solidFill>
                <a:srgbClr val="FF0000"/>
              </a:solidFill>
            </a:endParaRPr>
          </a:p>
          <a:p>
            <a:pPr marL="1200150" lvl="3" indent="-342900">
              <a:spcBef>
                <a:spcPts val="0"/>
              </a:spcBef>
              <a:spcAft>
                <a:spcPts val="300"/>
              </a:spcAft>
            </a:pPr>
            <a:r>
              <a:rPr lang="en-US" sz="1400" dirty="0" smtClean="0">
                <a:solidFill>
                  <a:srgbClr val="FF0000"/>
                </a:solidFill>
              </a:rPr>
              <a:t>1 bit indication to inform NW whether UE supports PCG</a:t>
            </a:r>
          </a:p>
          <a:p>
            <a:pPr marL="742950" lvl="2" indent="-342900">
              <a:spcBef>
                <a:spcPts val="0"/>
              </a:spcBef>
              <a:spcAft>
                <a:spcPts val="300"/>
              </a:spcAft>
            </a:pPr>
            <a:r>
              <a:rPr lang="en-US" sz="1400" dirty="0" smtClean="0">
                <a:solidFill>
                  <a:srgbClr val="FF0000"/>
                </a:solidFill>
              </a:rPr>
              <a:t>Feature description</a:t>
            </a:r>
            <a:endParaRPr lang="en-GB" sz="1400" dirty="0">
              <a:solidFill>
                <a:srgbClr val="FF0000"/>
              </a:solidFill>
            </a:endParaRPr>
          </a:p>
          <a:p>
            <a:pPr marL="742950" lvl="2" indent="-342900">
              <a:spcBef>
                <a:spcPts val="0"/>
              </a:spcBef>
              <a:spcAft>
                <a:spcPts val="300"/>
              </a:spcAft>
            </a:pPr>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17</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589684985"/>
              </p:ext>
            </p:extLst>
          </p:nvPr>
        </p:nvGraphicFramePr>
        <p:xfrm>
          <a:off x="622436" y="2439193"/>
          <a:ext cx="10972798" cy="120491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9531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Prerequisite feature groups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Remarks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Responsible WG</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Recommendation for TSG-RAN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TSG-RAN decision</a:t>
                      </a:r>
                      <a:endParaRPr lang="en-GB" sz="1000" kern="10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2-7</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PA calibration gap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cs typeface="+mn-cs"/>
                        </a:rPr>
                        <a:t>1) Support of PA calibration gap </a:t>
                      </a:r>
                      <a:r>
                        <a:rPr lang="fr-FR" sz="800" kern="0" dirty="0" smtClean="0">
                          <a:solidFill>
                            <a:srgbClr val="FF0000"/>
                          </a:solidFill>
                          <a:effectLst/>
                          <a:latin typeface="Arial" panose="020B0604020202020204" pitchFamily="34" charset="0"/>
                          <a:ea typeface="MS PGothic" panose="020B0600070205080204" pitchFamily="34" charset="-128"/>
                          <a:cs typeface="+mn-cs"/>
                        </a:rPr>
                        <a:t>to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implement</a:t>
                      </a:r>
                      <a:r>
                        <a:rPr lang="fr-FR" sz="800" kern="0" dirty="0" smtClean="0">
                          <a:solidFill>
                            <a:srgbClr val="FF0000"/>
                          </a:solidFill>
                          <a:effectLst/>
                          <a:latin typeface="Arial" panose="020B0604020202020204" pitchFamily="34" charset="0"/>
                          <a:ea typeface="MS PGothic" panose="020B0600070205080204" pitchFamily="34" charset="-128"/>
                          <a:cs typeface="+mn-cs"/>
                        </a:rPr>
                        <a:t> PA digital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pre-distortion</a:t>
                      </a:r>
                      <a:r>
                        <a:rPr lang="fr-FR" sz="800" kern="0" dirty="0" smtClean="0">
                          <a:solidFill>
                            <a:srgbClr val="FF0000"/>
                          </a:solidFill>
                          <a:effectLst/>
                          <a:latin typeface="Arial" panose="020B0604020202020204" pitchFamily="34" charset="0"/>
                          <a:ea typeface="MS PGothic" panose="020B0600070205080204" pitchFamily="34" charset="-128"/>
                          <a:cs typeface="+mn-cs"/>
                        </a:rPr>
                        <a:t> techniques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Yes</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UE does not support PA calibration gap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No Need</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Applicable only to FR2</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cs typeface="+mn-cs"/>
                        </a:rPr>
                        <a:t>RAN4 will further discuss the UE capability in the future. </a:t>
                      </a:r>
                      <a:r>
                        <a:rPr lang="en-US" sz="800" kern="0" dirty="0" smtClean="0">
                          <a:solidFill>
                            <a:srgbClr val="FF0000"/>
                          </a:solidFill>
                          <a:effectLst/>
                          <a:latin typeface="Arial" panose="020B0604020202020204" pitchFamily="34" charset="0"/>
                          <a:ea typeface="MS PGothic" panose="020B0600070205080204" pitchFamily="34" charset="-128"/>
                          <a:cs typeface="+mn-cs"/>
                        </a:rPr>
                        <a:t>Can </a:t>
                      </a:r>
                      <a:r>
                        <a:rPr lang="en-US" sz="800" kern="0" dirty="0">
                          <a:solidFill>
                            <a:srgbClr val="FF0000"/>
                          </a:solidFill>
                          <a:effectLst/>
                          <a:latin typeface="Arial" panose="020B0604020202020204" pitchFamily="34" charset="0"/>
                          <a:ea typeface="MS PGothic" panose="020B0600070205080204" pitchFamily="34" charset="-128"/>
                          <a:cs typeface="+mn-cs"/>
                        </a:rPr>
                        <a:t>revisit the need of calibration gap once RAN4 reach consensus.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1828209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Non-</a:t>
            </a:r>
            <a:r>
              <a:rPr lang="fr-FR" dirty="0" err="1"/>
              <a:t>contiguous</a:t>
            </a:r>
            <a:r>
              <a:rPr lang="fr-FR" dirty="0"/>
              <a:t> UL CP-OFDM</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600" b="1" dirty="0"/>
              <a:t>Background: RAN4 86 agreements</a:t>
            </a:r>
          </a:p>
          <a:p>
            <a:pPr marL="742950" lvl="2" indent="-342900">
              <a:spcBef>
                <a:spcPts val="0"/>
              </a:spcBef>
              <a:spcAft>
                <a:spcPts val="300"/>
              </a:spcAft>
            </a:pPr>
            <a:r>
              <a:rPr lang="en-GB" sz="1400" i="1" dirty="0" smtClean="0"/>
              <a:t>Postpone </a:t>
            </a:r>
            <a:r>
              <a:rPr lang="en-GB" sz="1400" i="1" dirty="0"/>
              <a:t>the non-continuous CP-OFDM for uplink feature to June 2018. </a:t>
            </a:r>
            <a:r>
              <a:rPr lang="en-US" sz="1200" i="1" dirty="0" smtClean="0"/>
              <a:t>. </a:t>
            </a:r>
            <a:endParaRPr lang="en-GB" sz="1200" i="1" dirty="0" smtClean="0"/>
          </a:p>
          <a:p>
            <a:pPr marL="342900" lvl="1" indent="-342900">
              <a:spcBef>
                <a:spcPts val="600"/>
              </a:spcBef>
              <a:spcAft>
                <a:spcPts val="300"/>
              </a:spcAft>
              <a:buFont typeface="Arial" panose="020B0604020202020204" pitchFamily="34" charset="0"/>
              <a:buChar char="•"/>
            </a:pPr>
            <a:r>
              <a:rPr lang="en-US" sz="1600" b="1" dirty="0"/>
              <a:t>Offline discussion summary </a:t>
            </a:r>
            <a:r>
              <a:rPr lang="en-US" sz="1600" b="1" dirty="0">
                <a:solidFill>
                  <a:srgbClr val="00B050"/>
                </a:solidFill>
              </a:rPr>
              <a:t>(green text marks conclusions)</a:t>
            </a:r>
          </a:p>
          <a:p>
            <a:pPr lvl="1"/>
            <a:r>
              <a:rPr lang="en-US" sz="1600" dirty="0" smtClean="0">
                <a:solidFill>
                  <a:srgbClr val="FF0000"/>
                </a:solidFill>
              </a:rPr>
              <a:t>Q1: Whether to keep in feature list</a:t>
            </a:r>
          </a:p>
          <a:p>
            <a:pPr lvl="2"/>
            <a:r>
              <a:rPr lang="en-US" sz="1400" dirty="0" smtClean="0">
                <a:solidFill>
                  <a:srgbClr val="FF0000"/>
                </a:solidFill>
              </a:rPr>
              <a:t>Option 1: Remove </a:t>
            </a:r>
            <a:r>
              <a:rPr lang="en-US" sz="1400" dirty="0">
                <a:solidFill>
                  <a:srgbClr val="FF0000"/>
                </a:solidFill>
              </a:rPr>
              <a:t>“Non-contiguous UL CP-OFDM” </a:t>
            </a:r>
            <a:r>
              <a:rPr lang="en-US" sz="1400" dirty="0" smtClean="0">
                <a:solidFill>
                  <a:srgbClr val="FF0000"/>
                </a:solidFill>
              </a:rPr>
              <a:t>from the UE feature list</a:t>
            </a:r>
          </a:p>
          <a:p>
            <a:pPr lvl="2"/>
            <a:r>
              <a:rPr lang="en-US" sz="1400" dirty="0">
                <a:solidFill>
                  <a:srgbClr val="FF0000"/>
                </a:solidFill>
              </a:rPr>
              <a:t>Option </a:t>
            </a:r>
            <a:r>
              <a:rPr lang="en-US" sz="1400" dirty="0" smtClean="0">
                <a:solidFill>
                  <a:srgbClr val="FF0000"/>
                </a:solidFill>
              </a:rPr>
              <a:t>2: Keep “Non-contiguous </a:t>
            </a:r>
            <a:r>
              <a:rPr lang="en-US" sz="1400" dirty="0">
                <a:solidFill>
                  <a:srgbClr val="FF0000"/>
                </a:solidFill>
              </a:rPr>
              <a:t>UL CP-OFDM” from the UE feature </a:t>
            </a:r>
            <a:r>
              <a:rPr lang="en-US" sz="1400" dirty="0" smtClean="0">
                <a:solidFill>
                  <a:srgbClr val="FF0000"/>
                </a:solidFill>
              </a:rPr>
              <a:t>list (how to fill in all fields?)</a:t>
            </a:r>
            <a:endParaRPr lang="en-GB" sz="1400" dirty="0">
              <a:solidFill>
                <a:srgbClr val="FF0000"/>
              </a:solidFill>
            </a:endParaRPr>
          </a:p>
          <a:p>
            <a:pPr lvl="2"/>
            <a:r>
              <a:rPr lang="en-US" sz="1400" dirty="0">
                <a:solidFill>
                  <a:srgbClr val="00B050"/>
                </a:solidFill>
              </a:rPr>
              <a:t>Conclusion: no decision. Continue offline </a:t>
            </a:r>
            <a:r>
              <a:rPr lang="en-US" sz="1400" dirty="0" smtClean="0">
                <a:solidFill>
                  <a:srgbClr val="00B050"/>
                </a:solidFill>
              </a:rPr>
              <a:t>discussion</a:t>
            </a:r>
          </a:p>
          <a:p>
            <a:pPr marL="342900" lvl="1" indent="-342900">
              <a:spcBef>
                <a:spcPts val="600"/>
              </a:spcBef>
              <a:spcAft>
                <a:spcPts val="300"/>
              </a:spcAft>
              <a:buFont typeface="Arial" panose="020B0604020202020204" pitchFamily="34" charset="0"/>
              <a:buChar char="•"/>
            </a:pPr>
            <a:r>
              <a:rPr lang="en-US" sz="1600" b="1" dirty="0"/>
              <a:t>Proposal</a:t>
            </a:r>
            <a:r>
              <a:rPr lang="en-US" sz="1600" b="1" dirty="0">
                <a:solidFill>
                  <a:srgbClr val="00B050"/>
                </a:solidFill>
              </a:rPr>
              <a:t> </a:t>
            </a:r>
            <a:r>
              <a:rPr lang="en-GB" sz="1600" b="1" dirty="0">
                <a:solidFill>
                  <a:srgbClr val="00B050"/>
                </a:solidFill>
              </a:rPr>
              <a:t>(note: agreed aspects in offline are marked green, </a:t>
            </a:r>
            <a:r>
              <a:rPr lang="en-GB" sz="1600" b="1" dirty="0">
                <a:solidFill>
                  <a:srgbClr val="FF0000"/>
                </a:solidFill>
              </a:rPr>
              <a:t>non-agreed in offline are marked in red</a:t>
            </a:r>
            <a:r>
              <a:rPr lang="en-GB" sz="1600" b="1" dirty="0">
                <a:solidFill>
                  <a:srgbClr val="00B050"/>
                </a:solidFill>
              </a:rPr>
              <a:t>)</a:t>
            </a:r>
          </a:p>
          <a:p>
            <a:pPr marL="742950" lvl="2" indent="-342900">
              <a:spcBef>
                <a:spcPts val="0"/>
              </a:spcBef>
              <a:spcAft>
                <a:spcPts val="300"/>
              </a:spcAft>
            </a:pPr>
            <a:r>
              <a:rPr lang="en-GB" sz="1200" dirty="0" smtClean="0">
                <a:solidFill>
                  <a:srgbClr val="FF0000"/>
                </a:solidFill>
              </a:rPr>
              <a:t>Option 1: Remove feature from the list. Do not introduce requirements and capability signalling in Rel15</a:t>
            </a:r>
          </a:p>
          <a:p>
            <a:pPr marL="742950" lvl="2" indent="-342900">
              <a:spcBef>
                <a:spcPts val="0"/>
              </a:spcBef>
              <a:spcAft>
                <a:spcPts val="300"/>
              </a:spcAft>
            </a:pPr>
            <a:endParaRPr lang="en-GB" sz="1200" dirty="0" smtClean="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r>
              <a:rPr lang="en-US" sz="1200" dirty="0" smtClean="0">
                <a:solidFill>
                  <a:srgbClr val="FF0000"/>
                </a:solidFill>
              </a:rPr>
              <a:t>Option 2: </a:t>
            </a:r>
            <a:r>
              <a:rPr lang="en-GB" sz="1200" dirty="0" smtClean="0">
                <a:solidFill>
                  <a:srgbClr val="FF0000"/>
                </a:solidFill>
              </a:rPr>
              <a:t>Rename feature to “Almost contiguous UL CP-OFDM”. Optional feature. </a:t>
            </a:r>
            <a:r>
              <a:rPr lang="en-GB" sz="1200" dirty="0">
                <a:solidFill>
                  <a:srgbClr val="FF0000"/>
                </a:solidFill>
              </a:rPr>
              <a:t>Introduce </a:t>
            </a:r>
            <a:r>
              <a:rPr lang="en-US" sz="1200" dirty="0" smtClean="0">
                <a:solidFill>
                  <a:srgbClr val="FF0000"/>
                </a:solidFill>
              </a:rPr>
              <a:t>Type </a:t>
            </a:r>
            <a:r>
              <a:rPr lang="en-US" sz="1200" dirty="0">
                <a:solidFill>
                  <a:srgbClr val="FF0000"/>
                </a:solidFill>
              </a:rPr>
              <a:t>4 signalling with per-FR1/FR2 differentiation</a:t>
            </a:r>
            <a:endParaRPr lang="ru-RU" sz="1200" dirty="0">
              <a:solidFill>
                <a:srgbClr val="FF0000"/>
              </a:solidFill>
            </a:endParaRPr>
          </a:p>
          <a:p>
            <a:pPr lvl="2"/>
            <a:endParaRPr lang="en-GB" sz="14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18</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1154154144"/>
              </p:ext>
            </p:extLst>
          </p:nvPr>
        </p:nvGraphicFramePr>
        <p:xfrm>
          <a:off x="638177" y="3810000"/>
          <a:ext cx="10972798" cy="124396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2-6</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fr-FR"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Non-</a:t>
                      </a:r>
                      <a:r>
                        <a:rPr lang="fr-FR" sz="800" strike="sngStrike" kern="0" dirty="0" err="1">
                          <a:solidFill>
                            <a:srgbClr val="FF0000"/>
                          </a:solidFill>
                          <a:effectLst/>
                          <a:highlight>
                            <a:srgbClr val="FFFF00"/>
                          </a:highlight>
                          <a:latin typeface="Arial" panose="020B0604020202020204" pitchFamily="34" charset="0"/>
                          <a:ea typeface="MS PGothic" panose="020B0600070205080204" pitchFamily="34" charset="-128"/>
                        </a:rPr>
                        <a:t>contiguous</a:t>
                      </a:r>
                      <a:r>
                        <a:rPr lang="fr-FR"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 UL CP-OFDM</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tc>
                <a:tc>
                  <a:txBody>
                    <a:bodyPr/>
                    <a:lstStyle/>
                    <a:p>
                      <a:pPr algn="l">
                        <a:spcAft>
                          <a:spcPts val="0"/>
                        </a:spcAft>
                      </a:pPr>
                      <a:r>
                        <a:rPr lang="en-US" sz="800" strike="sngStrike" kern="0">
                          <a:solidFill>
                            <a:srgbClr val="FF0000"/>
                          </a:solidFill>
                          <a:effectLst/>
                          <a:latin typeface="Arial" panose="020B0604020202020204" pitchFamily="34" charset="0"/>
                          <a:ea typeface="MS PGothic" panose="020B0600070205080204" pitchFamily="34" charset="-128"/>
                        </a:rPr>
                        <a:t> </a:t>
                      </a:r>
                      <a:endParaRPr lang="en-GB" sz="1000" strike="sngStrike" kern="100">
                        <a:solidFill>
                          <a:srgbClr val="FF0000"/>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a:solidFill>
                            <a:srgbClr val="FF0000"/>
                          </a:solidFill>
                          <a:effectLst/>
                          <a:latin typeface="Arial" panose="020B0604020202020204" pitchFamily="34" charset="0"/>
                          <a:ea typeface="MS PGothic" panose="020B0600070205080204" pitchFamily="34" charset="-128"/>
                        </a:rPr>
                        <a:t> </a:t>
                      </a:r>
                      <a:endParaRPr lang="en-GB" sz="1000" strike="sngStrike" kern="100">
                        <a:solidFill>
                          <a:srgbClr val="FF0000"/>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Postpone the non-continuous CP-OFDM for uplink feature to June 2018.</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RAN4</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561254037"/>
              </p:ext>
            </p:extLst>
          </p:nvPr>
        </p:nvGraphicFramePr>
        <p:xfrm>
          <a:off x="609600" y="5418298"/>
          <a:ext cx="10972798" cy="13366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rPr>
                        <a:t>2-6</a:t>
                      </a:r>
                      <a:endParaRPr lang="en-GB" sz="1000" strike="no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fr-FR" sz="800" strike="noStrike" kern="0" dirty="0" err="1" smtClean="0">
                          <a:solidFill>
                            <a:srgbClr val="FF0000"/>
                          </a:solidFill>
                          <a:effectLst/>
                          <a:highlight>
                            <a:srgbClr val="FFFF00"/>
                          </a:highlight>
                          <a:latin typeface="Arial" panose="020B0604020202020204" pitchFamily="34" charset="0"/>
                          <a:ea typeface="MS PGothic" panose="020B0600070205080204" pitchFamily="34" charset="-128"/>
                        </a:rPr>
                        <a:t>Almost</a:t>
                      </a:r>
                      <a:r>
                        <a:rPr lang="fr-FR"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 </a:t>
                      </a:r>
                      <a:r>
                        <a:rPr lang="fr-FR" sz="800" strike="noStrike" kern="0" dirty="0" err="1" smtClean="0">
                          <a:solidFill>
                            <a:srgbClr val="FF0000"/>
                          </a:solidFill>
                          <a:effectLst/>
                          <a:highlight>
                            <a:srgbClr val="FFFF00"/>
                          </a:highlight>
                          <a:latin typeface="Arial" panose="020B0604020202020204" pitchFamily="34" charset="0"/>
                          <a:ea typeface="MS PGothic" panose="020B0600070205080204" pitchFamily="34" charset="-128"/>
                        </a:rPr>
                        <a:t>contiguous</a:t>
                      </a:r>
                      <a:r>
                        <a:rPr lang="fr-FR"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 UL</a:t>
                      </a:r>
                      <a:r>
                        <a:rPr lang="fr-FR" sz="800" strike="noStrike" kern="0" baseline="0" dirty="0" smtClean="0">
                          <a:solidFill>
                            <a:srgbClr val="FF0000"/>
                          </a:solidFill>
                          <a:effectLst/>
                          <a:highlight>
                            <a:srgbClr val="FFFF00"/>
                          </a:highlight>
                          <a:latin typeface="Arial" panose="020B0604020202020204" pitchFamily="34" charset="0"/>
                          <a:ea typeface="MS PGothic" panose="020B0600070205080204" pitchFamily="34" charset="-128"/>
                        </a:rPr>
                        <a:t> CP-OFDM</a:t>
                      </a:r>
                      <a:endParaRPr lang="en-GB" sz="1000" strike="no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1) Support of almost contiguous UL CP-OFDM</a:t>
                      </a:r>
                      <a:r>
                        <a:rPr lang="en-US" sz="800" strike="noStrike" kern="0" baseline="0" dirty="0" smtClean="0">
                          <a:solidFill>
                            <a:srgbClr val="FF0000"/>
                          </a:solidFill>
                          <a:effectLst/>
                          <a:latin typeface="Arial" panose="020B0604020202020204" pitchFamily="34" charset="0"/>
                          <a:ea typeface="MS PGothic" panose="020B0600070205080204" pitchFamily="34" charset="-128"/>
                          <a:cs typeface="+mn-cs"/>
                        </a:rPr>
                        <a:t>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r>
                        <a:rPr lang="en-GB"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UE cannot support almost contiguous UL CP-OFDM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RAN4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707203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Power Class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200" b="1" dirty="0"/>
              <a:t>Background: RAN4 86 agreements</a:t>
            </a:r>
          </a:p>
          <a:p>
            <a:pPr marL="742950" lvl="2" indent="-342900">
              <a:spcBef>
                <a:spcPts val="0"/>
              </a:spcBef>
              <a:spcAft>
                <a:spcPts val="300"/>
              </a:spcAft>
            </a:pPr>
            <a:r>
              <a:rPr lang="en-US" sz="1100" i="1" dirty="0" smtClean="0"/>
              <a:t>Introduce </a:t>
            </a:r>
            <a:r>
              <a:rPr lang="en-US" sz="1100" i="1" dirty="0"/>
              <a:t>capability signaling of [non-default] UE power class, and Type 1 (per band) signaling</a:t>
            </a:r>
            <a:endParaRPr lang="en-GB" sz="1100" i="1" dirty="0"/>
          </a:p>
          <a:p>
            <a:pPr marL="1200150" lvl="3" indent="-342900">
              <a:spcBef>
                <a:spcPts val="0"/>
              </a:spcBef>
              <a:spcAft>
                <a:spcPts val="300"/>
              </a:spcAft>
            </a:pPr>
            <a:r>
              <a:rPr lang="en-US" sz="1050" i="1" dirty="0" smtClean="0"/>
              <a:t>FFS: Default power class(</a:t>
            </a:r>
            <a:r>
              <a:rPr lang="en-US" sz="1050" i="1" dirty="0" err="1" smtClean="0"/>
              <a:t>es</a:t>
            </a:r>
            <a:r>
              <a:rPr lang="en-US" sz="1050" i="1" dirty="0" smtClean="0"/>
              <a:t>) for FR2. ( different UE device types may have different default power class) </a:t>
            </a:r>
            <a:endParaRPr lang="en-GB" sz="1050" i="1" dirty="0" smtClean="0"/>
          </a:p>
          <a:p>
            <a:pPr marL="1200150" lvl="3" indent="-342900">
              <a:spcBef>
                <a:spcPts val="0"/>
              </a:spcBef>
              <a:spcAft>
                <a:spcPts val="300"/>
              </a:spcAft>
            </a:pPr>
            <a:r>
              <a:rPr lang="en-US" sz="1050" i="1" dirty="0" smtClean="0"/>
              <a:t>FFS</a:t>
            </a:r>
            <a:r>
              <a:rPr lang="en-US" sz="1050" i="1" dirty="0"/>
              <a:t>: Definition under inter-band NR CA and EN-DC</a:t>
            </a:r>
            <a:endParaRPr lang="en-GB" sz="1050" i="1" dirty="0"/>
          </a:p>
          <a:p>
            <a:pPr marL="1200150" lvl="3" indent="-342900">
              <a:spcBef>
                <a:spcPts val="0"/>
              </a:spcBef>
              <a:spcAft>
                <a:spcPts val="300"/>
              </a:spcAft>
            </a:pPr>
            <a:r>
              <a:rPr lang="en-US" sz="1050" i="1" dirty="0"/>
              <a:t>RAN4 will further discuss the mandatory of PC2 for FR1 in certain region. </a:t>
            </a:r>
            <a:endParaRPr lang="en-GB" sz="1050" i="1" dirty="0"/>
          </a:p>
          <a:p>
            <a:pPr marL="342900" lvl="1" indent="-342900">
              <a:spcBef>
                <a:spcPts val="600"/>
              </a:spcBef>
              <a:spcAft>
                <a:spcPts val="300"/>
              </a:spcAft>
              <a:buFont typeface="Arial" panose="020B0604020202020204" pitchFamily="34" charset="0"/>
              <a:buChar char="•"/>
            </a:pPr>
            <a:r>
              <a:rPr lang="en-US" sz="1200" b="1" dirty="0"/>
              <a:t>Offline discussion summary </a:t>
            </a:r>
            <a:r>
              <a:rPr lang="en-US" sz="1200" b="1" dirty="0">
                <a:solidFill>
                  <a:srgbClr val="00B050"/>
                </a:solidFill>
              </a:rPr>
              <a:t>(green text marks </a:t>
            </a:r>
            <a:r>
              <a:rPr lang="en-US" sz="1200" b="1" dirty="0" smtClean="0">
                <a:solidFill>
                  <a:srgbClr val="00B050"/>
                </a:solidFill>
              </a:rPr>
              <a:t>conclusions)</a:t>
            </a:r>
            <a:endParaRPr lang="en-US" sz="1200" b="1" dirty="0">
              <a:solidFill>
                <a:srgbClr val="00B050"/>
              </a:solidFill>
            </a:endParaRPr>
          </a:p>
          <a:p>
            <a:pPr lvl="1"/>
            <a:r>
              <a:rPr lang="en-US" sz="1200" dirty="0" smtClean="0">
                <a:solidFill>
                  <a:srgbClr val="FF0000"/>
                </a:solidFill>
              </a:rPr>
              <a:t>Q1: FFS whether to keep UE PC in the UE feature list</a:t>
            </a:r>
          </a:p>
          <a:p>
            <a:pPr lvl="2"/>
            <a:r>
              <a:rPr lang="en-US" sz="1100" dirty="0" smtClean="0">
                <a:solidFill>
                  <a:srgbClr val="FF0000"/>
                </a:solidFill>
              </a:rPr>
              <a:t>Option 1: Remove UE power class from the UE feature list</a:t>
            </a:r>
            <a:endParaRPr lang="en-GB" sz="1100" dirty="0" smtClean="0">
              <a:solidFill>
                <a:srgbClr val="FF0000"/>
              </a:solidFill>
            </a:endParaRPr>
          </a:p>
          <a:p>
            <a:pPr lvl="2"/>
            <a:r>
              <a:rPr lang="en-US" sz="1100" dirty="0">
                <a:solidFill>
                  <a:srgbClr val="FF0000"/>
                </a:solidFill>
              </a:rPr>
              <a:t>Option </a:t>
            </a:r>
            <a:r>
              <a:rPr lang="en-US" sz="1100" dirty="0" smtClean="0">
                <a:solidFill>
                  <a:srgbClr val="FF0000"/>
                </a:solidFill>
              </a:rPr>
              <a:t>2: Keep </a:t>
            </a:r>
            <a:r>
              <a:rPr lang="en-US" sz="1100" dirty="0">
                <a:solidFill>
                  <a:srgbClr val="FF0000"/>
                </a:solidFill>
              </a:rPr>
              <a:t>UE power class from the UE feature </a:t>
            </a:r>
            <a:r>
              <a:rPr lang="en-US" sz="1100" dirty="0" smtClean="0">
                <a:solidFill>
                  <a:srgbClr val="FF0000"/>
                </a:solidFill>
              </a:rPr>
              <a:t>list</a:t>
            </a:r>
          </a:p>
          <a:p>
            <a:pPr lvl="2"/>
            <a:r>
              <a:rPr lang="en-US" sz="1100" dirty="0" smtClean="0">
                <a:solidFill>
                  <a:srgbClr val="00B050"/>
                </a:solidFill>
              </a:rPr>
              <a:t>Conclusion: no decision</a:t>
            </a:r>
            <a:endParaRPr lang="en-GB" sz="1100" dirty="0">
              <a:solidFill>
                <a:srgbClr val="00B050"/>
              </a:solidFill>
            </a:endParaRPr>
          </a:p>
          <a:p>
            <a:pPr lvl="1"/>
            <a:r>
              <a:rPr lang="en-GB" sz="1200" dirty="0" smtClean="0">
                <a:solidFill>
                  <a:srgbClr val="FF0000"/>
                </a:solidFill>
              </a:rPr>
              <a:t>Q2: UE capability signalling</a:t>
            </a:r>
          </a:p>
          <a:p>
            <a:pPr lvl="2"/>
            <a:r>
              <a:rPr lang="en-US" sz="1100" dirty="0" smtClean="0">
                <a:solidFill>
                  <a:srgbClr val="FF0000"/>
                </a:solidFill>
              </a:rPr>
              <a:t>Option 1: Type 1</a:t>
            </a:r>
          </a:p>
          <a:p>
            <a:pPr lvl="2"/>
            <a:r>
              <a:rPr lang="en-US" sz="1100" dirty="0" smtClean="0">
                <a:solidFill>
                  <a:srgbClr val="FF0000"/>
                </a:solidFill>
              </a:rPr>
              <a:t>Option 2: Type 3 (per band combination)</a:t>
            </a:r>
            <a:endParaRPr lang="en-GB" sz="1100" dirty="0" smtClean="0">
              <a:solidFill>
                <a:srgbClr val="FF0000"/>
              </a:solidFill>
            </a:endParaRPr>
          </a:p>
          <a:p>
            <a:pPr lvl="2"/>
            <a:r>
              <a:rPr lang="en-US" sz="1100" dirty="0">
                <a:solidFill>
                  <a:srgbClr val="00B050"/>
                </a:solidFill>
              </a:rPr>
              <a:t>Conclusion: </a:t>
            </a:r>
            <a:r>
              <a:rPr lang="en-US" sz="1100" dirty="0" smtClean="0">
                <a:solidFill>
                  <a:srgbClr val="00B050"/>
                </a:solidFill>
              </a:rPr>
              <a:t>further discuss offline if Type 3 is needed</a:t>
            </a:r>
            <a:endParaRPr lang="en-GB" sz="1100" dirty="0">
              <a:solidFill>
                <a:srgbClr val="00B050"/>
              </a:solidFill>
            </a:endParaRPr>
          </a:p>
          <a:p>
            <a:pPr lvl="1"/>
            <a:r>
              <a:rPr lang="en-US" sz="1200" dirty="0" smtClean="0">
                <a:solidFill>
                  <a:srgbClr val="FF0000"/>
                </a:solidFill>
              </a:rPr>
              <a:t>Q3: Whether signalling provided for non-default power class</a:t>
            </a:r>
          </a:p>
          <a:p>
            <a:pPr lvl="2"/>
            <a:r>
              <a:rPr lang="en-US" sz="1100" dirty="0" smtClean="0">
                <a:solidFill>
                  <a:srgbClr val="FF0000"/>
                </a:solidFill>
              </a:rPr>
              <a:t>FR1: </a:t>
            </a:r>
            <a:r>
              <a:rPr lang="en-GB" sz="1100" dirty="0" smtClean="0">
                <a:solidFill>
                  <a:srgbClr val="FF0000"/>
                </a:solidFill>
              </a:rPr>
              <a:t>Signaling provided for non-default UE power class only</a:t>
            </a:r>
          </a:p>
          <a:p>
            <a:pPr lvl="2"/>
            <a:r>
              <a:rPr lang="en-US" sz="1100" dirty="0" smtClean="0">
                <a:solidFill>
                  <a:srgbClr val="FF0000"/>
                </a:solidFill>
              </a:rPr>
              <a:t>FR2: </a:t>
            </a:r>
          </a:p>
          <a:p>
            <a:pPr lvl="3"/>
            <a:r>
              <a:rPr lang="en-US" sz="1050" dirty="0" smtClean="0">
                <a:solidFill>
                  <a:srgbClr val="FF0000"/>
                </a:solidFill>
              </a:rPr>
              <a:t>Option 1: </a:t>
            </a:r>
            <a:r>
              <a:rPr lang="en-GB" sz="1050" dirty="0" smtClean="0">
                <a:solidFill>
                  <a:srgbClr val="FF0000"/>
                </a:solidFill>
              </a:rPr>
              <a:t>Signaling </a:t>
            </a:r>
            <a:r>
              <a:rPr lang="en-GB" sz="1050" dirty="0">
                <a:solidFill>
                  <a:srgbClr val="FF0000"/>
                </a:solidFill>
              </a:rPr>
              <a:t>provided for UE power </a:t>
            </a:r>
            <a:r>
              <a:rPr lang="en-GB" sz="1050" dirty="0" smtClean="0">
                <a:solidFill>
                  <a:srgbClr val="FF0000"/>
                </a:solidFill>
              </a:rPr>
              <a:t>class</a:t>
            </a:r>
          </a:p>
          <a:p>
            <a:pPr lvl="3"/>
            <a:r>
              <a:rPr lang="en-US" sz="1050" dirty="0">
                <a:solidFill>
                  <a:srgbClr val="FF0000"/>
                </a:solidFill>
              </a:rPr>
              <a:t>Option </a:t>
            </a:r>
            <a:r>
              <a:rPr lang="en-US" sz="1050" dirty="0" smtClean="0">
                <a:solidFill>
                  <a:srgbClr val="FF0000"/>
                </a:solidFill>
              </a:rPr>
              <a:t>2: </a:t>
            </a:r>
            <a:r>
              <a:rPr lang="en-GB" sz="1050" dirty="0">
                <a:solidFill>
                  <a:srgbClr val="FF0000"/>
                </a:solidFill>
              </a:rPr>
              <a:t>Signaling provided for </a:t>
            </a:r>
            <a:r>
              <a:rPr lang="en-GB" sz="1050" dirty="0" smtClean="0">
                <a:solidFill>
                  <a:srgbClr val="FF0000"/>
                </a:solidFill>
              </a:rPr>
              <a:t>non-default UE </a:t>
            </a:r>
            <a:r>
              <a:rPr lang="en-GB" sz="1050" dirty="0">
                <a:solidFill>
                  <a:srgbClr val="FF0000"/>
                </a:solidFill>
              </a:rPr>
              <a:t>power </a:t>
            </a:r>
            <a:r>
              <a:rPr lang="en-GB" sz="1050" dirty="0" smtClean="0">
                <a:solidFill>
                  <a:srgbClr val="FF0000"/>
                </a:solidFill>
              </a:rPr>
              <a:t>class (FFS how NW knows the default PC for certain device type)</a:t>
            </a:r>
            <a:endParaRPr lang="en-GB" sz="1050" dirty="0">
              <a:solidFill>
                <a:srgbClr val="FF0000"/>
              </a:solidFill>
            </a:endParaRPr>
          </a:p>
          <a:p>
            <a:pPr lvl="2"/>
            <a:r>
              <a:rPr lang="en-US" sz="1100" dirty="0">
                <a:solidFill>
                  <a:srgbClr val="00B050"/>
                </a:solidFill>
              </a:rPr>
              <a:t>Conclusion: no </a:t>
            </a:r>
            <a:r>
              <a:rPr lang="en-US" sz="1100" dirty="0" smtClean="0">
                <a:solidFill>
                  <a:srgbClr val="00B050"/>
                </a:solidFill>
              </a:rPr>
              <a:t>decision. Continue offline discussion</a:t>
            </a:r>
            <a:endParaRPr lang="en-GB" sz="1100" dirty="0">
              <a:solidFill>
                <a:srgbClr val="00B050"/>
              </a:solidFill>
            </a:endParaRPr>
          </a:p>
          <a:p>
            <a:pPr lvl="1"/>
            <a:r>
              <a:rPr lang="en-US" sz="1200" dirty="0" smtClean="0">
                <a:solidFill>
                  <a:srgbClr val="FF0000"/>
                </a:solidFill>
              </a:rPr>
              <a:t>Q3: Default power class for FR2</a:t>
            </a:r>
          </a:p>
          <a:p>
            <a:pPr lvl="2"/>
            <a:r>
              <a:rPr lang="en-US" sz="1100" dirty="0" smtClean="0">
                <a:solidFill>
                  <a:srgbClr val="FF0000"/>
                </a:solidFill>
              </a:rPr>
              <a:t>Option 1: Define default power class </a:t>
            </a:r>
            <a:r>
              <a:rPr lang="en-US" sz="1100" dirty="0">
                <a:solidFill>
                  <a:srgbClr val="FF0000"/>
                </a:solidFill>
              </a:rPr>
              <a:t>for different UE device types </a:t>
            </a:r>
            <a:r>
              <a:rPr lang="en-US" sz="1100" dirty="0" smtClean="0">
                <a:solidFill>
                  <a:srgbClr val="FF0000"/>
                </a:solidFill>
              </a:rPr>
              <a:t>for FR2</a:t>
            </a:r>
            <a:endParaRPr lang="en-GB" sz="1100" dirty="0" smtClean="0">
              <a:solidFill>
                <a:srgbClr val="FF0000"/>
              </a:solidFill>
            </a:endParaRPr>
          </a:p>
          <a:p>
            <a:pPr lvl="2"/>
            <a:r>
              <a:rPr lang="en-US" sz="1100" dirty="0">
                <a:solidFill>
                  <a:srgbClr val="FF0000"/>
                </a:solidFill>
              </a:rPr>
              <a:t>Option </a:t>
            </a:r>
            <a:r>
              <a:rPr lang="en-US" sz="1100" dirty="0" smtClean="0">
                <a:solidFill>
                  <a:srgbClr val="FF0000"/>
                </a:solidFill>
              </a:rPr>
              <a:t>2: Do not define </a:t>
            </a:r>
            <a:r>
              <a:rPr lang="en-US" sz="1100" dirty="0">
                <a:solidFill>
                  <a:srgbClr val="FF0000"/>
                </a:solidFill>
              </a:rPr>
              <a:t>default power class for different UE device types for </a:t>
            </a:r>
            <a:r>
              <a:rPr lang="en-US" sz="1100" dirty="0" smtClean="0">
                <a:solidFill>
                  <a:srgbClr val="FF0000"/>
                </a:solidFill>
              </a:rPr>
              <a:t>FR2</a:t>
            </a:r>
          </a:p>
          <a:p>
            <a:pPr lvl="2"/>
            <a:r>
              <a:rPr lang="en-US" sz="1100" dirty="0">
                <a:solidFill>
                  <a:srgbClr val="00B050"/>
                </a:solidFill>
              </a:rPr>
              <a:t>Conclusion: no decision. Continue offline discussion</a:t>
            </a:r>
            <a:endParaRPr lang="en-GB" sz="1100" dirty="0">
              <a:solidFill>
                <a:srgbClr val="00B050"/>
              </a:solidFill>
            </a:endParaRPr>
          </a:p>
          <a:p>
            <a:pPr marL="914400" lvl="2" indent="0">
              <a:buNone/>
            </a:pPr>
            <a:endParaRPr lang="en-GB" sz="11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19</a:t>
            </a:fld>
            <a:endParaRPr lang="en-US" altLang="zh-CN"/>
          </a:p>
        </p:txBody>
      </p:sp>
    </p:spTree>
    <p:extLst>
      <p:ext uri="{BB962C8B-B14F-4D97-AF65-F5344CB8AC3E}">
        <p14:creationId xmlns:p14="http://schemas.microsoft.com/office/powerpoint/2010/main" val="207909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EN-DC/CA</a:t>
            </a:r>
            <a:endParaRPr kumimoji="1" lang="ja-JP" altLang="en-US" dirty="0"/>
          </a:p>
        </p:txBody>
      </p:sp>
    </p:spTree>
    <p:extLst>
      <p:ext uri="{BB962C8B-B14F-4D97-AF65-F5344CB8AC3E}">
        <p14:creationId xmlns:p14="http://schemas.microsoft.com/office/powerpoint/2010/main" val="311329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Power Class (2)</a:t>
            </a:r>
            <a:endParaRPr lang="en-GB" dirty="0"/>
          </a:p>
        </p:txBody>
      </p:sp>
      <p:sp>
        <p:nvSpPr>
          <p:cNvPr id="3" name="Content Placeholder 2"/>
          <p:cNvSpPr>
            <a:spLocks noGrp="1"/>
          </p:cNvSpPr>
          <p:nvPr>
            <p:ph idx="1"/>
          </p:nvPr>
        </p:nvSpPr>
        <p:spPr/>
        <p:txBody>
          <a:bodyPr/>
          <a:lstStyle/>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marL="742950" lvl="2" indent="-342900">
              <a:spcBef>
                <a:spcPts val="0"/>
              </a:spcBef>
              <a:spcAft>
                <a:spcPts val="300"/>
              </a:spcAft>
            </a:pPr>
            <a:r>
              <a:rPr lang="en-US" sz="1600" dirty="0" smtClean="0">
                <a:solidFill>
                  <a:srgbClr val="FF0000"/>
                </a:solidFill>
              </a:rPr>
              <a:t>Capability signalling</a:t>
            </a:r>
          </a:p>
          <a:p>
            <a:pPr marL="1200150" lvl="3" indent="-342900">
              <a:spcBef>
                <a:spcPts val="0"/>
              </a:spcBef>
              <a:spcAft>
                <a:spcPts val="300"/>
              </a:spcAft>
            </a:pPr>
            <a:r>
              <a:rPr lang="en-US" dirty="0">
                <a:solidFill>
                  <a:srgbClr val="FF0000"/>
                </a:solidFill>
              </a:rPr>
              <a:t>Introduce </a:t>
            </a:r>
            <a:r>
              <a:rPr lang="en-US" dirty="0" smtClean="0">
                <a:solidFill>
                  <a:srgbClr val="FF0000"/>
                </a:solidFill>
              </a:rPr>
              <a:t>Type </a:t>
            </a:r>
            <a:r>
              <a:rPr lang="en-US" dirty="0">
                <a:solidFill>
                  <a:srgbClr val="FF0000"/>
                </a:solidFill>
              </a:rPr>
              <a:t>1 (per band) </a:t>
            </a:r>
            <a:r>
              <a:rPr lang="en-US" dirty="0" smtClean="0">
                <a:solidFill>
                  <a:srgbClr val="FF0000"/>
                </a:solidFill>
              </a:rPr>
              <a:t>signaling of UE power class</a:t>
            </a:r>
            <a:endParaRPr lang="en-GB" dirty="0">
              <a:solidFill>
                <a:srgbClr val="FF0000"/>
              </a:solidFill>
            </a:endParaRPr>
          </a:p>
          <a:p>
            <a:pPr marL="1657350" lvl="4" indent="-342900">
              <a:spcBef>
                <a:spcPts val="0"/>
              </a:spcBef>
              <a:spcAft>
                <a:spcPts val="300"/>
              </a:spcAft>
            </a:pPr>
            <a:r>
              <a:rPr lang="en-US" dirty="0">
                <a:solidFill>
                  <a:srgbClr val="FF0000"/>
                </a:solidFill>
              </a:rPr>
              <a:t>FR1: </a:t>
            </a:r>
            <a:r>
              <a:rPr lang="en-GB" dirty="0">
                <a:solidFill>
                  <a:srgbClr val="FF0000"/>
                </a:solidFill>
              </a:rPr>
              <a:t>Signaling provided for non-default UE power class </a:t>
            </a:r>
            <a:r>
              <a:rPr lang="en-GB" dirty="0" smtClean="0">
                <a:solidFill>
                  <a:srgbClr val="FF0000"/>
                </a:solidFill>
              </a:rPr>
              <a:t>only</a:t>
            </a:r>
            <a:endParaRPr lang="en-GB" dirty="0">
              <a:solidFill>
                <a:srgbClr val="FF0000"/>
              </a:solidFill>
            </a:endParaRPr>
          </a:p>
          <a:p>
            <a:pPr marL="1657350" lvl="4" indent="-342900">
              <a:spcBef>
                <a:spcPts val="0"/>
              </a:spcBef>
              <a:spcAft>
                <a:spcPts val="300"/>
              </a:spcAft>
            </a:pPr>
            <a:r>
              <a:rPr lang="en-US" dirty="0">
                <a:solidFill>
                  <a:srgbClr val="FF0000"/>
                </a:solidFill>
              </a:rPr>
              <a:t>FR2: </a:t>
            </a:r>
          </a:p>
          <a:p>
            <a:pPr marL="2114550" lvl="5" indent="-342900">
              <a:spcBef>
                <a:spcPts val="0"/>
              </a:spcBef>
              <a:spcAft>
                <a:spcPts val="300"/>
              </a:spcAft>
            </a:pPr>
            <a:r>
              <a:rPr lang="en-US" sz="1400" dirty="0">
                <a:solidFill>
                  <a:srgbClr val="FF0000"/>
                </a:solidFill>
              </a:rPr>
              <a:t>Option 1: </a:t>
            </a:r>
            <a:r>
              <a:rPr lang="en-GB" sz="1400" dirty="0">
                <a:solidFill>
                  <a:srgbClr val="FF0000"/>
                </a:solidFill>
              </a:rPr>
              <a:t>Signaling provided for UE power class</a:t>
            </a:r>
          </a:p>
          <a:p>
            <a:pPr marL="2114550" lvl="5" indent="-342900">
              <a:spcBef>
                <a:spcPts val="0"/>
              </a:spcBef>
              <a:spcAft>
                <a:spcPts val="300"/>
              </a:spcAft>
            </a:pPr>
            <a:r>
              <a:rPr lang="en-US" sz="1400" dirty="0">
                <a:solidFill>
                  <a:srgbClr val="FF0000"/>
                </a:solidFill>
              </a:rPr>
              <a:t>Option 2: </a:t>
            </a:r>
            <a:r>
              <a:rPr lang="en-GB" sz="1400" dirty="0">
                <a:solidFill>
                  <a:srgbClr val="FF0000"/>
                </a:solidFill>
              </a:rPr>
              <a:t>Signaling provided for non-default UE power </a:t>
            </a:r>
            <a:r>
              <a:rPr lang="en-GB" sz="1400" dirty="0" smtClean="0">
                <a:solidFill>
                  <a:srgbClr val="FF0000"/>
                </a:solidFill>
              </a:rPr>
              <a:t>class</a:t>
            </a:r>
            <a:endParaRPr lang="en-US" sz="1400" dirty="0">
              <a:solidFill>
                <a:srgbClr val="FF0000"/>
              </a:solidFill>
            </a:endParaRPr>
          </a:p>
          <a:p>
            <a:pPr marL="1200150" lvl="3" indent="-342900">
              <a:spcBef>
                <a:spcPts val="0"/>
              </a:spcBef>
              <a:spcAft>
                <a:spcPts val="300"/>
              </a:spcAft>
            </a:pPr>
            <a:r>
              <a:rPr lang="en-US" sz="1400" dirty="0" smtClean="0">
                <a:solidFill>
                  <a:srgbClr val="FF0000"/>
                </a:solidFill>
              </a:rPr>
              <a:t>FFS whether to introduce per band combination signalling of UE PC</a:t>
            </a:r>
          </a:p>
          <a:p>
            <a:pPr marL="1200150" lvl="3" indent="-342900">
              <a:spcBef>
                <a:spcPts val="0"/>
              </a:spcBef>
              <a:spcAft>
                <a:spcPts val="300"/>
              </a:spcAft>
            </a:pPr>
            <a:r>
              <a:rPr lang="en-US" sz="1400" dirty="0" smtClean="0">
                <a:solidFill>
                  <a:srgbClr val="FF0000"/>
                </a:solidFill>
              </a:rPr>
              <a:t>FFS whether to split signalling for FR1 PC and FR2 PC.</a:t>
            </a:r>
          </a:p>
          <a:p>
            <a:pPr marL="914400" lvl="2" indent="0">
              <a:buNone/>
            </a:pPr>
            <a:endParaRPr lang="en-GB" sz="11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20</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225454552"/>
              </p:ext>
            </p:extLst>
          </p:nvPr>
        </p:nvGraphicFramePr>
        <p:xfrm>
          <a:off x="609600" y="3810000"/>
          <a:ext cx="10972798" cy="124396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2-8</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UE power class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Support of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[non-default]</a:t>
                      </a:r>
                      <a:r>
                        <a:rPr lang="en-US" sz="800" strike="sngStrike" kern="0" dirty="0">
                          <a:solidFill>
                            <a:srgbClr val="FF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UE power class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a:t>
                      </a:r>
                      <a:r>
                        <a:rPr lang="en-US" sz="800" kern="0" dirty="0" smtClean="0">
                          <a:solidFill>
                            <a:srgbClr val="000000"/>
                          </a:solidFill>
                          <a:effectLst/>
                          <a:latin typeface="Arial" panose="020B0604020202020204" pitchFamily="34" charset="0"/>
                          <a:ea typeface="MS PGothic" panose="020B0600070205080204" pitchFamily="34" charset="-128"/>
                        </a:rPr>
                        <a:t>support UE power class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Type </a:t>
                      </a:r>
                      <a:r>
                        <a:rPr lang="en-US" sz="800" kern="0" dirty="0" smtClean="0">
                          <a:solidFill>
                            <a:srgbClr val="000000"/>
                          </a:solidFill>
                          <a:effectLst/>
                          <a:latin typeface="Arial" panose="020B0604020202020204" pitchFamily="34" charset="0"/>
                          <a:ea typeface="MS PGothic" panose="020B0600070205080204" pitchFamily="34" charset="-128"/>
                        </a:rPr>
                        <a:t>1</a:t>
                      </a:r>
                      <a:r>
                        <a:rPr lang="en-US" sz="800" kern="0" dirty="0" smtClean="0">
                          <a:solidFill>
                            <a:srgbClr val="FF0000"/>
                          </a:solidFill>
                          <a:effectLst/>
                          <a:latin typeface="Arial" panose="020B0604020202020204" pitchFamily="34" charset="0"/>
                          <a:ea typeface="MS PGothic" panose="020B0600070205080204" pitchFamily="34" charset="-128"/>
                        </a:rPr>
                        <a:t>, [Type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0000"/>
                          </a:solidFill>
                          <a:effectLst/>
                          <a:highlight>
                            <a:srgbClr val="FFFF00"/>
                          </a:highlight>
                          <a:latin typeface="Arial" panose="020B0604020202020204" pitchFamily="34" charset="0"/>
                          <a:ea typeface="MS PGothic" panose="020B0600070205080204" pitchFamily="34" charset="-128"/>
                        </a:rPr>
                        <a:t>TBA</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highlight>
                            <a:srgbClr val="FFFF00"/>
                          </a:highlight>
                          <a:latin typeface="Arial" panose="020B0604020202020204" pitchFamily="34" charset="0"/>
                          <a:ea typeface="MS PGothic" panose="020B0600070205080204" pitchFamily="34" charset="-128"/>
                        </a:rPr>
                        <a:t>TBD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115170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LTE/NR coexistence</a:t>
            </a:r>
            <a:endParaRPr kumimoji="1" lang="ja-JP" altLang="en-US" dirty="0"/>
          </a:p>
        </p:txBody>
      </p:sp>
    </p:spTree>
    <p:extLst>
      <p:ext uri="{BB962C8B-B14F-4D97-AF65-F5344CB8AC3E}">
        <p14:creationId xmlns:p14="http://schemas.microsoft.com/office/powerpoint/2010/main" val="1808958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en-GB" dirty="0"/>
          </a:p>
        </p:txBody>
      </p:sp>
      <p:sp>
        <p:nvSpPr>
          <p:cNvPr id="3" name="Content Placeholder 2"/>
          <p:cNvSpPr>
            <a:spLocks noGrp="1"/>
          </p:cNvSpPr>
          <p:nvPr>
            <p:ph idx="1"/>
          </p:nvPr>
        </p:nvSpPr>
        <p:spPr/>
        <p:txBody>
          <a:bodyPr/>
          <a:lstStyle/>
          <a:p>
            <a:r>
              <a:rPr lang="en-US" altLang="zh-CN" sz="2000" dirty="0"/>
              <a:t>RAN4 86 agreements</a:t>
            </a:r>
          </a:p>
          <a:p>
            <a:pPr lvl="1"/>
            <a:r>
              <a:rPr lang="en-GB" sz="1800" i="1" dirty="0"/>
              <a:t>7.5kHz UL raster shift is </a:t>
            </a:r>
            <a:r>
              <a:rPr lang="en-US" sz="1800" i="1" dirty="0"/>
              <a:t>mandatory in the SUL bands with uplink sharing either from UE perspective or from network perspective </a:t>
            </a:r>
            <a:endParaRPr lang="en-GB" sz="1800" i="1" dirty="0"/>
          </a:p>
          <a:p>
            <a:pPr lvl="1"/>
            <a:r>
              <a:rPr lang="en-US" sz="1800" i="1" dirty="0"/>
              <a:t>Further discussion on supporting </a:t>
            </a:r>
            <a:r>
              <a:rPr lang="en-GB" sz="1800" i="1" dirty="0"/>
              <a:t>7.5kHz UL raster shift for LTE-NR co-existence for Band n2, n5 and n66. </a:t>
            </a:r>
          </a:p>
          <a:p>
            <a:pPr lvl="1"/>
            <a:r>
              <a:rPr lang="en-US" sz="1800" i="1" dirty="0"/>
              <a:t>It is common understanding that some UE support UL sharing from UE perspective and some UE does not support UL sharing from UE perspective, UE need to indicate the supports to the network. For UE supporting UL sharing from UE perspective, the capability signaling type for “Switching time between LTE UL and NR UL for EN-DC with LTE-NR coexistence in UL sharing from UE perspective” shall be per band combination </a:t>
            </a:r>
            <a:endParaRPr lang="en-GB" sz="1800" i="1" dirty="0"/>
          </a:p>
          <a:p>
            <a:pPr lvl="1"/>
            <a:r>
              <a:rPr lang="en-US" sz="1800" i="1" dirty="0"/>
              <a:t>Continue discuss on the </a:t>
            </a:r>
            <a:r>
              <a:rPr lang="en-US" sz="1800" i="1" dirty="0" smtClean="0"/>
              <a:t>feature </a:t>
            </a:r>
            <a:r>
              <a:rPr lang="en-US" sz="1800" i="1" dirty="0"/>
              <a:t>1-14, 1-15 and 1-16 in this meeting. </a:t>
            </a:r>
            <a:endParaRPr lang="en-GB" sz="1800" i="1"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22</a:t>
            </a:fld>
            <a:endParaRPr lang="en-US" altLang="zh-CN"/>
          </a:p>
        </p:txBody>
      </p:sp>
    </p:spTree>
    <p:extLst>
      <p:ext uri="{BB962C8B-B14F-4D97-AF65-F5344CB8AC3E}">
        <p14:creationId xmlns:p14="http://schemas.microsoft.com/office/powerpoint/2010/main" val="5867270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7.5kHz UL raster shift</a:t>
            </a:r>
          </a:p>
        </p:txBody>
      </p:sp>
      <p:sp>
        <p:nvSpPr>
          <p:cNvPr id="3" name="Content Placeholder 2"/>
          <p:cNvSpPr>
            <a:spLocks noGrp="1"/>
          </p:cNvSpPr>
          <p:nvPr>
            <p:ph idx="1"/>
          </p:nvPr>
        </p:nvSpPr>
        <p:spPr/>
        <p:txBody>
          <a:bodyPr/>
          <a:lstStyle/>
          <a:p>
            <a:r>
              <a:rPr lang="en-US" altLang="zh-CN" sz="2000" dirty="0"/>
              <a:t>RAN4 86 agreements</a:t>
            </a:r>
          </a:p>
          <a:p>
            <a:pPr lvl="1"/>
            <a:r>
              <a:rPr lang="en-GB" sz="1800" i="1" dirty="0"/>
              <a:t>7.5kHz UL raster shift is </a:t>
            </a:r>
            <a:r>
              <a:rPr lang="en-US" sz="1800" i="1" dirty="0"/>
              <a:t>mandatory in the SUL bands with uplink sharing either from UE perspective or from network perspective </a:t>
            </a:r>
            <a:endParaRPr lang="en-US" sz="1800" i="1" dirty="0" smtClean="0"/>
          </a:p>
          <a:p>
            <a:pPr lvl="1"/>
            <a:r>
              <a:rPr lang="en-US" sz="1800" i="1" dirty="0"/>
              <a:t>Further discussion on supporting </a:t>
            </a:r>
            <a:r>
              <a:rPr lang="en-GB" sz="1800" i="1" dirty="0"/>
              <a:t>7.5kHz UL raster shift for LTE-NR co-existence for Band n2, n5 and n66. </a:t>
            </a:r>
          </a:p>
          <a:p>
            <a:pPr marL="342900" lvl="1" indent="-342900">
              <a:spcBef>
                <a:spcPts val="600"/>
              </a:spcBef>
              <a:spcAft>
                <a:spcPts val="300"/>
              </a:spcAft>
              <a:buFont typeface="Arial" panose="020B0604020202020204" pitchFamily="34" charset="0"/>
              <a:buChar char="•"/>
            </a:pPr>
            <a:r>
              <a:rPr lang="en-US" sz="1800" dirty="0" smtClean="0"/>
              <a:t>Proposal</a:t>
            </a:r>
            <a:endParaRPr lang="en-US" sz="1800" dirty="0"/>
          </a:p>
          <a:p>
            <a:pPr marL="742950" lvl="2" indent="-342900">
              <a:spcBef>
                <a:spcPts val="0"/>
              </a:spcBef>
              <a:spcAft>
                <a:spcPts val="300"/>
              </a:spcAft>
            </a:pPr>
            <a:r>
              <a:rPr lang="en-US" sz="1600" dirty="0" smtClean="0">
                <a:solidFill>
                  <a:srgbClr val="FF0000"/>
                </a:solidFill>
              </a:rPr>
              <a:t>Option 1: </a:t>
            </a:r>
            <a:r>
              <a:rPr lang="en-GB" sz="1600" dirty="0" smtClean="0">
                <a:solidFill>
                  <a:srgbClr val="FF0000"/>
                </a:solidFill>
              </a:rPr>
              <a:t>7.5kHz </a:t>
            </a:r>
            <a:r>
              <a:rPr lang="en-GB" sz="1600" dirty="0">
                <a:solidFill>
                  <a:srgbClr val="FF0000"/>
                </a:solidFill>
              </a:rPr>
              <a:t>UL raster shift is </a:t>
            </a:r>
            <a:r>
              <a:rPr lang="en-GB" sz="1600" dirty="0" smtClean="0">
                <a:solidFill>
                  <a:srgbClr val="FF0000"/>
                </a:solidFill>
              </a:rPr>
              <a:t>mandatory for </a:t>
            </a:r>
            <a:r>
              <a:rPr lang="en-GB" sz="1600" dirty="0">
                <a:solidFill>
                  <a:srgbClr val="FF0000"/>
                </a:solidFill>
              </a:rPr>
              <a:t>LTE-NR co-existence for </a:t>
            </a:r>
            <a:r>
              <a:rPr lang="en-GB" sz="1600" dirty="0" smtClean="0">
                <a:solidFill>
                  <a:srgbClr val="FF0000"/>
                </a:solidFill>
              </a:rPr>
              <a:t>Bands </a:t>
            </a:r>
            <a:r>
              <a:rPr lang="en-GB" sz="1600" dirty="0">
                <a:solidFill>
                  <a:srgbClr val="FF0000"/>
                </a:solidFill>
              </a:rPr>
              <a:t>n2, n5 and </a:t>
            </a:r>
            <a:r>
              <a:rPr lang="en-GB" sz="1600" dirty="0" smtClean="0">
                <a:solidFill>
                  <a:srgbClr val="FF0000"/>
                </a:solidFill>
              </a:rPr>
              <a:t>n66</a:t>
            </a:r>
          </a:p>
          <a:p>
            <a:pPr marL="742950" lvl="2" indent="-342900">
              <a:spcBef>
                <a:spcPts val="0"/>
              </a:spcBef>
              <a:spcAft>
                <a:spcPts val="300"/>
              </a:spcAft>
            </a:pPr>
            <a:r>
              <a:rPr lang="en-US" sz="1600" dirty="0">
                <a:solidFill>
                  <a:srgbClr val="FF0000"/>
                </a:solidFill>
              </a:rPr>
              <a:t>Option </a:t>
            </a:r>
            <a:r>
              <a:rPr lang="en-US" sz="1600" dirty="0" smtClean="0">
                <a:solidFill>
                  <a:srgbClr val="FF0000"/>
                </a:solidFill>
              </a:rPr>
              <a:t>2: </a:t>
            </a:r>
            <a:r>
              <a:rPr lang="en-GB" sz="1600" dirty="0" smtClean="0">
                <a:solidFill>
                  <a:srgbClr val="FF0000"/>
                </a:solidFill>
              </a:rPr>
              <a:t>Introduce Type 1 capability signalling for 7.5 kHz UL raster shift.</a:t>
            </a:r>
          </a:p>
          <a:p>
            <a:pPr marL="1200150" lvl="3" indent="-342900">
              <a:spcBef>
                <a:spcPts val="0"/>
              </a:spcBef>
              <a:spcAft>
                <a:spcPts val="300"/>
              </a:spcAft>
            </a:pPr>
            <a:r>
              <a:rPr lang="en-US" sz="1400" dirty="0" smtClean="0">
                <a:solidFill>
                  <a:srgbClr val="FF0000"/>
                </a:solidFill>
              </a:rPr>
              <a:t>Further discuss the set of mandatory bands (i.e. mandatory with capability signalling)</a:t>
            </a:r>
            <a:endParaRPr lang="en-GB" sz="1400" dirty="0">
              <a:solidFill>
                <a:srgbClr val="FF0000"/>
              </a:solidFill>
            </a:endParaRPr>
          </a:p>
          <a:p>
            <a:pPr marL="742950" lvl="2" indent="-342900">
              <a:spcBef>
                <a:spcPts val="0"/>
              </a:spcBef>
              <a:spcAft>
                <a:spcPts val="300"/>
              </a:spcAft>
            </a:pPr>
            <a:endParaRPr lang="en-GB" sz="16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23</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880802508"/>
              </p:ext>
            </p:extLst>
          </p:nvPr>
        </p:nvGraphicFramePr>
        <p:xfrm>
          <a:off x="584200" y="3999971"/>
          <a:ext cx="10972798" cy="25558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1-13</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7.5kHz UL raster shift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[1-11]</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[NA or Type 1]</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N/A</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Applicable to FR1 only</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Mandatory in the SUL bands with uplink sharing either from UE perspective or from network perspective</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US" sz="800" kern="0" dirty="0">
                          <a:solidFill>
                            <a:schemeClr val="tx1"/>
                          </a:solidFill>
                          <a:effectLst/>
                          <a:highlight>
                            <a:srgbClr val="FFFF00"/>
                          </a:highlight>
                          <a:latin typeface="Arial" panose="020B0604020202020204" pitchFamily="34" charset="0"/>
                          <a:ea typeface="MS PGothic" panose="020B0600070205080204" pitchFamily="34" charset="-128"/>
                        </a:rPr>
                        <a:t>FFS: band n2, n5, n66</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5503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Switching time between LTE UL and NR UL for EN-DC with LTE-NR coexistence in UL sharing from UE perspective</a:t>
            </a:r>
          </a:p>
        </p:txBody>
      </p:sp>
      <p:sp>
        <p:nvSpPr>
          <p:cNvPr id="3" name="Content Placeholder 2"/>
          <p:cNvSpPr>
            <a:spLocks noGrp="1"/>
          </p:cNvSpPr>
          <p:nvPr>
            <p:ph idx="1"/>
          </p:nvPr>
        </p:nvSpPr>
        <p:spPr>
          <a:xfrm>
            <a:off x="666748" y="1219200"/>
            <a:ext cx="10972800" cy="4906963"/>
          </a:xfrm>
        </p:spPr>
        <p:txBody>
          <a:bodyPr/>
          <a:lstStyle/>
          <a:p>
            <a:pPr marL="342900" lvl="1" indent="-342900">
              <a:spcBef>
                <a:spcPts val="600"/>
              </a:spcBef>
              <a:spcAft>
                <a:spcPts val="300"/>
              </a:spcAft>
              <a:buFont typeface="Arial" panose="020B0604020202020204" pitchFamily="34" charset="0"/>
              <a:buChar char="•"/>
            </a:pPr>
            <a:r>
              <a:rPr lang="en-US" sz="1800" dirty="0" smtClean="0"/>
              <a:t>Proposal</a:t>
            </a:r>
            <a:endParaRPr lang="en-US" sz="1800" dirty="0"/>
          </a:p>
          <a:p>
            <a:pPr lvl="1"/>
            <a:r>
              <a:rPr lang="en-US" sz="1800" dirty="0">
                <a:solidFill>
                  <a:srgbClr val="FF0000"/>
                </a:solidFill>
              </a:rPr>
              <a:t>FFS whether to keep the feature </a:t>
            </a:r>
          </a:p>
          <a:p>
            <a:pPr lvl="2"/>
            <a:r>
              <a:rPr lang="en-US" sz="1600" dirty="0">
                <a:solidFill>
                  <a:srgbClr val="FF0000"/>
                </a:solidFill>
              </a:rPr>
              <a:t>Option 1: Keep feature</a:t>
            </a:r>
          </a:p>
          <a:p>
            <a:pPr lvl="2"/>
            <a:r>
              <a:rPr lang="en-US" sz="1600" dirty="0">
                <a:solidFill>
                  <a:srgbClr val="FF0000"/>
                </a:solidFill>
              </a:rPr>
              <a:t>Option 2: Remove feature and postpone </a:t>
            </a:r>
            <a:r>
              <a:rPr lang="en-US" sz="1600" dirty="0" smtClean="0">
                <a:solidFill>
                  <a:srgbClr val="FF0000"/>
                </a:solidFill>
              </a:rPr>
              <a:t>to </a:t>
            </a:r>
            <a:r>
              <a:rPr lang="en-US" sz="1600" dirty="0">
                <a:solidFill>
                  <a:srgbClr val="FF0000"/>
                </a:solidFill>
              </a:rPr>
              <a:t>Jun 2018</a:t>
            </a:r>
          </a:p>
          <a:p>
            <a:pPr lvl="1"/>
            <a:r>
              <a:rPr lang="en-US" sz="1800" dirty="0">
                <a:solidFill>
                  <a:srgbClr val="FF0000"/>
                </a:solidFill>
              </a:rPr>
              <a:t>UE Capability signalling (if feature is kept)</a:t>
            </a:r>
          </a:p>
          <a:p>
            <a:pPr lvl="2"/>
            <a:r>
              <a:rPr lang="en-US" sz="1600" dirty="0" smtClean="0">
                <a:solidFill>
                  <a:srgbClr val="FF0000"/>
                </a:solidFill>
              </a:rPr>
              <a:t>Option 1: Type 3 (per BC)</a:t>
            </a:r>
          </a:p>
          <a:p>
            <a:pPr lvl="2"/>
            <a:r>
              <a:rPr lang="en-US" sz="1600" dirty="0" smtClean="0">
                <a:solidFill>
                  <a:srgbClr val="FF0000"/>
                </a:solidFill>
              </a:rPr>
              <a:t>Option 2: Type 4 (per UE)</a:t>
            </a:r>
            <a:endParaRPr lang="en-GB" sz="1600" dirty="0">
              <a:solidFill>
                <a:srgbClr val="FF0000"/>
              </a:solidFill>
            </a:endParaRPr>
          </a:p>
          <a:p>
            <a:pPr lvl="1"/>
            <a:r>
              <a:rPr lang="en-US" sz="1800" dirty="0" smtClean="0">
                <a:solidFill>
                  <a:srgbClr val="FF0000"/>
                </a:solidFill>
              </a:rPr>
              <a:t>UE </a:t>
            </a:r>
            <a:r>
              <a:rPr lang="en-US" sz="1800" dirty="0">
                <a:solidFill>
                  <a:srgbClr val="FF0000"/>
                </a:solidFill>
              </a:rPr>
              <a:t>Capability signalling </a:t>
            </a:r>
            <a:r>
              <a:rPr lang="en-US" sz="1800" dirty="0" smtClean="0">
                <a:solidFill>
                  <a:srgbClr val="FF0000"/>
                </a:solidFill>
              </a:rPr>
              <a:t>elements</a:t>
            </a:r>
            <a:endParaRPr lang="en-US" sz="1800" dirty="0">
              <a:solidFill>
                <a:srgbClr val="FF0000"/>
              </a:solidFill>
            </a:endParaRPr>
          </a:p>
          <a:p>
            <a:pPr lvl="2"/>
            <a:r>
              <a:rPr lang="en-US" sz="1600" dirty="0">
                <a:solidFill>
                  <a:srgbClr val="FF0000"/>
                </a:solidFill>
              </a:rPr>
              <a:t>Capability 1</a:t>
            </a:r>
            <a:r>
              <a:rPr lang="en-US" sz="1600" dirty="0" smtClean="0">
                <a:solidFill>
                  <a:srgbClr val="FF0000"/>
                </a:solidFill>
              </a:rPr>
              <a:t>: </a:t>
            </a:r>
            <a:r>
              <a:rPr lang="en-US" sz="1600" dirty="0">
                <a:solidFill>
                  <a:srgbClr val="FF0000"/>
                </a:solidFill>
              </a:rPr>
              <a:t>~</a:t>
            </a:r>
            <a:r>
              <a:rPr lang="en-US" sz="1600" dirty="0" smtClean="0">
                <a:solidFill>
                  <a:srgbClr val="FF0000"/>
                </a:solidFill>
              </a:rPr>
              <a:t>0us switching type</a:t>
            </a:r>
            <a:endParaRPr lang="en-US" sz="1600" dirty="0">
              <a:solidFill>
                <a:srgbClr val="FF0000"/>
              </a:solidFill>
            </a:endParaRPr>
          </a:p>
          <a:p>
            <a:pPr lvl="2"/>
            <a:r>
              <a:rPr lang="en-US" sz="1600" dirty="0">
                <a:solidFill>
                  <a:srgbClr val="FF0000"/>
                </a:solidFill>
              </a:rPr>
              <a:t>Capability </a:t>
            </a:r>
            <a:r>
              <a:rPr lang="en-US" sz="1600" dirty="0" smtClean="0">
                <a:solidFill>
                  <a:srgbClr val="FF0000"/>
                </a:solidFill>
              </a:rPr>
              <a:t>2: &lt;20us </a:t>
            </a:r>
            <a:r>
              <a:rPr lang="en-US" sz="1600" dirty="0">
                <a:solidFill>
                  <a:srgbClr val="FF0000"/>
                </a:solidFill>
              </a:rPr>
              <a:t>switching type</a:t>
            </a:r>
          </a:p>
          <a:p>
            <a:pPr lvl="1"/>
            <a:r>
              <a:rPr lang="en-US" sz="1800" dirty="0" smtClean="0">
                <a:solidFill>
                  <a:srgbClr val="FF0000"/>
                </a:solidFill>
              </a:rPr>
              <a:t>FFS whether </a:t>
            </a:r>
            <a:r>
              <a:rPr lang="en-US" sz="1800" dirty="0">
                <a:solidFill>
                  <a:srgbClr val="FF0000"/>
                </a:solidFill>
              </a:rPr>
              <a:t>signalling of </a:t>
            </a:r>
            <a:r>
              <a:rPr lang="en-US" sz="1800" dirty="0" smtClean="0">
                <a:solidFill>
                  <a:srgbClr val="FF0000"/>
                </a:solidFill>
              </a:rPr>
              <a:t>“switching time” </a:t>
            </a:r>
            <a:r>
              <a:rPr lang="en-US" sz="1800" dirty="0">
                <a:solidFill>
                  <a:srgbClr val="FF0000"/>
                </a:solidFill>
              </a:rPr>
              <a:t>implies that UE supports </a:t>
            </a:r>
            <a:r>
              <a:rPr lang="en-GB" sz="1800" dirty="0">
                <a:solidFill>
                  <a:srgbClr val="FF0000"/>
                </a:solidFill>
              </a:rPr>
              <a:t>UL sharing from UE </a:t>
            </a:r>
            <a:r>
              <a:rPr lang="en-GB" sz="1800" dirty="0" smtClean="0">
                <a:solidFill>
                  <a:srgbClr val="FF0000"/>
                </a:solidFill>
              </a:rPr>
              <a:t>perspective</a:t>
            </a:r>
            <a:endParaRPr lang="en-US" sz="1800" dirty="0">
              <a:solidFill>
                <a:srgbClr val="FF0000"/>
              </a:solidFill>
            </a:endParaRPr>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24</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862683991"/>
              </p:ext>
            </p:extLst>
          </p:nvPr>
        </p:nvGraphicFramePr>
        <p:xfrm>
          <a:off x="666750" y="4832350"/>
          <a:ext cx="10972798" cy="170656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5312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1-12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Switching time between LTE UL and NR UL for EN-DC with LTE-NR coexistence in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 ~0us</a:t>
                      </a:r>
                      <a:endParaRPr lang="en-GB" sz="1000" kern="100" dirty="0">
                        <a:effectLst/>
                        <a:latin typeface="Times New Roman" panose="02020603050405020304" pitchFamily="18" charset="0"/>
                        <a:ea typeface="MS Mincho"/>
                      </a:endParaRPr>
                    </a:p>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2) &lt;20us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FF0000"/>
                          </a:solidFill>
                          <a:effectLst/>
                          <a:latin typeface="Arial" panose="020B0604020202020204" pitchFamily="34" charset="0"/>
                          <a:ea typeface="MS PGothic" panose="020B0600070205080204" pitchFamily="34" charset="-128"/>
                        </a:rPr>
                        <a:t>1-11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UE does not support UL subcarrier alignment between LTE and NR for EN-DC with LTE-NR coexistence in UL</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rPr>
                        <a:t>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Per band combination signalling (Type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highlight>
                            <a:srgbClr val="FFFF00"/>
                          </a:highlight>
                          <a:latin typeface="Arial" panose="020B0604020202020204" pitchFamily="34" charset="0"/>
                          <a:ea typeface="MS PGothic" panose="020B0600070205080204" pitchFamily="34" charset="-128"/>
                        </a:rPr>
                        <a:t>TBD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15693995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of UL sharing from UE perspective</a:t>
            </a:r>
          </a:p>
        </p:txBody>
      </p:sp>
      <p:sp>
        <p:nvSpPr>
          <p:cNvPr id="3" name="Content Placeholder 2"/>
          <p:cNvSpPr>
            <a:spLocks noGrp="1"/>
          </p:cNvSpPr>
          <p:nvPr>
            <p:ph idx="1"/>
          </p:nvPr>
        </p:nvSpPr>
        <p:spPr>
          <a:xfrm>
            <a:off x="666748" y="1219200"/>
            <a:ext cx="10972800" cy="4906963"/>
          </a:xfrm>
        </p:spPr>
        <p:txBody>
          <a:bodyPr/>
          <a:lstStyle/>
          <a:p>
            <a:pPr marL="342900" lvl="1" indent="-342900">
              <a:spcBef>
                <a:spcPts val="600"/>
              </a:spcBef>
              <a:spcAft>
                <a:spcPts val="300"/>
              </a:spcAft>
              <a:buFont typeface="Arial" panose="020B0604020202020204" pitchFamily="34" charset="0"/>
              <a:buChar char="•"/>
            </a:pPr>
            <a:r>
              <a:rPr lang="en-US" sz="1800" dirty="0" smtClean="0"/>
              <a:t>Proposal </a:t>
            </a:r>
            <a:endParaRPr lang="en-US" sz="1800" dirty="0"/>
          </a:p>
          <a:p>
            <a:pPr lvl="1"/>
            <a:r>
              <a:rPr lang="en-US" sz="1800" dirty="0" smtClean="0">
                <a:solidFill>
                  <a:srgbClr val="FF0000"/>
                </a:solidFill>
              </a:rPr>
              <a:t>FFS whether to keep the feature </a:t>
            </a:r>
          </a:p>
          <a:p>
            <a:pPr lvl="2"/>
            <a:r>
              <a:rPr lang="en-US" sz="1600" dirty="0" smtClean="0">
                <a:solidFill>
                  <a:srgbClr val="FF0000"/>
                </a:solidFill>
              </a:rPr>
              <a:t>Option 1: Keep feature</a:t>
            </a:r>
          </a:p>
          <a:p>
            <a:pPr lvl="2"/>
            <a:r>
              <a:rPr lang="en-US" sz="1600" dirty="0" smtClean="0">
                <a:solidFill>
                  <a:srgbClr val="FF0000"/>
                </a:solidFill>
              </a:rPr>
              <a:t>Option 2: Remove feature and postpone to Jun 2018</a:t>
            </a:r>
            <a:endParaRPr lang="en-US" sz="1600" dirty="0">
              <a:solidFill>
                <a:srgbClr val="FF0000"/>
              </a:solidFill>
            </a:endParaRPr>
          </a:p>
          <a:p>
            <a:pPr lvl="1"/>
            <a:r>
              <a:rPr lang="en-US" sz="1800" dirty="0" smtClean="0">
                <a:solidFill>
                  <a:srgbClr val="FF0000"/>
                </a:solidFill>
              </a:rPr>
              <a:t>UE Capability signalling (if feature is kept)</a:t>
            </a:r>
          </a:p>
          <a:p>
            <a:pPr lvl="2"/>
            <a:r>
              <a:rPr lang="en-US" sz="1600" dirty="0" smtClean="0">
                <a:solidFill>
                  <a:srgbClr val="FF0000"/>
                </a:solidFill>
              </a:rPr>
              <a:t>Option 1: Type 3 (per BC)</a:t>
            </a:r>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007689698"/>
              </p:ext>
            </p:extLst>
          </p:nvPr>
        </p:nvGraphicFramePr>
        <p:xfrm>
          <a:off x="704850" y="3581400"/>
          <a:ext cx="10972798" cy="124396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1-11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Support of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 Support of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UE does not support UL sharing from UE perspective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highlight>
                            <a:srgbClr val="FFFF00"/>
                          </a:highlight>
                          <a:latin typeface="Arial" panose="020B0604020202020204" pitchFamily="34" charset="0"/>
                          <a:ea typeface="MS PGothic" panose="020B0600070205080204" pitchFamily="34" charset="-128"/>
                        </a:rPr>
                        <a:t>TBD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FF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Optional</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462958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Supplemental </a:t>
            </a:r>
            <a:r>
              <a:rPr lang="en-GB" dirty="0" smtClean="0"/>
              <a:t>uplink features</a:t>
            </a:r>
            <a:endParaRPr lang="en-GB" dirty="0"/>
          </a:p>
        </p:txBody>
      </p:sp>
      <p:sp>
        <p:nvSpPr>
          <p:cNvPr id="3" name="Content Placeholder 2"/>
          <p:cNvSpPr>
            <a:spLocks noGrp="1"/>
          </p:cNvSpPr>
          <p:nvPr>
            <p:ph idx="1"/>
          </p:nvPr>
        </p:nvSpPr>
        <p:spPr>
          <a:xfrm>
            <a:off x="666748" y="1219200"/>
            <a:ext cx="10972800" cy="4906963"/>
          </a:xfrm>
        </p:spPr>
        <p:txBody>
          <a:bodyPr/>
          <a:lstStyle/>
          <a:p>
            <a:pPr marL="342900" lvl="1" indent="-342900">
              <a:spcBef>
                <a:spcPts val="600"/>
              </a:spcBef>
              <a:spcAft>
                <a:spcPts val="300"/>
              </a:spcAft>
              <a:buFont typeface="Arial" panose="020B0604020202020204" pitchFamily="34" charset="0"/>
              <a:buChar char="•"/>
            </a:pPr>
            <a:r>
              <a:rPr lang="en-US" sz="1800" dirty="0" smtClean="0"/>
              <a:t>RAN1 </a:t>
            </a:r>
            <a:r>
              <a:rPr lang="en-US" sz="1800" dirty="0"/>
              <a:t>feature list</a:t>
            </a:r>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342900" lvl="1" indent="-342900">
              <a:spcBef>
                <a:spcPts val="600"/>
              </a:spcBef>
              <a:spcAft>
                <a:spcPts val="300"/>
              </a:spcAft>
              <a:buFont typeface="Arial" panose="020B0604020202020204" pitchFamily="34" charset="0"/>
              <a:buChar char="•"/>
            </a:pPr>
            <a:r>
              <a:rPr lang="en-US" sz="1800" dirty="0" smtClean="0"/>
              <a:t>Proposal</a:t>
            </a:r>
            <a:endParaRPr lang="en-US" sz="1800" dirty="0"/>
          </a:p>
          <a:p>
            <a:pPr lvl="1"/>
            <a:r>
              <a:rPr lang="en-US" sz="1800" dirty="0" smtClean="0">
                <a:solidFill>
                  <a:srgbClr val="FF0000"/>
                </a:solidFill>
              </a:rPr>
              <a:t>Postpone </a:t>
            </a:r>
            <a:r>
              <a:rPr lang="en-US" sz="1800" dirty="0">
                <a:solidFill>
                  <a:srgbClr val="FF0000"/>
                </a:solidFill>
              </a:rPr>
              <a:t>discussion till RAN1 reaches further agreements</a:t>
            </a:r>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26</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4214681961"/>
              </p:ext>
            </p:extLst>
          </p:nvPr>
        </p:nvGraphicFramePr>
        <p:xfrm>
          <a:off x="1066800" y="1676400"/>
          <a:ext cx="10363200" cy="2968626"/>
        </p:xfrm>
        <a:graphic>
          <a:graphicData uri="http://schemas.openxmlformats.org/drawingml/2006/table">
            <a:tbl>
              <a:tblPr firstRow="1" firstCol="1" bandRow="1">
                <a:tableStyleId>{5C22544A-7EE6-4342-B048-85BDC9FD1C3A}</a:tableStyleId>
              </a:tblPr>
              <a:tblGrid>
                <a:gridCol w="489407"/>
                <a:gridCol w="489407"/>
                <a:gridCol w="1370341"/>
                <a:gridCol w="1174578"/>
                <a:gridCol w="978815"/>
                <a:gridCol w="978815"/>
                <a:gridCol w="1370341"/>
                <a:gridCol w="1609168"/>
                <a:gridCol w="616413"/>
                <a:gridCol w="864159"/>
                <a:gridCol w="421756"/>
              </a:tblGrid>
              <a:tr h="848995">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827405">
                <a:tc>
                  <a:txBody>
                    <a:bodyPr/>
                    <a:lstStyle/>
                    <a:p>
                      <a:pPr marL="0" algn="l" defTabSz="914400" rtl="0" eaLnBrk="1" latinLnBrk="0" hangingPunct="1">
                        <a:lnSpc>
                          <a:spcPct val="106000"/>
                        </a:lnSpc>
                        <a:spcAft>
                          <a:spcPts val="800"/>
                        </a:spcAft>
                      </a:pPr>
                      <a:r>
                        <a:rPr lang="en-GB" sz="800" b="1" kern="1200" dirty="0">
                          <a:solidFill>
                            <a:schemeClr val="lt1"/>
                          </a:solidFill>
                          <a:effectLst/>
                          <a:latin typeface="Arial" panose="020B0604020202020204" pitchFamily="34" charset="0"/>
                          <a:ea typeface="MS PGothic" panose="020B0600070205080204" pitchFamily="34" charset="-128"/>
                          <a:cs typeface="+mn-cs"/>
                        </a:rPr>
                        <a:t>6-15</a:t>
                      </a:r>
                    </a:p>
                  </a:txBody>
                  <a:tcPr marL="62865" marR="62865" marT="0" marB="0"/>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Yes</a:t>
                      </a:r>
                    </a:p>
                  </a:txBody>
                  <a:tcPr marL="62865" marR="62865" marT="0" marB="0" anchor="ctr"/>
                </a:tc>
                <a:tc>
                  <a:txBody>
                    <a:bodyPr/>
                    <a:lstStyle/>
                    <a:p>
                      <a:pPr>
                        <a:lnSpc>
                          <a:spcPct val="106000"/>
                        </a:lnSpc>
                        <a:spcAft>
                          <a:spcPts val="800"/>
                        </a:spcAft>
                      </a:pPr>
                      <a:r>
                        <a:rPr lang="en-GB" sz="800" kern="1200" dirty="0" smtClean="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UE </a:t>
                      </a: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will not be able to perform the RACH/PUSCH/PUCCH/SRS operation in a band combination including SUL</a:t>
                      </a: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Type 2 or 4</a:t>
                      </a:r>
                    </a:p>
                  </a:txBody>
                  <a:tcPr marL="62865" marR="62865" marT="0" marB="0" anchor="ctr"/>
                </a:tc>
                <a:tc>
                  <a:txBody>
                    <a:bodyPr/>
                    <a:lstStyle/>
                    <a:p>
                      <a:endParaRPr lang="en-GB" sz="800" kern="120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US"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 </a:t>
                      </a: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This is conditioned on the support of SUL band combination(s). The band combination definition is up to RAN4.</a:t>
                      </a:r>
                      <a:b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b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tc>
              </a:tr>
              <a:tr h="394970">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6-16?</a:t>
                      </a:r>
                      <a:endParaRPr lang="en-GB" sz="80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Yes</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The UE will not be able to access or operate on a SUL carrier</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Type 2 or 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Need</a:t>
                      </a:r>
                      <a:br>
                        <a:rPr lang="en-GB" sz="800" dirty="0">
                          <a:effectLst/>
                          <a:latin typeface="Arial" panose="020B0604020202020204" pitchFamily="34" charset="0"/>
                          <a:ea typeface="MS PGothic" panose="020B0600070205080204" pitchFamily="34" charset="-128"/>
                        </a:rPr>
                      </a:br>
                      <a:r>
                        <a:rPr lang="en-GB" sz="800" dirty="0">
                          <a:effectLst/>
                          <a:latin typeface="Arial" panose="020B0604020202020204" pitchFamily="34" charset="0"/>
                          <a:ea typeface="MS PGothic" panose="020B0600070205080204" pitchFamily="34" charset="-128"/>
                        </a:rPr>
                        <a:t>Support not required for an FDD-only UE</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r h="394970">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6-16, 6-17?</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Yes</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Type 2 or 4</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Need</a:t>
                      </a:r>
                      <a:br>
                        <a:rPr lang="en-GB" sz="800">
                          <a:effectLst/>
                          <a:latin typeface="Arial" panose="020B0604020202020204" pitchFamily="34" charset="0"/>
                          <a:ea typeface="MS PGothic" panose="020B0600070205080204" pitchFamily="34" charset="-128"/>
                        </a:rPr>
                      </a:br>
                      <a:r>
                        <a:rPr lang="en-GB" sz="800">
                          <a:effectLst/>
                          <a:latin typeface="Arial" panose="020B0604020202020204" pitchFamily="34" charset="0"/>
                          <a:ea typeface="MS PGothic" panose="020B0600070205080204" pitchFamily="34" charset="-128"/>
                        </a:rPr>
                        <a:t>Support not required for an FDD-only UE</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bl>
          </a:graphicData>
        </a:graphic>
      </p:graphicFrame>
    </p:spTree>
    <p:extLst>
      <p:ext uri="{BB962C8B-B14F-4D97-AF65-F5344CB8AC3E}">
        <p14:creationId xmlns:p14="http://schemas.microsoft.com/office/powerpoint/2010/main" val="116679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EN-DC/NR CA </a:t>
            </a:r>
            <a:r>
              <a:rPr lang="en-US" altLang="ja-JP" dirty="0" smtClean="0"/>
              <a:t>capabilities </a:t>
            </a:r>
            <a:endParaRPr lang="en-US" dirty="0"/>
          </a:p>
        </p:txBody>
      </p:sp>
      <p:sp>
        <p:nvSpPr>
          <p:cNvPr id="3" name="Content Placeholder 2"/>
          <p:cNvSpPr>
            <a:spLocks noGrp="1"/>
          </p:cNvSpPr>
          <p:nvPr>
            <p:ph idx="1"/>
          </p:nvPr>
        </p:nvSpPr>
        <p:spPr>
          <a:solidFill>
            <a:schemeClr val="bg1"/>
          </a:solidFill>
        </p:spPr>
        <p:txBody>
          <a:bodyPr/>
          <a:lstStyle/>
          <a:p>
            <a:pPr marL="0" lvl="1" indent="0">
              <a:spcBef>
                <a:spcPts val="0"/>
              </a:spcBef>
              <a:spcAft>
                <a:spcPts val="300"/>
              </a:spcAft>
              <a:buNone/>
            </a:pPr>
            <a:r>
              <a:rPr lang="en-US" altLang="zh-CN" b="1" dirty="0" smtClean="0"/>
              <a:t>RAN4 #86 online </a:t>
            </a:r>
            <a:r>
              <a:rPr lang="en-US" altLang="zh-CN" b="1" dirty="0"/>
              <a:t>agreements</a:t>
            </a:r>
          </a:p>
          <a:p>
            <a:r>
              <a:rPr lang="en-GB" sz="1600" i="1" dirty="0"/>
              <a:t>During RAN4 #86, continue to discuss overall EN-DC/NR CA capability framework including (aggregated) channel bandwidth, CA bandwidth class, supported SCS and non-contiguous intra-band CA frequency span, </a:t>
            </a:r>
            <a:r>
              <a:rPr lang="en-GB" sz="1600" i="1" dirty="0" err="1"/>
              <a:t>etc</a:t>
            </a:r>
            <a:endParaRPr lang="en-US" sz="1600" i="1" dirty="0"/>
          </a:p>
          <a:p>
            <a:r>
              <a:rPr lang="en-GB" sz="1600" i="1" dirty="0"/>
              <a:t>The capability of supporting SCS within the single carrier in the CA configuration will be signalled separately, i.e., there is no need to mandatory UE to support mixed numerologies in CA case. </a:t>
            </a:r>
          </a:p>
          <a:p>
            <a:pPr lvl="1"/>
            <a:r>
              <a:rPr lang="en-GB" sz="1100" i="1" dirty="0"/>
              <a:t>If a UE supports inter-band NR CA including both FR1 band(s) and FR2 band(s), the UE shall support two mixed numerologies between FR1 band(s) and FR2 band(s) in DL and UL with or without capability signalling</a:t>
            </a:r>
          </a:p>
          <a:p>
            <a:pPr lvl="1"/>
            <a:r>
              <a:rPr lang="en-GB" sz="1100" i="1" dirty="0"/>
              <a:t>Capability signalling for CA case can be further discussed. </a:t>
            </a:r>
          </a:p>
          <a:p>
            <a:r>
              <a:rPr lang="en-GB" sz="1600" i="1" dirty="0"/>
              <a:t>Non-contiguous intra-band CA frequency span is applicable only to FR2 (FFS for whether applicable for downlink only or both downlink and uplink)</a:t>
            </a:r>
          </a:p>
          <a:p>
            <a:pPr lvl="1"/>
            <a:r>
              <a:rPr lang="en-GB" sz="1100" i="1" dirty="0"/>
              <a:t>Continue to discuss the followings during RAN#86</a:t>
            </a:r>
          </a:p>
          <a:p>
            <a:pPr lvl="2"/>
            <a:r>
              <a:rPr lang="en-GB" sz="1050" i="1" dirty="0"/>
              <a:t>Option1: Combine CA bandwidth class, i.e. no dedicated capability</a:t>
            </a:r>
          </a:p>
          <a:p>
            <a:pPr lvl="2"/>
            <a:r>
              <a:rPr lang="en-GB" sz="1050" i="1" dirty="0"/>
              <a:t>Option2: Type 1</a:t>
            </a:r>
          </a:p>
          <a:p>
            <a:r>
              <a:rPr lang="en-GB" sz="1600" i="1" dirty="0"/>
              <a:t>For Simultaneous reception and transmission for inter band CA or EN-DC, the capability signalling is per band combination. Whether to mandating this feature in certain band </a:t>
            </a:r>
            <a:r>
              <a:rPr lang="en-GB" sz="1600" i="1" dirty="0" smtClean="0"/>
              <a:t>combinations </a:t>
            </a:r>
            <a:r>
              <a:rPr lang="en-GB" sz="1600" i="1" dirty="0"/>
              <a:t>will FFS. </a:t>
            </a:r>
          </a:p>
          <a:p>
            <a:r>
              <a:rPr lang="en-GB" sz="1600" i="1" dirty="0"/>
              <a:t>The capability of asynchronous FDD-FDD intra-band LTE-NR DC is per band combination</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643186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Maximum Channel BW</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Background: </a:t>
            </a:r>
          </a:p>
          <a:p>
            <a:pPr marL="742950" lvl="2" indent="-342900">
              <a:spcBef>
                <a:spcPts val="0"/>
              </a:spcBef>
              <a:spcAft>
                <a:spcPts val="300"/>
              </a:spcAft>
            </a:pPr>
            <a:r>
              <a:rPr lang="en-US" sz="1600" dirty="0"/>
              <a:t>UE capability signalling agreed in </a:t>
            </a:r>
            <a:r>
              <a:rPr lang="en-GB" sz="1600" dirty="0"/>
              <a:t>RP-172832 (Per-band capability signalling, separately for DL and UL and for each SCS)</a:t>
            </a:r>
          </a:p>
          <a:p>
            <a:pPr marL="742950" lvl="2" indent="-342900">
              <a:spcBef>
                <a:spcPts val="0"/>
              </a:spcBef>
              <a:spcAft>
                <a:spcPts val="300"/>
              </a:spcAft>
            </a:pPr>
            <a:r>
              <a:rPr lang="en-US" sz="1600" dirty="0"/>
              <a:t>For FR1, all the bandwidths listed in TS38.101-1 v15.0.0 Table 5.3.5-1 for each band shall be mandatory with a single CC</a:t>
            </a:r>
          </a:p>
          <a:p>
            <a:pPr marL="742950" lvl="2" indent="-342900">
              <a:spcBef>
                <a:spcPts val="0"/>
              </a:spcBef>
              <a:spcAft>
                <a:spcPts val="300"/>
              </a:spcAft>
            </a:pPr>
            <a:r>
              <a:rPr lang="en-GB" sz="1600" dirty="0"/>
              <a:t>For FR2, the set of mandatory CBW is </a:t>
            </a:r>
            <a:r>
              <a:rPr lang="en-GB" sz="1600" dirty="0" smtClean="0"/>
              <a:t>under discussion</a:t>
            </a:r>
            <a:endParaRPr lang="en-GB" sz="1600" dirty="0"/>
          </a:p>
          <a:p>
            <a:pPr marL="342900" lvl="1" indent="-342900">
              <a:spcBef>
                <a:spcPts val="0"/>
              </a:spcBef>
              <a:spcAft>
                <a:spcPts val="300"/>
              </a:spcAft>
              <a:buFont typeface="Arial" panose="020B0604020202020204" pitchFamily="34" charset="0"/>
              <a:buChar char="•"/>
            </a:pPr>
            <a:r>
              <a:rPr lang="en-US" sz="1800" b="1" dirty="0" smtClean="0">
                <a:solidFill>
                  <a:srgbClr val="00B050"/>
                </a:solidFill>
              </a:rPr>
              <a:t>Offline discussion summary</a:t>
            </a:r>
          </a:p>
          <a:p>
            <a:pPr marL="742950" lvl="2" indent="-342900">
              <a:spcBef>
                <a:spcPts val="0"/>
              </a:spcBef>
              <a:spcAft>
                <a:spcPts val="300"/>
              </a:spcAft>
            </a:pPr>
            <a:r>
              <a:rPr lang="en-US" sz="1600" dirty="0" smtClean="0">
                <a:solidFill>
                  <a:srgbClr val="00B050"/>
                </a:solidFill>
              </a:rPr>
              <a:t>Conclusion: Confirm feature list description</a:t>
            </a:r>
          </a:p>
          <a:p>
            <a:pPr marL="342900" lvl="1" indent="-342900">
              <a:spcBef>
                <a:spcPts val="0"/>
              </a:spcBef>
              <a:spcAft>
                <a:spcPts val="300"/>
              </a:spcAft>
              <a:buFont typeface="Arial" panose="020B0604020202020204" pitchFamily="34" charset="0"/>
              <a:buChar char="•"/>
            </a:pPr>
            <a:r>
              <a:rPr lang="en-US" sz="1800" b="1" dirty="0" smtClean="0"/>
              <a:t>Proposal</a:t>
            </a:r>
            <a:r>
              <a:rPr lang="en-US" sz="1800" b="1" dirty="0" smtClean="0">
                <a:solidFill>
                  <a:srgbClr val="00B050"/>
                </a:solidFill>
              </a:rPr>
              <a:t> </a:t>
            </a:r>
            <a:r>
              <a:rPr lang="en-GB" sz="1800" b="1" dirty="0" smtClean="0">
                <a:solidFill>
                  <a:srgbClr val="00B050"/>
                </a:solidFill>
              </a:rPr>
              <a:t>(note: agreed aspects in offline are </a:t>
            </a:r>
            <a:r>
              <a:rPr lang="en-GB" sz="1800" b="1" dirty="0">
                <a:solidFill>
                  <a:srgbClr val="00B050"/>
                </a:solidFill>
              </a:rPr>
              <a:t>marked green, </a:t>
            </a:r>
            <a:r>
              <a:rPr lang="en-GB" sz="1800" b="1" dirty="0">
                <a:solidFill>
                  <a:srgbClr val="FF0000"/>
                </a:solidFill>
              </a:rPr>
              <a:t>non-agreed in offline </a:t>
            </a:r>
            <a:r>
              <a:rPr lang="en-GB" sz="1800" b="1" dirty="0" smtClean="0">
                <a:solidFill>
                  <a:srgbClr val="FF0000"/>
                </a:solidFill>
              </a:rPr>
              <a:t>are marked </a:t>
            </a:r>
            <a:r>
              <a:rPr lang="en-GB" sz="1800" b="1" dirty="0">
                <a:solidFill>
                  <a:srgbClr val="FF0000"/>
                </a:solidFill>
              </a:rPr>
              <a:t>in red</a:t>
            </a:r>
            <a:r>
              <a:rPr lang="en-GB" sz="1800" b="1" dirty="0">
                <a:solidFill>
                  <a:srgbClr val="00B050"/>
                </a:solidFill>
              </a:rPr>
              <a:t>)</a:t>
            </a:r>
          </a:p>
          <a:p>
            <a:pPr marL="742950" lvl="2" indent="-342900">
              <a:spcBef>
                <a:spcPts val="0"/>
              </a:spcBef>
              <a:spcAft>
                <a:spcPts val="300"/>
              </a:spcAft>
            </a:pPr>
            <a:r>
              <a:rPr lang="en-GB" sz="1600" dirty="0" smtClean="0">
                <a:solidFill>
                  <a:srgbClr val="00B050"/>
                </a:solidFill>
              </a:rPr>
              <a:t>Feature description</a:t>
            </a:r>
            <a:endParaRPr lang="en-GB" sz="16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154319916"/>
              </p:ext>
            </p:extLst>
          </p:nvPr>
        </p:nvGraphicFramePr>
        <p:xfrm>
          <a:off x="609600" y="3672682"/>
          <a:ext cx="10972798" cy="2512536"/>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61816">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smtClean="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cs typeface="+mn-cs"/>
                        </a:rPr>
                        <a:t>2-1</a:t>
                      </a:r>
                      <a:endParaRPr lang="en-GB" sz="800" b="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dirty="0">
                          <a:solidFill>
                            <a:schemeClr val="tx1"/>
                          </a:solidFill>
                          <a:effectLst/>
                          <a:latin typeface="Arial" panose="020B0604020202020204" pitchFamily="34" charset="0"/>
                          <a:ea typeface="MS PGothic" panose="020B0600070205080204" pitchFamily="34" charset="-128"/>
                          <a:cs typeface="+mn-cs"/>
                        </a:rPr>
                        <a:t>Maximum channel bandwidth supported in each band for DL and UL separately and for each SCS that UE </a:t>
                      </a:r>
                      <a:r>
                        <a:rPr lang="en-US" sz="800" kern="0" dirty="0" smtClean="0">
                          <a:solidFill>
                            <a:schemeClr val="tx1"/>
                          </a:solidFill>
                          <a:effectLst/>
                          <a:latin typeface="Arial" panose="020B0604020202020204" pitchFamily="34" charset="0"/>
                          <a:ea typeface="MS PGothic" panose="020B0600070205080204" pitchFamily="34" charset="-128"/>
                          <a:cs typeface="+mn-cs"/>
                        </a:rPr>
                        <a:t>supports </a:t>
                      </a:r>
                      <a:r>
                        <a:rPr lang="en-US" sz="800" kern="0" dirty="0" smtClean="0">
                          <a:solidFill>
                            <a:srgbClr val="FF0000"/>
                          </a:solidFill>
                          <a:effectLst/>
                          <a:latin typeface="Arial" panose="020B0604020202020204" pitchFamily="34" charset="0"/>
                          <a:ea typeface="MS PGothic" panose="020B0600070205080204" pitchFamily="34" charset="-128"/>
                          <a:cs typeface="+mn-cs"/>
                        </a:rPr>
                        <a:t>with a single CC</a:t>
                      </a: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1) FR1 channel bandwidths in TS38.101-1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2) FR2 channel bandwidths in TS38.101-2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cs typeface="+mn-cs"/>
                        </a:rPr>
                        <a:t>Yes</a:t>
                      </a:r>
                      <a:endParaRPr lang="en-GB" sz="800" kern="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a:t>
                      </a:r>
                      <a:r>
                        <a:rPr lang="en-US" sz="800" kern="0" dirty="0" smtClean="0">
                          <a:solidFill>
                            <a:schemeClr val="tx1"/>
                          </a:solidFill>
                          <a:effectLst/>
                          <a:latin typeface="Arial" panose="020B0604020202020204" pitchFamily="34" charset="0"/>
                          <a:ea typeface="MS PGothic" panose="020B0600070205080204" pitchFamily="34" charset="-128"/>
                          <a:cs typeface="+mn-cs"/>
                        </a:rPr>
                        <a:t>CC</a:t>
                      </a:r>
                    </a:p>
                    <a:p>
                      <a:pPr algn="just">
                        <a:spcAft>
                          <a:spcPts val="0"/>
                        </a:spcAft>
                      </a:pP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FR2, UE does not support some UE channel bandwidths</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Type 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No </a:t>
                      </a:r>
                      <a:r>
                        <a:rPr lang="en-US" sz="800" kern="0" dirty="0" smtClean="0">
                          <a:solidFill>
                            <a:schemeClr val="tx1"/>
                          </a:solidFill>
                          <a:effectLst/>
                          <a:latin typeface="Arial" panose="020B0604020202020204" pitchFamily="34" charset="0"/>
                          <a:ea typeface="MS PGothic" panose="020B0600070205080204" pitchFamily="34" charset="-128"/>
                          <a:cs typeface="+mn-cs"/>
                        </a:rPr>
                        <a:t>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ja-JP" sz="800" kern="0" dirty="0">
                          <a:solidFill>
                            <a:schemeClr val="tx1"/>
                          </a:solidFill>
                          <a:effectLst/>
                          <a:latin typeface="Arial" panose="020B0604020202020204" pitchFamily="34" charset="0"/>
                          <a:ea typeface="MS PGothic" panose="020B0600070205080204" pitchFamily="34" charset="-128"/>
                          <a:cs typeface="+mn-cs"/>
                        </a:rPr>
                        <a:t>　</a:t>
                      </a:r>
                      <a:r>
                        <a:rPr lang="en-US" sz="800" kern="0" dirty="0">
                          <a:solidFill>
                            <a:schemeClr val="tx1"/>
                          </a:solidFill>
                          <a:effectLst/>
                          <a:latin typeface="Arial" panose="020B0604020202020204" pitchFamily="34" charset="0"/>
                          <a:ea typeface="MS PGothic" panose="020B0600070205080204" pitchFamily="34" charset="-128"/>
                          <a:cs typeface="+mn-cs"/>
                        </a:rPr>
                        <a:t>No 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capability signalling shall follow RP-172832 (Per-band capability signalling, separately for DL and UL and for each SCS)</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CC</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FR2, the set of mandatory</a:t>
                      </a:r>
                      <a:r>
                        <a:rPr lang="en-US" sz="800" kern="0" baseline="0" dirty="0" smtClean="0">
                          <a:solidFill>
                            <a:srgbClr val="00B050"/>
                          </a:solidFill>
                          <a:effectLst/>
                          <a:latin typeface="Arial" panose="020B0604020202020204" pitchFamily="34" charset="0"/>
                          <a:ea typeface="MS PGothic" panose="020B0600070205080204" pitchFamily="34" charset="-128"/>
                          <a:cs typeface="+mn-cs"/>
                        </a:rPr>
                        <a:t> CBW is FFS</a:t>
                      </a:r>
                    </a:p>
                    <a:p>
                      <a:pPr algn="l">
                        <a:spcAft>
                          <a:spcPts val="0"/>
                        </a:spcAft>
                      </a:pPr>
                      <a:endParaRPr lang="en-US" sz="800" strike="sng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Overall </a:t>
                      </a:r>
                      <a:r>
                        <a:rPr lang="en-US" sz="800" strike="sngStrike" kern="0" dirty="0">
                          <a:solidFill>
                            <a:srgbClr val="00B050"/>
                          </a:solidFill>
                          <a:effectLst/>
                          <a:latin typeface="Arial" panose="020B0604020202020204" pitchFamily="34" charset="0"/>
                          <a:ea typeface="MS PGothic" panose="020B0600070205080204" pitchFamily="34" charset="-128"/>
                          <a:cs typeface="+mn-cs"/>
                        </a:rPr>
                        <a:t>EN-DC/NR CA capability framework will be discussed in RAN4 #86</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RAN2/4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RAN4</a:t>
                      </a:r>
                      <a:endParaRPr lang="en-GB" sz="800" strike="no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NA </a:t>
                      </a: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Optional</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B050"/>
                          </a:solidFill>
                          <a:effectLst/>
                          <a:latin typeface="Arial" panose="020B0604020202020204" pitchFamily="34" charset="0"/>
                          <a:ea typeface="MS PGothic" panose="020B0600070205080204" pitchFamily="34" charset="-128"/>
                          <a:cs typeface="+mn-cs"/>
                        </a:rPr>
                        <a:t> </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4241275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Background: </a:t>
            </a:r>
            <a:endParaRPr lang="en-US" sz="1800" b="1" dirty="0" smtClean="0"/>
          </a:p>
          <a:p>
            <a:pPr marL="742950" lvl="2" indent="-342900">
              <a:spcBef>
                <a:spcPts val="0"/>
              </a:spcBef>
              <a:spcAft>
                <a:spcPts val="300"/>
              </a:spcAft>
            </a:pPr>
            <a:r>
              <a:rPr lang="en-US" sz="1600" dirty="0"/>
              <a:t>RAN4 </a:t>
            </a:r>
            <a:r>
              <a:rPr lang="en-US" sz="1600" dirty="0" smtClean="0"/>
              <a:t>AH 1801 </a:t>
            </a:r>
            <a:r>
              <a:rPr lang="en-US" sz="1600" dirty="0"/>
              <a:t>agreements</a:t>
            </a:r>
          </a:p>
          <a:p>
            <a:pPr lvl="2"/>
            <a:r>
              <a:rPr lang="en-GB" sz="1400" i="1" dirty="0"/>
              <a:t>Same numerology for intra-band NR CA including both continuous and non-continuous is mandatory support for Rel15</a:t>
            </a:r>
          </a:p>
          <a:p>
            <a:pPr marL="742950" lvl="2" indent="-342900">
              <a:spcBef>
                <a:spcPts val="0"/>
              </a:spcBef>
              <a:spcAft>
                <a:spcPts val="300"/>
              </a:spcAft>
            </a:pPr>
            <a:r>
              <a:rPr lang="en-US" sz="1600" dirty="0" smtClean="0"/>
              <a:t>RAN4 </a:t>
            </a:r>
            <a:r>
              <a:rPr lang="en-US" sz="1600" dirty="0"/>
              <a:t>86 agreements</a:t>
            </a:r>
          </a:p>
          <a:p>
            <a:pPr lvl="2"/>
            <a:r>
              <a:rPr lang="en-GB" sz="1400" i="1" dirty="0" smtClean="0"/>
              <a:t>The </a:t>
            </a:r>
            <a:r>
              <a:rPr lang="en-GB" sz="1400" i="1" dirty="0"/>
              <a:t>capability of supporting SCS within the single carrier in the CA configuration will be signalled separately, i.e., there is no need to mandatory UE to support mixed numerologies in CA case. </a:t>
            </a:r>
          </a:p>
          <a:p>
            <a:pPr lvl="3"/>
            <a:r>
              <a:rPr lang="en-GB" sz="1200" i="1" dirty="0"/>
              <a:t>If a UE supports inter-band NR CA including both FR1 band(s) and FR2 band(s), the UE shall support two mixed numerologies between FR1 band(s) and FR2 band(s) in DL and UL with or without capability signalling</a:t>
            </a:r>
          </a:p>
          <a:p>
            <a:pPr lvl="3"/>
            <a:r>
              <a:rPr lang="en-GB" sz="1200" i="1" dirty="0"/>
              <a:t>Capability signalling for CA case can be further discussed. </a:t>
            </a:r>
            <a:endParaRPr lang="en-GB" sz="1200" i="1" dirty="0" smtClean="0"/>
          </a:p>
          <a:p>
            <a:pPr marL="742950" lvl="2" indent="-342900">
              <a:spcBef>
                <a:spcPts val="0"/>
              </a:spcBef>
              <a:spcAft>
                <a:spcPts val="300"/>
              </a:spcAft>
            </a:pPr>
            <a:r>
              <a:rPr lang="en-US" sz="1600" dirty="0" smtClean="0"/>
              <a:t>RAN1 feature list</a:t>
            </a:r>
            <a:endParaRPr lang="en-US" sz="1600" dirty="0"/>
          </a:p>
          <a:p>
            <a:pPr lvl="3"/>
            <a:endParaRPr lang="en-GB" sz="1200"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99016533"/>
              </p:ext>
            </p:extLst>
          </p:nvPr>
        </p:nvGraphicFramePr>
        <p:xfrm>
          <a:off x="762000" y="3962400"/>
          <a:ext cx="10972798" cy="19462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1050" kern="100" dirty="0" smtClean="0">
                          <a:effectLst/>
                          <a:latin typeface="Century" panose="02040604050505020304" pitchFamily="18" charset="0"/>
                          <a:ea typeface="MS Mincho"/>
                          <a:cs typeface="Times New Roman" panose="02020603050405020304" pitchFamily="18" charset="0"/>
                        </a:rPr>
                        <a:t>0-9</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Subcarrier </a:t>
                      </a:r>
                      <a:r>
                        <a:rPr lang="en-US" sz="900" kern="0" dirty="0" err="1">
                          <a:effectLst/>
                          <a:latin typeface="Arial" panose="020B0604020202020204" pitchFamily="34" charset="0"/>
                          <a:ea typeface="MS PGothic" panose="020B0600070205080204" pitchFamily="34" charset="-128"/>
                          <a:cs typeface="Times New Roman" panose="02020603050405020304" pitchFamily="18" charset="0"/>
                        </a:rPr>
                        <a:t>spacings</a:t>
                      </a: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 and FFT size in conjunction with supportable BW with normal CP</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1) 15kHz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2) 30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3) 60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4) 120 kHz</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1050" kern="100" dirty="0">
                        <a:effectLst/>
                        <a:latin typeface="Century" panose="02040604050505020304" pitchFamily="18" charset="0"/>
                      </a:endParaRPr>
                    </a:p>
                  </a:txBody>
                  <a:tcPr marL="62865" marR="62865" marT="0" marB="0"/>
                </a:tc>
                <a:tc>
                  <a:txBody>
                    <a:bodyPr/>
                    <a:lstStyle/>
                    <a:p>
                      <a:pPr algn="l">
                        <a:spcAft>
                          <a:spcPts val="0"/>
                        </a:spcAft>
                      </a:pPr>
                      <a:r>
                        <a:rPr lang="en-US" sz="900" kern="0">
                          <a:effectLst/>
                          <a:latin typeface="Arial" panose="020B0604020202020204" pitchFamily="34" charset="0"/>
                          <a:ea typeface="MS PGothic" panose="020B0600070205080204" pitchFamily="34" charset="-128"/>
                          <a:cs typeface="Times New Roman" panose="02020603050405020304" pitchFamily="18" charset="0"/>
                        </a:rPr>
                        <a:t>Yes</a:t>
                      </a:r>
                      <a:endParaRPr lang="en-GB" sz="1050" kern="10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4</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3]</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just">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It is up to RAN4 decision</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Baseband processing (memory) in CA combination related as well as RF (SCS support is per band between sub6 and mmWave)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tc>
              </a:tr>
            </a:tbl>
          </a:graphicData>
        </a:graphic>
      </p:graphicFrame>
    </p:spTree>
    <p:extLst>
      <p:ext uri="{BB962C8B-B14F-4D97-AF65-F5344CB8AC3E}">
        <p14:creationId xmlns:p14="http://schemas.microsoft.com/office/powerpoint/2010/main" val="1932975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(2)</a:t>
            </a:r>
            <a:endParaRPr lang="en-GB" dirty="0"/>
          </a:p>
        </p:txBody>
      </p:sp>
      <p:sp>
        <p:nvSpPr>
          <p:cNvPr id="3" name="Content Placeholder 2"/>
          <p:cNvSpPr>
            <a:spLocks noGrp="1"/>
          </p:cNvSpPr>
          <p:nvPr>
            <p:ph idx="1"/>
          </p:nvPr>
        </p:nvSpPr>
        <p:spPr/>
        <p:txBody>
          <a:bodyPr/>
          <a:lstStyle/>
          <a:p>
            <a:pPr marL="342900" lvl="1" indent="-342900">
              <a:spcBef>
                <a:spcPts val="600"/>
              </a:spcBef>
              <a:spcAft>
                <a:spcPts val="300"/>
              </a:spcAft>
              <a:buFont typeface="Arial" panose="020B0604020202020204" pitchFamily="34" charset="0"/>
              <a:buChar char="•"/>
            </a:pPr>
            <a:r>
              <a:rPr lang="en-US" sz="1800" b="1" dirty="0"/>
              <a:t>Offline discussion summary </a:t>
            </a:r>
            <a:r>
              <a:rPr lang="en-US" sz="1800" b="1" dirty="0">
                <a:solidFill>
                  <a:srgbClr val="00B050"/>
                </a:solidFill>
              </a:rPr>
              <a:t>(green text marks conclusions)</a:t>
            </a:r>
          </a:p>
          <a:p>
            <a:pPr lvl="1"/>
            <a:r>
              <a:rPr lang="en-US" sz="1600" dirty="0" smtClean="0">
                <a:solidFill>
                  <a:srgbClr val="FF0000"/>
                </a:solidFill>
              </a:rPr>
              <a:t>Q1: </a:t>
            </a:r>
            <a:r>
              <a:rPr lang="en-US" sz="1600" dirty="0">
                <a:solidFill>
                  <a:srgbClr val="FF0000"/>
                </a:solidFill>
              </a:rPr>
              <a:t>Whether to merge RAN1 feature 0-9 and RAN4 feature 2-2</a:t>
            </a:r>
            <a:r>
              <a:rPr lang="en-US" sz="1600" dirty="0" smtClean="0">
                <a:solidFill>
                  <a:srgbClr val="FF0000"/>
                </a:solidFill>
              </a:rPr>
              <a:t>?</a:t>
            </a:r>
          </a:p>
          <a:p>
            <a:pPr lvl="2"/>
            <a:r>
              <a:rPr lang="en-US" sz="1400" dirty="0" smtClean="0">
                <a:solidFill>
                  <a:srgbClr val="FF0000"/>
                </a:solidFill>
              </a:rPr>
              <a:t>Option 1: Keep a single feature</a:t>
            </a:r>
          </a:p>
          <a:p>
            <a:pPr lvl="2"/>
            <a:r>
              <a:rPr lang="en-US" sz="1400" dirty="0" smtClean="0">
                <a:solidFill>
                  <a:srgbClr val="FF0000"/>
                </a:solidFill>
              </a:rPr>
              <a:t>Option 2: Keep separate features</a:t>
            </a:r>
            <a:endParaRPr lang="en-US" sz="1400" dirty="0">
              <a:solidFill>
                <a:srgbClr val="FF0000"/>
              </a:solidFill>
            </a:endParaRPr>
          </a:p>
          <a:p>
            <a:pPr lvl="2"/>
            <a:r>
              <a:rPr lang="en-US" sz="1400" b="1" dirty="0">
                <a:solidFill>
                  <a:srgbClr val="00B050"/>
                </a:solidFill>
              </a:rPr>
              <a:t>Conclusion: </a:t>
            </a:r>
            <a:r>
              <a:rPr lang="en-GB" sz="1400" b="1" dirty="0" smtClean="0">
                <a:solidFill>
                  <a:srgbClr val="00B050"/>
                </a:solidFill>
              </a:rPr>
              <a:t>No consensus. Some companies observed that features are duplicated. </a:t>
            </a:r>
            <a:endParaRPr lang="en-GB" sz="1400" b="1" dirty="0">
              <a:solidFill>
                <a:srgbClr val="00B050"/>
              </a:solidFill>
            </a:endParaRPr>
          </a:p>
          <a:p>
            <a:pPr lvl="1"/>
            <a:r>
              <a:rPr lang="en-GB" sz="1600" dirty="0" smtClean="0">
                <a:solidFill>
                  <a:srgbClr val="FF0000"/>
                </a:solidFill>
              </a:rPr>
              <a:t>Q2: Baseband UE capabilities signalling</a:t>
            </a:r>
          </a:p>
          <a:p>
            <a:pPr lvl="2"/>
            <a:r>
              <a:rPr lang="en-GB" sz="1400" dirty="0" smtClean="0">
                <a:solidFill>
                  <a:srgbClr val="FF0000"/>
                </a:solidFill>
              </a:rPr>
              <a:t>Option 1: Signal supported SCS per CC in BPC entry</a:t>
            </a:r>
          </a:p>
          <a:p>
            <a:pPr lvl="2"/>
            <a:r>
              <a:rPr lang="en-US" sz="1400" b="1" dirty="0" smtClean="0">
                <a:solidFill>
                  <a:srgbClr val="00B050"/>
                </a:solidFill>
              </a:rPr>
              <a:t>Conclusion: </a:t>
            </a:r>
            <a:r>
              <a:rPr lang="en-GB" sz="1400" b="1" dirty="0">
                <a:solidFill>
                  <a:srgbClr val="00B050"/>
                </a:solidFill>
              </a:rPr>
              <a:t>Signal supported SCS per CC in BPC entry (UE can signal different SCS combinations)</a:t>
            </a:r>
            <a:endParaRPr lang="en-GB" sz="1400" b="1" dirty="0" smtClean="0">
              <a:solidFill>
                <a:srgbClr val="00B050"/>
              </a:solidFill>
            </a:endParaRPr>
          </a:p>
          <a:p>
            <a:pPr lvl="1"/>
            <a:r>
              <a:rPr lang="en-US" sz="1600" dirty="0" smtClean="0">
                <a:solidFill>
                  <a:srgbClr val="FF0000"/>
                </a:solidFill>
              </a:rPr>
              <a:t>Q3: RF capabilities signalling</a:t>
            </a:r>
          </a:p>
          <a:p>
            <a:pPr lvl="2"/>
            <a:r>
              <a:rPr lang="en-US" sz="1400" dirty="0" smtClean="0">
                <a:solidFill>
                  <a:srgbClr val="FF0000"/>
                </a:solidFill>
              </a:rPr>
              <a:t>Option 1: Signal support of mixed numerologies operation per-BC</a:t>
            </a:r>
          </a:p>
          <a:p>
            <a:pPr lvl="2"/>
            <a:r>
              <a:rPr lang="en-US" sz="1400" dirty="0" smtClean="0">
                <a:solidFill>
                  <a:srgbClr val="FF0000"/>
                </a:solidFill>
              </a:rPr>
              <a:t>Option 2: No RF capabilities signalling</a:t>
            </a:r>
          </a:p>
          <a:p>
            <a:pPr lvl="2"/>
            <a:r>
              <a:rPr lang="en-US" sz="1400" b="1" dirty="0">
                <a:solidFill>
                  <a:srgbClr val="00B050"/>
                </a:solidFill>
              </a:rPr>
              <a:t>Conclusion: </a:t>
            </a:r>
            <a:r>
              <a:rPr lang="en-GB" sz="1400" b="1" dirty="0" smtClean="0">
                <a:solidFill>
                  <a:srgbClr val="00B050"/>
                </a:solidFill>
              </a:rPr>
              <a:t>Signalling details are unclear (e.g. for BCs involving inter-band + intra-band). Proponents need to provide more details </a:t>
            </a:r>
            <a:endParaRPr lang="en-GB" sz="1400" b="1" dirty="0">
              <a:solidFill>
                <a:srgbClr val="00B050"/>
              </a:solidFill>
            </a:endParaRPr>
          </a:p>
          <a:p>
            <a:pPr lvl="1"/>
            <a:r>
              <a:rPr lang="en-GB" sz="1600" dirty="0" smtClean="0">
                <a:solidFill>
                  <a:srgbClr val="FF0000"/>
                </a:solidFill>
              </a:rPr>
              <a:t>Q4: </a:t>
            </a:r>
            <a:r>
              <a:rPr lang="en-GB" sz="1600" dirty="0">
                <a:solidFill>
                  <a:srgbClr val="FF0000"/>
                </a:solidFill>
              </a:rPr>
              <a:t>Feature description (changes in red)</a:t>
            </a:r>
          </a:p>
          <a:p>
            <a:pPr lvl="1"/>
            <a:endParaRPr lang="en-GB" sz="1400" dirty="0">
              <a:solidFill>
                <a:srgbClr val="FF0000"/>
              </a:solidFill>
            </a:endParaRPr>
          </a:p>
          <a:p>
            <a:pPr lvl="1"/>
            <a:endParaRPr lang="en-GB"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1850631608"/>
              </p:ext>
            </p:extLst>
          </p:nvPr>
        </p:nvGraphicFramePr>
        <p:xfrm>
          <a:off x="609600" y="4876800"/>
          <a:ext cx="10972798" cy="158051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rPr>
                        <a:t>2-2</a:t>
                      </a:r>
                      <a:endParaRPr lang="en-GB" sz="1000" b="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Mixed numerologies for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chemeClr val="tx1"/>
                          </a:solidFill>
                          <a:effectLst/>
                          <a:latin typeface="Arial" panose="020B0604020202020204" pitchFamily="34" charset="0"/>
                          <a:ea typeface="MS PGothic" panose="020B0600070205080204" pitchFamily="34" charset="-128"/>
                        </a:rPr>
                        <a:t>1)</a:t>
                      </a:r>
                      <a:r>
                        <a:rPr lang="en-US" sz="800" kern="0" baseline="0" dirty="0" smtClean="0">
                          <a:solidFill>
                            <a:schemeClr val="tx1"/>
                          </a:solidFill>
                          <a:effectLst/>
                          <a:latin typeface="Arial" panose="020B0604020202020204" pitchFamily="34" charset="0"/>
                          <a:ea typeface="MS PGothic" panose="020B0600070205080204" pitchFamily="34" charset="-128"/>
                        </a:rPr>
                        <a:t> </a:t>
                      </a:r>
                      <a:r>
                        <a:rPr lang="en-US" sz="800" kern="0" dirty="0" smtClean="0">
                          <a:solidFill>
                            <a:schemeClr val="tx1"/>
                          </a:solidFill>
                          <a:effectLst/>
                          <a:latin typeface="Arial" panose="020B0604020202020204" pitchFamily="34" charset="0"/>
                          <a:ea typeface="MS PGothic" panose="020B0600070205080204" pitchFamily="34" charset="-128"/>
                        </a:rPr>
                        <a:t>Support </a:t>
                      </a:r>
                      <a:r>
                        <a:rPr lang="en-US" sz="800" kern="0" dirty="0">
                          <a:solidFill>
                            <a:schemeClr val="tx1"/>
                          </a:solidFill>
                          <a:effectLst/>
                          <a:latin typeface="Arial" panose="020B0604020202020204" pitchFamily="34" charset="0"/>
                          <a:ea typeface="MS PGothic" panose="020B0600070205080204" pitchFamily="34" charset="-128"/>
                        </a:rPr>
                        <a:t>simultaneous reception or transmission with different numerologies in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 </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chemeClr val="tx1"/>
                          </a:solidFill>
                          <a:effectLst/>
                          <a:latin typeface="Arial" panose="020B0604020202020204" pitchFamily="34" charset="0"/>
                          <a:ea typeface="MS PGothic" panose="020B0600070205080204" pitchFamily="34" charset="-128"/>
                        </a:rPr>
                        <a:t>UE does not support simultaneous reception or transmission with different numerologies in CA</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highlight>
                            <a:srgbClr val="FFFF00"/>
                          </a:highlight>
                          <a:latin typeface="Arial" panose="020B0604020202020204" pitchFamily="34" charset="0"/>
                          <a:ea typeface="MS PGothic" panose="020B0600070205080204" pitchFamily="34" charset="-128"/>
                        </a:rPr>
                        <a:t>[Type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highlight>
                            <a:srgbClr val="FFFF00"/>
                          </a:highlight>
                          <a:latin typeface="Arial" panose="020B0604020202020204" pitchFamily="34" charset="0"/>
                          <a:ea typeface="MS PGothic" panose="020B0600070205080204" pitchFamily="34" charset="-128"/>
                        </a:rPr>
                        <a:t>No</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highlight>
                            <a:srgbClr val="FFFF00"/>
                          </a:highlight>
                          <a:latin typeface="Arial" panose="020B0604020202020204" pitchFamily="34" charset="0"/>
                          <a:ea typeface="MS PGothic" panose="020B0600070205080204" pitchFamily="34" charset="-128"/>
                        </a:rPr>
                        <a:t>No</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 </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If a UE supports inter-band NR CA including both FR1 band(s) and FR2 band(s), the UE shall support two mixed numerologies between FR1 band(s) and FR2 band(s) in DL and UL with or without capability signaling</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RAN4</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highlight>
                            <a:srgbClr val="FFFF00"/>
                          </a:highlight>
                          <a:latin typeface="Arial" panose="020B0604020202020204" pitchFamily="34" charset="0"/>
                          <a:ea typeface="MS PGothic" panose="020B0600070205080204" pitchFamily="34" charset="-128"/>
                        </a:rPr>
                        <a:t>Optional</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1812824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(3)</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lvl="1"/>
            <a:r>
              <a:rPr lang="en-GB" sz="1600" dirty="0" smtClean="0">
                <a:solidFill>
                  <a:srgbClr val="00B050"/>
                </a:solidFill>
              </a:rPr>
              <a:t>Signal </a:t>
            </a:r>
            <a:r>
              <a:rPr lang="en-GB" sz="1600" dirty="0">
                <a:solidFill>
                  <a:srgbClr val="00B050"/>
                </a:solidFill>
              </a:rPr>
              <a:t>supported SCS per CC in BPC entry (UE can signal different SCS combinations)</a:t>
            </a:r>
          </a:p>
          <a:p>
            <a:pPr lvl="1"/>
            <a:r>
              <a:rPr lang="en-US" sz="1600" dirty="0" smtClean="0">
                <a:solidFill>
                  <a:srgbClr val="FF0000"/>
                </a:solidFill>
              </a:rPr>
              <a:t>Do not define RF </a:t>
            </a:r>
            <a:r>
              <a:rPr lang="en-US" sz="1600" dirty="0">
                <a:solidFill>
                  <a:srgbClr val="FF0000"/>
                </a:solidFill>
              </a:rPr>
              <a:t>capabilities signalling </a:t>
            </a:r>
            <a:endParaRPr lang="en-US" sz="1600" dirty="0" smtClean="0">
              <a:solidFill>
                <a:srgbClr val="FF0000"/>
              </a:solidFill>
            </a:endParaRPr>
          </a:p>
          <a:p>
            <a:pPr lvl="1"/>
            <a:r>
              <a:rPr lang="en-GB" sz="1600" dirty="0" smtClean="0">
                <a:solidFill>
                  <a:srgbClr val="00B050"/>
                </a:solidFill>
              </a:rPr>
              <a:t>Feature description</a:t>
            </a:r>
            <a:endParaRPr lang="en-GB" sz="1600" dirty="0">
              <a:solidFill>
                <a:srgbClr val="FF0000"/>
              </a:solidFill>
            </a:endParaRPr>
          </a:p>
          <a:p>
            <a:pPr lvl="1"/>
            <a:endParaRPr lang="en-GB"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528365501"/>
              </p:ext>
            </p:extLst>
          </p:nvPr>
        </p:nvGraphicFramePr>
        <p:xfrm>
          <a:off x="638177" y="2590800"/>
          <a:ext cx="10972798" cy="19462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rPr>
                        <a:t>2-2</a:t>
                      </a:r>
                      <a:endParaRPr lang="en-GB" sz="1000" b="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chemeClr val="tx1"/>
                          </a:solidFill>
                          <a:effectLst/>
                          <a:latin typeface="Arial" panose="020B0604020202020204" pitchFamily="34" charset="0"/>
                          <a:ea typeface="MS PGothic" panose="020B0600070205080204" pitchFamily="34" charset="-128"/>
                        </a:rPr>
                        <a:t>Mixed </a:t>
                      </a:r>
                      <a:r>
                        <a:rPr lang="en-US" sz="800" kern="0" dirty="0">
                          <a:solidFill>
                            <a:schemeClr val="tx1"/>
                          </a:solidFill>
                          <a:effectLst/>
                          <a:latin typeface="Arial" panose="020B0604020202020204" pitchFamily="34" charset="0"/>
                          <a:ea typeface="MS PGothic" panose="020B0600070205080204" pitchFamily="34" charset="-128"/>
                        </a:rPr>
                        <a:t>numerologies for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chemeClr val="tx1"/>
                          </a:solidFill>
                          <a:effectLst/>
                          <a:latin typeface="Arial" panose="020B0604020202020204" pitchFamily="34" charset="0"/>
                          <a:ea typeface="MS PGothic" panose="020B0600070205080204" pitchFamily="34" charset="-128"/>
                        </a:rPr>
                        <a:t>1)</a:t>
                      </a:r>
                      <a:r>
                        <a:rPr lang="en-US" sz="800" kern="0" baseline="0" dirty="0" smtClean="0">
                          <a:solidFill>
                            <a:schemeClr val="tx1"/>
                          </a:solidFill>
                          <a:effectLst/>
                          <a:latin typeface="Arial" panose="020B0604020202020204" pitchFamily="34" charset="0"/>
                          <a:ea typeface="MS PGothic" panose="020B0600070205080204" pitchFamily="34" charset="-128"/>
                        </a:rPr>
                        <a:t> </a:t>
                      </a:r>
                      <a:r>
                        <a:rPr lang="en-US" sz="800" kern="0" dirty="0" smtClean="0">
                          <a:solidFill>
                            <a:schemeClr val="tx1"/>
                          </a:solidFill>
                          <a:effectLst/>
                          <a:latin typeface="Arial" panose="020B0604020202020204" pitchFamily="34" charset="0"/>
                          <a:ea typeface="MS PGothic" panose="020B0600070205080204" pitchFamily="34" charset="-128"/>
                        </a:rPr>
                        <a:t>Support </a:t>
                      </a:r>
                      <a:r>
                        <a:rPr lang="en-US" sz="800" kern="0" dirty="0">
                          <a:solidFill>
                            <a:schemeClr val="tx1"/>
                          </a:solidFill>
                          <a:effectLst/>
                          <a:latin typeface="Arial" panose="020B0604020202020204" pitchFamily="34" charset="0"/>
                          <a:ea typeface="MS PGothic" panose="020B0600070205080204" pitchFamily="34" charset="-128"/>
                        </a:rPr>
                        <a:t>simultaneous reception or transmission with different numerologies in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simultaneous reception or transmission with different numerologies in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marL="0" algn="ctr"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2 </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 </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capability signalling: Signal supported SCS per CC in BPC entry</a:t>
                      </a:r>
                      <a:endParaRPr lang="en-US"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endParaRPr lang="en-US" sz="800" kern="0" dirty="0" smtClean="0">
                        <a:solidFill>
                          <a:schemeClr val="tx1"/>
                        </a:solidFill>
                        <a:effectLst/>
                        <a:latin typeface="Arial" panose="020B0604020202020204" pitchFamily="34" charset="0"/>
                        <a:ea typeface="MS PGothic" panose="020B0600070205080204" pitchFamily="34" charset="-128"/>
                      </a:endParaRPr>
                    </a:p>
                    <a:p>
                      <a:pPr algn="l">
                        <a:spcAft>
                          <a:spcPts val="0"/>
                        </a:spcAft>
                      </a:pPr>
                      <a:r>
                        <a:rPr lang="en-US" sz="800" strike="sngStrike" kern="0" baseline="0" dirty="0" smtClean="0">
                          <a:solidFill>
                            <a:srgbClr val="FF0000"/>
                          </a:solidFill>
                          <a:effectLst/>
                          <a:latin typeface="Arial" panose="020B0604020202020204" pitchFamily="34" charset="0"/>
                          <a:ea typeface="MS PGothic" panose="020B0600070205080204" pitchFamily="34" charset="-128"/>
                        </a:rPr>
                        <a:t>If </a:t>
                      </a:r>
                      <a:r>
                        <a:rPr lang="en-US" sz="800" strike="sngStrike" kern="0" baseline="0" dirty="0">
                          <a:solidFill>
                            <a:srgbClr val="FF0000"/>
                          </a:solidFill>
                          <a:effectLst/>
                          <a:latin typeface="Arial" panose="020B0604020202020204" pitchFamily="34" charset="0"/>
                          <a:ea typeface="MS PGothic" panose="020B0600070205080204" pitchFamily="34" charset="-128"/>
                        </a:rPr>
                        <a:t>a UE supports inter-band NR CA including both FR1 band(s) and FR2 band(s), the UE shall support two mixed numerologies between FR1 band(s) and FR2 band(s) in DL and UL with or without capability signaling</a:t>
                      </a:r>
                      <a:endParaRPr lang="en-GB" sz="1000" strike="sngStrike" kern="100" baseline="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54039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Non-contiguous intra-band </a:t>
            </a:r>
            <a:r>
              <a:rPr lang="en-GB" dirty="0"/>
              <a:t>CA frequency span</a:t>
            </a:r>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sz="1600" b="1" dirty="0"/>
              <a:t>Background: RAN4 86 agreements</a:t>
            </a:r>
          </a:p>
          <a:p>
            <a:pPr lvl="1"/>
            <a:r>
              <a:rPr lang="en-GB" sz="1200" i="1" dirty="0" smtClean="0"/>
              <a:t>Non-contiguous </a:t>
            </a:r>
            <a:r>
              <a:rPr lang="en-GB" sz="1200" i="1" dirty="0"/>
              <a:t>intra-band CA frequency span is applicable only to FR2 (FFS for whether applicable for downlink only or both downlink and uplink)</a:t>
            </a:r>
          </a:p>
          <a:p>
            <a:pPr lvl="1"/>
            <a:r>
              <a:rPr lang="en-GB" sz="1200" i="1" dirty="0"/>
              <a:t>Continue to discuss the followings during RAN#86</a:t>
            </a:r>
          </a:p>
          <a:p>
            <a:pPr lvl="2"/>
            <a:r>
              <a:rPr lang="en-GB" sz="1100" i="1" dirty="0"/>
              <a:t>Option1: Combine CA bandwidth class, i.e. no dedicated capability</a:t>
            </a:r>
          </a:p>
          <a:p>
            <a:pPr lvl="2"/>
            <a:r>
              <a:rPr lang="en-GB" sz="1100" i="1" dirty="0"/>
              <a:t>Option2: Type 1</a:t>
            </a:r>
          </a:p>
          <a:p>
            <a:pPr marL="342900" lvl="1" indent="-342900">
              <a:spcBef>
                <a:spcPts val="600"/>
              </a:spcBef>
              <a:spcAft>
                <a:spcPts val="300"/>
              </a:spcAft>
              <a:buFont typeface="Arial" panose="020B0604020202020204" pitchFamily="34" charset="0"/>
              <a:buChar char="•"/>
            </a:pPr>
            <a:r>
              <a:rPr lang="en-US" sz="1800" b="1" dirty="0"/>
              <a:t>Offline discussion summary </a:t>
            </a:r>
            <a:r>
              <a:rPr lang="en-US" sz="1800" b="1" dirty="0">
                <a:solidFill>
                  <a:srgbClr val="00B050"/>
                </a:solidFill>
              </a:rPr>
              <a:t>(green text marks conclusions)</a:t>
            </a:r>
          </a:p>
          <a:p>
            <a:pPr lvl="1"/>
            <a:r>
              <a:rPr lang="en-US" sz="1400" dirty="0" smtClean="0">
                <a:solidFill>
                  <a:srgbClr val="00B050"/>
                </a:solidFill>
              </a:rPr>
              <a:t>Conclusion: Capture </a:t>
            </a:r>
            <a:r>
              <a:rPr lang="en-US" sz="1400" dirty="0">
                <a:solidFill>
                  <a:srgbClr val="00B050"/>
                </a:solidFill>
              </a:rPr>
              <a:t>UE RF session </a:t>
            </a:r>
            <a:r>
              <a:rPr lang="en-US" sz="1400" dirty="0" smtClean="0">
                <a:solidFill>
                  <a:srgbClr val="00B050"/>
                </a:solidFill>
              </a:rPr>
              <a:t>agreements</a:t>
            </a:r>
          </a:p>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a:solidFill>
                  <a:srgbClr val="00B050"/>
                </a:solidFill>
              </a:rPr>
              <a:t>)</a:t>
            </a:r>
          </a:p>
          <a:p>
            <a:pPr lvl="1"/>
            <a:r>
              <a:rPr lang="en-US" sz="1400" dirty="0" smtClean="0">
                <a:solidFill>
                  <a:srgbClr val="FF0000"/>
                </a:solidFill>
              </a:rPr>
              <a:t>UE capability signalling shall </a:t>
            </a:r>
            <a:r>
              <a:rPr lang="en-US" sz="1400" dirty="0">
                <a:solidFill>
                  <a:srgbClr val="FF0000"/>
                </a:solidFill>
              </a:rPr>
              <a:t>follow UE RF session agreements in </a:t>
            </a:r>
            <a:r>
              <a:rPr lang="en-US" sz="1400" dirty="0" smtClean="0">
                <a:solidFill>
                  <a:srgbClr val="FF0000"/>
                </a:solidFill>
              </a:rPr>
              <a:t>[R4-1803251]</a:t>
            </a:r>
          </a:p>
          <a:p>
            <a:pPr lvl="2"/>
            <a:r>
              <a:rPr lang="en-US" sz="1200" dirty="0">
                <a:solidFill>
                  <a:srgbClr val="FF0000"/>
                </a:solidFill>
              </a:rPr>
              <a:t>UE signals the Frequency separation classes</a:t>
            </a:r>
            <a:r>
              <a:rPr lang="en-GB" sz="1200" dirty="0">
                <a:solidFill>
                  <a:srgbClr val="FF0000"/>
                </a:solidFill>
              </a:rPr>
              <a:t> with per band granularity (Type 1)</a:t>
            </a:r>
          </a:p>
          <a:p>
            <a:pPr lvl="2"/>
            <a:r>
              <a:rPr lang="en-US" sz="1200" dirty="0">
                <a:solidFill>
                  <a:srgbClr val="FF0000"/>
                </a:solidFill>
              </a:rPr>
              <a:t>Separate Frequency separation classes</a:t>
            </a:r>
            <a:r>
              <a:rPr lang="en-GB" sz="1200" dirty="0">
                <a:solidFill>
                  <a:srgbClr val="FF0000"/>
                </a:solidFill>
              </a:rPr>
              <a:t> </a:t>
            </a:r>
            <a:r>
              <a:rPr lang="en-US" sz="1200" dirty="0" smtClean="0">
                <a:solidFill>
                  <a:srgbClr val="FF0000"/>
                </a:solidFill>
              </a:rPr>
              <a:t>can be signaled for </a:t>
            </a:r>
            <a:r>
              <a:rPr lang="en-US" sz="1200" dirty="0">
                <a:solidFill>
                  <a:srgbClr val="FF0000"/>
                </a:solidFill>
              </a:rPr>
              <a:t>DL and UL</a:t>
            </a:r>
          </a:p>
          <a:p>
            <a:pPr lvl="1"/>
            <a:r>
              <a:rPr lang="en-GB" sz="1400" dirty="0" smtClean="0">
                <a:solidFill>
                  <a:srgbClr val="FF0000"/>
                </a:solidFill>
              </a:rPr>
              <a:t>Feature description</a:t>
            </a:r>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050550288"/>
              </p:ext>
            </p:extLst>
          </p:nvPr>
        </p:nvGraphicFramePr>
        <p:xfrm>
          <a:off x="609600" y="4392297"/>
          <a:ext cx="10972798" cy="1964054"/>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40230"/>
                <a:gridCol w="724403"/>
                <a:gridCol w="753103"/>
                <a:gridCol w="753103"/>
                <a:gridCol w="1774843"/>
                <a:gridCol w="479873"/>
                <a:gridCol w="672741"/>
                <a:gridCol w="328334"/>
              </a:tblGrid>
              <a:tr h="866774">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2-3</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Non-contiguous intra-band CA frequency </a:t>
                      </a:r>
                      <a:r>
                        <a:rPr lang="en-US" sz="800" kern="0" dirty="0" smtClean="0">
                          <a:solidFill>
                            <a:srgbClr val="000000"/>
                          </a:solidFill>
                          <a:effectLst/>
                          <a:latin typeface="Arial" panose="020B0604020202020204" pitchFamily="34" charset="0"/>
                          <a:ea typeface="MS PGothic" panose="020B0600070205080204" pitchFamily="34" charset="-128"/>
                        </a:rPr>
                        <a:t>span </a:t>
                      </a:r>
                      <a:r>
                        <a:rPr lang="en-US" sz="800" kern="0" dirty="0" smtClean="0">
                          <a:solidFill>
                            <a:srgbClr val="FF0000"/>
                          </a:solidFill>
                          <a:effectLst/>
                          <a:latin typeface="Arial" panose="020B0604020202020204" pitchFamily="34" charset="0"/>
                          <a:ea typeface="MS PGothic" panose="020B0600070205080204" pitchFamily="34" charset="-128"/>
                        </a:rPr>
                        <a:t>for FR2</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Support of non-contiguous intra-band CA in</a:t>
                      </a:r>
                      <a:r>
                        <a:rPr lang="en-US" sz="800" kern="0" baseline="0" dirty="0" smtClean="0">
                          <a:solidFill>
                            <a:srgbClr val="FF0000"/>
                          </a:solidFill>
                          <a:effectLst/>
                          <a:latin typeface="Arial" panose="020B0604020202020204" pitchFamily="34" charset="0"/>
                          <a:ea typeface="MS PGothic" panose="020B0600070205080204" pitchFamily="34" charset="-128"/>
                          <a:cs typeface="+mn-cs"/>
                        </a:rPr>
                        <a:t> FR2 </a:t>
                      </a:r>
                      <a:r>
                        <a:rPr lang="en-US" sz="800" kern="0" dirty="0" smtClean="0">
                          <a:solidFill>
                            <a:srgbClr val="FF0000"/>
                          </a:solidFill>
                          <a:effectLst/>
                          <a:latin typeface="Arial" panose="020B0604020202020204" pitchFamily="34" charset="0"/>
                          <a:ea typeface="MS PGothic" panose="020B0600070205080204" pitchFamily="34" charset="-128"/>
                          <a:cs typeface="+mn-cs"/>
                        </a:rPr>
                        <a:t>with frequency span</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non-contiguous intra-band </a:t>
                      </a:r>
                      <a:r>
                        <a:rPr lang="en-US" sz="800" kern="0" dirty="0" smtClean="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FF0000"/>
                          </a:solidFill>
                          <a:effectLst/>
                          <a:latin typeface="Arial" panose="020B0604020202020204" pitchFamily="34" charset="0"/>
                          <a:ea typeface="MS PGothic" panose="020B0600070205080204" pitchFamily="34" charset="-128"/>
                        </a:rPr>
                        <a:t>for FR2 </a:t>
                      </a:r>
                      <a:r>
                        <a:rPr lang="en-US" sz="800" strike="sngStrike" kern="0" dirty="0" smtClean="0">
                          <a:solidFill>
                            <a:srgbClr val="FF0000"/>
                          </a:solidFill>
                          <a:effectLst/>
                          <a:latin typeface="Arial" panose="020B0604020202020204" pitchFamily="34" charset="0"/>
                          <a:ea typeface="MS PGothic" panose="020B0600070205080204" pitchFamily="34" charset="-128"/>
                        </a:rPr>
                        <a:t> </a:t>
                      </a:r>
                      <a:r>
                        <a:rPr lang="en-US" sz="800" strike="sngStrike" kern="0" dirty="0">
                          <a:solidFill>
                            <a:srgbClr val="FF0000"/>
                          </a:solidFill>
                          <a:effectLst/>
                          <a:latin typeface="Arial" panose="020B0604020202020204" pitchFamily="34" charset="0"/>
                          <a:ea typeface="MS PGothic" panose="020B0600070205080204" pitchFamily="34" charset="-128"/>
                        </a:rPr>
                        <a:t>frequency span</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1: Combine with CA BW class</a:t>
                      </a:r>
                      <a:endParaRPr lang="en-GB" sz="800" strike="sngStrike" kern="0" dirty="0">
                        <a:solidFill>
                          <a:srgbClr val="FF0000"/>
                        </a:solidFill>
                        <a:effectLst/>
                        <a:latin typeface="Arial" panose="020B0604020202020204" pitchFamily="34" charset="0"/>
                        <a:ea typeface="MS PGothic" panose="020B0600070205080204" pitchFamily="34" charset="-128"/>
                        <a:cs typeface="+mn-cs"/>
                      </a:endParaRPr>
                    </a:p>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2: </a:t>
                      </a:r>
                      <a:r>
                        <a:rPr lang="en-US" sz="800" kern="0" dirty="0">
                          <a:solidFill>
                            <a:srgbClr val="FF0000"/>
                          </a:solidFill>
                          <a:effectLst/>
                          <a:latin typeface="Arial" panose="020B0604020202020204" pitchFamily="34" charset="0"/>
                          <a:ea typeface="MS PGothic" panose="020B0600070205080204" pitchFamily="34" charset="-128"/>
                          <a:cs typeface="+mn-cs"/>
                        </a:rPr>
                        <a:t>Type 1</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UE signals the Frequency separation classes with per band granularity (Type 1) based on [R4-1803251]</a:t>
                      </a:r>
                    </a:p>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Separate Frequency separation classes can be signalled for DL and UL</a:t>
                      </a:r>
                    </a:p>
                    <a:p>
                      <a:pPr algn="l">
                        <a:spcAft>
                          <a:spcPts val="0"/>
                        </a:spcAft>
                      </a:pPr>
                      <a:r>
                        <a:rPr lang="en-US"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rPr>
                        <a:t>FFS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for whether applicable for downlink only or both downlink and uplink</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3909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Simultaneous reception and transmission for </a:t>
            </a:r>
            <a:r>
              <a:rPr lang="en-US" altLang="ja-JP" dirty="0" smtClean="0"/>
              <a:t>inter-band </a:t>
            </a:r>
            <a:r>
              <a:rPr lang="en-US" altLang="ja-JP" dirty="0"/>
              <a:t>CA or EN-DC (TDD-TDD or TDD-FDD)</a:t>
            </a:r>
            <a:endParaRPr lang="en-US" dirty="0"/>
          </a:p>
        </p:txBody>
      </p:sp>
      <p:sp>
        <p:nvSpPr>
          <p:cNvPr id="3" name="Content Placeholder 2"/>
          <p:cNvSpPr>
            <a:spLocks noGrp="1"/>
          </p:cNvSpPr>
          <p:nvPr>
            <p:ph idx="1"/>
          </p:nvPr>
        </p:nvSpPr>
        <p:spPr>
          <a:xfrm>
            <a:off x="609600" y="1295400"/>
            <a:ext cx="10972800" cy="4830764"/>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800" b="1" dirty="0"/>
              <a:t>Background: RAN4 86 agreements</a:t>
            </a:r>
          </a:p>
          <a:p>
            <a:pPr lvl="1"/>
            <a:r>
              <a:rPr lang="en-GB" sz="1800" i="1" dirty="0" smtClean="0"/>
              <a:t>For </a:t>
            </a:r>
            <a:r>
              <a:rPr lang="en-GB" sz="1800" i="1" dirty="0"/>
              <a:t>Simultaneous reception and transmission for </a:t>
            </a:r>
            <a:r>
              <a:rPr lang="en-GB" sz="1800" i="1" dirty="0" smtClean="0"/>
              <a:t>inter-band </a:t>
            </a:r>
            <a:r>
              <a:rPr lang="en-GB" sz="1800" i="1" dirty="0"/>
              <a:t>CA or EN-DC, the capability signalling is per band combination. Whether to mandating this feature in certain band </a:t>
            </a:r>
            <a:r>
              <a:rPr lang="en-GB" sz="1800" i="1" dirty="0" smtClean="0"/>
              <a:t>combinations </a:t>
            </a:r>
            <a:r>
              <a:rPr lang="en-GB" sz="1800" i="1" dirty="0"/>
              <a:t>will </a:t>
            </a:r>
            <a:r>
              <a:rPr lang="en-GB" sz="1800" i="1" dirty="0" smtClean="0"/>
              <a:t>FFS</a:t>
            </a:r>
            <a:endParaRPr lang="en-US" altLang="ja-JP" sz="1400" i="1" dirty="0"/>
          </a:p>
          <a:p>
            <a:pPr marL="342900" lvl="1" indent="-342900">
              <a:spcBef>
                <a:spcPts val="600"/>
              </a:spcBef>
              <a:spcAft>
                <a:spcPts val="300"/>
              </a:spcAft>
              <a:buFont typeface="Arial" panose="020B0604020202020204" pitchFamily="34" charset="0"/>
              <a:buChar char="•"/>
            </a:pPr>
            <a:r>
              <a:rPr lang="en-US" sz="1800" b="1" dirty="0"/>
              <a:t>Offline discussion summary </a:t>
            </a:r>
            <a:r>
              <a:rPr lang="en-US" sz="1800" b="1" dirty="0">
                <a:solidFill>
                  <a:srgbClr val="00B050"/>
                </a:solidFill>
              </a:rPr>
              <a:t>(green text marks conclusions)</a:t>
            </a:r>
          </a:p>
          <a:p>
            <a:pPr marL="742950" lvl="2" indent="-342900">
              <a:spcBef>
                <a:spcPts val="0"/>
              </a:spcBef>
              <a:spcAft>
                <a:spcPts val="300"/>
              </a:spcAft>
            </a:pPr>
            <a:r>
              <a:rPr lang="en-GB" sz="1600" dirty="0" smtClean="0">
                <a:solidFill>
                  <a:srgbClr val="FF0000"/>
                </a:solidFill>
              </a:rPr>
              <a:t>Q1: Whether to mandate this feature in certain band combinations </a:t>
            </a:r>
          </a:p>
          <a:p>
            <a:pPr marL="1200150" lvl="3" indent="-342900">
              <a:spcBef>
                <a:spcPts val="0"/>
              </a:spcBef>
              <a:spcAft>
                <a:spcPts val="300"/>
              </a:spcAft>
            </a:pPr>
            <a:r>
              <a:rPr lang="en-GB" sz="1400" dirty="0" smtClean="0">
                <a:solidFill>
                  <a:srgbClr val="FF0000"/>
                </a:solidFill>
              </a:rPr>
              <a:t>Option 1: </a:t>
            </a:r>
            <a:r>
              <a:rPr lang="en-US" sz="1400" dirty="0" smtClean="0">
                <a:solidFill>
                  <a:srgbClr val="FF0000"/>
                </a:solidFill>
              </a:rPr>
              <a:t>Further discuss whether to mandate </a:t>
            </a:r>
            <a:r>
              <a:rPr lang="en-GB" sz="1400" dirty="0" smtClean="0">
                <a:solidFill>
                  <a:srgbClr val="FF0000"/>
                </a:solidFill>
              </a:rPr>
              <a:t>feature in certain band combinations in RAN4 86bis</a:t>
            </a:r>
          </a:p>
          <a:p>
            <a:pPr marL="1200150" lvl="3" indent="-342900">
              <a:spcBef>
                <a:spcPts val="0"/>
              </a:spcBef>
              <a:spcAft>
                <a:spcPts val="300"/>
              </a:spcAft>
            </a:pPr>
            <a:r>
              <a:rPr lang="en-US" sz="1400" dirty="0" smtClean="0">
                <a:solidFill>
                  <a:srgbClr val="FF0000"/>
                </a:solidFill>
              </a:rPr>
              <a:t>Option 2: Do not mandate</a:t>
            </a:r>
            <a:endParaRPr lang="en-GB" sz="1400" dirty="0" smtClean="0">
              <a:solidFill>
                <a:srgbClr val="FF0000"/>
              </a:solidFill>
            </a:endParaRPr>
          </a:p>
          <a:p>
            <a:pPr marL="1200150" lvl="3" indent="-342900">
              <a:spcBef>
                <a:spcPts val="0"/>
              </a:spcBef>
              <a:spcAft>
                <a:spcPts val="300"/>
              </a:spcAft>
            </a:pPr>
            <a:r>
              <a:rPr lang="en-US" sz="1400" dirty="0" smtClean="0">
                <a:solidFill>
                  <a:srgbClr val="00B050"/>
                </a:solidFill>
              </a:rPr>
              <a:t>Conclusion: no conclusion. Keep original agreements (“</a:t>
            </a:r>
            <a:r>
              <a:rPr lang="en-GB" sz="1400" i="1" dirty="0" smtClean="0">
                <a:solidFill>
                  <a:srgbClr val="00B050"/>
                </a:solidFill>
              </a:rPr>
              <a:t>Whether to mandating this feature in certain band combinations will FFS</a:t>
            </a:r>
            <a:r>
              <a:rPr lang="en-US" sz="1400" dirty="0" smtClean="0">
                <a:solidFill>
                  <a:srgbClr val="00B050"/>
                </a:solidFill>
              </a:rPr>
              <a:t>”)</a:t>
            </a:r>
          </a:p>
          <a:p>
            <a:pPr marL="742950" lvl="2" indent="-342900">
              <a:spcBef>
                <a:spcPts val="0"/>
              </a:spcBef>
              <a:spcAft>
                <a:spcPts val="300"/>
              </a:spcAft>
            </a:pPr>
            <a:r>
              <a:rPr lang="en-GB" sz="1600" dirty="0" smtClean="0">
                <a:solidFill>
                  <a:srgbClr val="FF0000"/>
                </a:solidFill>
              </a:rPr>
              <a:t>Q2: Feature description (changes in red)</a:t>
            </a:r>
          </a:p>
          <a:p>
            <a:pPr marL="1200150" lvl="3" indent="-342900">
              <a:spcBef>
                <a:spcPts val="0"/>
              </a:spcBef>
              <a:spcAft>
                <a:spcPts val="300"/>
              </a:spcAft>
            </a:pPr>
            <a:endParaRPr lang="en-GB" sz="1400" dirty="0">
              <a:solidFill>
                <a:srgbClr val="FF0000"/>
              </a:solidFill>
            </a:endParaRPr>
          </a:p>
          <a:p>
            <a:pPr marL="742950" lvl="2" indent="-342900">
              <a:spcBef>
                <a:spcPts val="0"/>
              </a:spcBef>
              <a:spcAft>
                <a:spcPts val="300"/>
              </a:spcAft>
            </a:pPr>
            <a:endParaRPr lang="en-US"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885722217"/>
              </p:ext>
            </p:extLst>
          </p:nvPr>
        </p:nvGraphicFramePr>
        <p:xfrm>
          <a:off x="762000" y="4073209"/>
          <a:ext cx="10972798" cy="228155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2-4</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or EN-DC (TDD-TDD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 </a:t>
                      </a:r>
                      <a:r>
                        <a:rPr lang="en-US" sz="800" strike="sngStrike" kern="0" dirty="0" smtClean="0">
                          <a:solidFill>
                            <a:srgbClr val="00B050"/>
                          </a:solidFill>
                          <a:effectLst/>
                          <a:latin typeface="Arial" panose="020B0604020202020204" pitchFamily="34" charset="0"/>
                          <a:ea typeface="MS PGothic" panose="020B0600070205080204" pitchFamily="34" charset="-128"/>
                        </a:rPr>
                        <a:t>Per </a:t>
                      </a:r>
                      <a:r>
                        <a:rPr lang="en-US" sz="800" strike="sngStrike" kern="0" dirty="0">
                          <a:solidFill>
                            <a:srgbClr val="00B050"/>
                          </a:solidFill>
                          <a:effectLst/>
                          <a:latin typeface="Arial" panose="020B0604020202020204" pitchFamily="34" charset="0"/>
                          <a:ea typeface="MS PGothic" panose="020B0600070205080204" pitchFamily="34" charset="-128"/>
                        </a:rPr>
                        <a:t>band </a:t>
                      </a:r>
                      <a:r>
                        <a:rPr lang="en-US" sz="800" strike="sngStrike" kern="0" dirty="0" smtClean="0">
                          <a:solidFill>
                            <a:srgbClr val="00B050"/>
                          </a:solidFill>
                          <a:effectLst/>
                          <a:latin typeface="Arial" panose="020B0604020202020204" pitchFamily="34" charset="0"/>
                          <a:ea typeface="MS PGothic" panose="020B0600070205080204" pitchFamily="34" charset="-128"/>
                        </a:rPr>
                        <a:t>combination</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strike="sngStrike" kern="0" dirty="0" smtClean="0">
                          <a:solidFill>
                            <a:srgbClr val="00B050"/>
                          </a:solidFill>
                          <a:effectLst/>
                          <a:latin typeface="Arial" panose="020B0604020202020204" pitchFamily="34" charset="0"/>
                          <a:ea typeface="MS PGothic" panose="020B0600070205080204" pitchFamily="34" charset="-128"/>
                          <a:cs typeface="+mn-cs"/>
                        </a:rPr>
                        <a:t>Per band combination UE capability signalling granularity </a:t>
                      </a:r>
                    </a:p>
                    <a:p>
                      <a:pPr algn="l">
                        <a:spcAft>
                          <a:spcPts val="0"/>
                        </a:spcAft>
                      </a:pPr>
                      <a:endParaRPr lang="en-US"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GB" sz="1000" i="0" dirty="0" smtClean="0">
                          <a:solidFill>
                            <a:srgbClr val="00B050"/>
                          </a:solidFill>
                        </a:rPr>
                        <a:t>For Simultaneous reception and transmission for inter band CA or EN-DC, the capability signalling is per band combination. Whether to mandating this feature in certain band combinations will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sngStrike"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strike="sng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65816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66EEDB98-F073-460B-B9B0-9643F9FE785E"/>
    <ds:schemaRef ds:uri="http://schemas.microsoft.com/office/2006/documentManagement/types"/>
    <ds:schemaRef ds:uri="17c5c574-4f42-45b3-8a7f-77d8e859d074"/>
    <ds:schemaRef ds:uri="http://www.w3.org/XML/1998/namespace"/>
    <ds:schemaRef ds:uri="http://purl.org/dc/terms/"/>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11805</TotalTime>
  <Words>4641</Words>
  <Application>Microsoft Office PowerPoint</Application>
  <PresentationFormat>Widescreen</PresentationFormat>
  <Paragraphs>835</Paragraphs>
  <Slides>26</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Malgun Gothic</vt:lpstr>
      <vt:lpstr>MS PGothic</vt:lpstr>
      <vt:lpstr>MS PGothic</vt:lpstr>
      <vt:lpstr>宋体</vt:lpstr>
      <vt:lpstr>Arial</vt:lpstr>
      <vt:lpstr>Calibri</vt:lpstr>
      <vt:lpstr>Century</vt:lpstr>
      <vt:lpstr>MS Mincho</vt:lpstr>
      <vt:lpstr>Times New Roman</vt:lpstr>
      <vt:lpstr>Office Theme</vt:lpstr>
      <vt:lpstr>WF on UE feature list for CA/EN-DC, other capability and LTE-NR co-existence</vt:lpstr>
      <vt:lpstr>Capabilities for EN-DC/CA</vt:lpstr>
      <vt:lpstr>EN-DC/NR CA capabilities </vt:lpstr>
      <vt:lpstr>Maximum Channel BW</vt:lpstr>
      <vt:lpstr>Mixed numerologies for CA (1)</vt:lpstr>
      <vt:lpstr>Mixed numerologies for CA (2)</vt:lpstr>
      <vt:lpstr>Mixed numerologies for CA (3)</vt:lpstr>
      <vt:lpstr>Non-contiguous intra-band CA frequency span</vt:lpstr>
      <vt:lpstr>Simultaneous reception and transmission for inter-band CA or EN-DC (TDD-TDD or TDD-FDD)</vt:lpstr>
      <vt:lpstr>Simultaneous reception and transmission for inter-band CA or EN-DC (TDD-TDD or TDD-FDD)</vt:lpstr>
      <vt:lpstr>Asynchronous FDD-FDD  intra-band LTE-NR DC</vt:lpstr>
      <vt:lpstr>Other capabilities</vt:lpstr>
      <vt:lpstr>Background</vt:lpstr>
      <vt:lpstr>60kHz of subcarrier spacing for FR1</vt:lpstr>
      <vt:lpstr>Extended CP</vt:lpstr>
      <vt:lpstr>PA Calibration Gap (1)</vt:lpstr>
      <vt:lpstr>PA Calibration Gap (2)</vt:lpstr>
      <vt:lpstr>Non-contiguous UL CP-OFDM</vt:lpstr>
      <vt:lpstr>UE Power Class (1)</vt:lpstr>
      <vt:lpstr>UE Power Class (2)</vt:lpstr>
      <vt:lpstr>Capabilities for LTE/NR coexistence</vt:lpstr>
      <vt:lpstr>Background</vt:lpstr>
      <vt:lpstr>7.5kHz UL raster shift</vt:lpstr>
      <vt:lpstr>Switching time between LTE UL and NR UL for EN-DC with LTE-NR coexistence in UL sharing from UE perspective</vt:lpstr>
      <vt:lpstr>Support of UL sharing from UE perspective</vt:lpstr>
      <vt:lpstr>Supplemental uplink features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cp:lastModifiedBy>
  <cp:revision>950</cp:revision>
  <dcterms:created xsi:type="dcterms:W3CDTF">2013-05-13T16:02:00Z</dcterms:created>
  <dcterms:modified xsi:type="dcterms:W3CDTF">2018-03-01T17:12:32Z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ebbb2414-a27e-4d6f-9f1f-46b373c42ba6</vt:lpwstr>
  </property>
  <property fmtid="{D5CDD505-2E9C-101B-9397-08002B2CF9AE}" pid="7" name="CTP_TimeStamp">
    <vt:lpwstr>2018-03-01 17:12:31Z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(3)A7NKydt2rXM1Qjr+G5k1p6Ao7tiu3PA1pHbY66d9SQwnoYgACGTMCTj+t9i7s833QfLJ54md
sOtYEcRQC7hTCVj92QUqaH241kInW07LzjLR3HoNT6y832n2Y0r3OOFYfV4j1u84VDNaXrag
KmBpbIXrr9BZy2MLBEBpzyurIYQxvfLkVf7861tLwwosnDlIMJJzcDZ/W6lDjG9rtODNQqtv
iff06TZUbQtpyKeSCq</vt:lpwstr>
  </property>
  <property fmtid="{D5CDD505-2E9C-101B-9397-08002B2CF9AE}" pid="13" name="_2015_ms_pID_7253431">
    <vt:lpwstr>2QtKGM5XAF0+65TNZwV2hl+vXWZveGK1LsiZQIbjhRdIh3/zEoBsve
jQmkvyDMPriJEZRH67Aw62VYi6AzzWpxsLVQeXvGO7GwqNb1JVv8EssWZZhFxL8/UZYCcl/j
jUHNp8FQQTVa1F9lgctV6KRdJxqyJFEjHzvdR1SxuM8hScVl3LuyC77fYuXqP/2ObwDY43ie
ZunommpDIXkEejzobDAevDqPxPjIfSyOwzoe</vt:lpwstr>
  </property>
  <property fmtid="{D5CDD505-2E9C-101B-9397-08002B2CF9AE}" pid="14" name="_2015_ms_pID_7253432">
    <vt:lpwstr>kA==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1516825141</vt:lpwstr>
  </property>
  <property fmtid="{D5CDD505-2E9C-101B-9397-08002B2CF9AE}" pid="19" name="CTPClassification">
    <vt:lpwstr>CTP_NT</vt:lpwstr>
  </property>
</Properties>
</file>