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11"/>
  </p:notesMasterIdLst>
  <p:sldIdLst>
    <p:sldId id="280" r:id="rId3"/>
    <p:sldId id="314" r:id="rId4"/>
    <p:sldId id="319" r:id="rId5"/>
    <p:sldId id="316" r:id="rId6"/>
    <p:sldId id="320" r:id="rId7"/>
    <p:sldId id="326" r:id="rId8"/>
    <p:sldId id="313" r:id="rId9"/>
    <p:sldId id="31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89D8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55" autoAdjust="0"/>
    <p:restoredTop sz="90158" autoAdjust="0"/>
  </p:normalViewPr>
  <p:slideViewPr>
    <p:cSldViewPr snapToGrid="0">
      <p:cViewPr varScale="1">
        <p:scale>
          <a:sx n="97" d="100"/>
          <a:sy n="97" d="100"/>
        </p:scale>
        <p:origin x="21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7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4271202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network performance analysis for spherical coverage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smtClean="0"/>
              <a:t>Samsung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R4-1803275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7943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WG4#86 Meeting</a:t>
            </a:r>
          </a:p>
          <a:p>
            <a:r>
              <a:rPr lang="en-GB" b="1" dirty="0"/>
              <a:t>Athens, Greece, Feb 26 –  Mar 2, 2018</a:t>
            </a:r>
          </a:p>
          <a:p>
            <a:r>
              <a:rPr lang="en-GB" b="1" dirty="0"/>
              <a:t>Agenda: 7.4.9.3.2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outage evaluation results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Outage evaluation results submitted to RAN4#86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674896"/>
              </p:ext>
            </p:extLst>
          </p:nvPr>
        </p:nvGraphicFramePr>
        <p:xfrm>
          <a:off x="667871" y="2895498"/>
          <a:ext cx="10856257" cy="3025140"/>
        </p:xfrm>
        <a:graphic>
          <a:graphicData uri="http://schemas.openxmlformats.org/drawingml/2006/table">
            <a:tbl>
              <a:tblPr/>
              <a:tblGrid>
                <a:gridCol w="12269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95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676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676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6764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6764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6764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6764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049557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6086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107912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84260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1581726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18288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Outage </a:t>
                      </a:r>
                    </a:p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(UL 20MHz)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Peak EIRP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UMa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(0% indoor)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UMa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(20% indoor)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UMa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(100% indoor)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Dense urban </a:t>
                      </a:r>
                      <a:b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(0% indoor)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Dense urban </a:t>
                      </a:r>
                      <a:b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(20% indoor)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Dense urban </a:t>
                      </a:r>
                      <a:b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(100% indoor)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Remark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200m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400m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200m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400m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200m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400m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Apple/Intel</a:t>
                      </a:r>
                      <a:b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(R4-1802220)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21.2 dBm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 + mask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288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LGE </a:t>
                      </a:r>
                      <a:b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(R4-1802427)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21.2 dBm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0.304%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0.973%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0.099%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1.14%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22.2 dBm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0.274%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0.820%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0.091%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1.12%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23.2 dBm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0.262%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0.652%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0.100%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1.15%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24.2 dBm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0.260%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0.540%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0.092%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1.17%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25.2 dBm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0.271%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0.454%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0.099%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1.09%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8288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</a:t>
                      </a:r>
                      <a:b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(R4-1802827)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21.2 dBm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Blockage is modelled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25.2 dBm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8288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 </a:t>
                      </a:r>
                      <a:b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(R4-1803245)</a:t>
                      </a:r>
                      <a:b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21.2 dBm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14.8%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 model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22.4 dBm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25.2 dBm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5885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throughput evaluation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61247"/>
            <a:ext cx="10515600" cy="4306265"/>
          </a:xfrm>
        </p:spPr>
        <p:txBody>
          <a:bodyPr>
            <a:normAutofit/>
          </a:bodyPr>
          <a:lstStyle/>
          <a:p>
            <a:r>
              <a:rPr lang="en-US" sz="1800" dirty="0"/>
              <a:t>Mean throughput evaluation assumptions (differences shown in table below; otherwise baselines followed)</a:t>
            </a:r>
          </a:p>
          <a:p>
            <a:endParaRPr lang="en-US" sz="1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48934"/>
              </p:ext>
            </p:extLst>
          </p:nvPr>
        </p:nvGraphicFramePr>
        <p:xfrm>
          <a:off x="267312" y="1905221"/>
          <a:ext cx="11752731" cy="1874520"/>
        </p:xfrm>
        <a:graphic>
          <a:graphicData uri="http://schemas.openxmlformats.org/drawingml/2006/table">
            <a:tbl>
              <a:tblPr/>
              <a:tblGrid>
                <a:gridCol w="23450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0963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939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2493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7917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Apple/Intel (R4-1802220)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  (R4-1802828)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 (R4-1803245)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Remark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UL peak EIRP (dBm)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Reference spherical coverage (Ref)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TR</a:t>
                      </a:r>
                    </a:p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-5dB@50%tile</a:t>
                      </a:r>
                    </a:p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-10dB@20%tile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“CFG2” (implementation based ant</a:t>
                      </a:r>
                      <a:r>
                        <a:rPr lang="en-US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element gain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-7dB@50%tile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-10dB@20%tile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TR (finite beam </a:t>
                      </a: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points)</a:t>
                      </a:r>
                      <a:r>
                        <a:rPr lang="en-US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4dB@50%tile</a:t>
                      </a:r>
                    </a:p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-8dB@20%tile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panels (back-to-back) for all references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Evaluated spherical coverage (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Eval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“Model 2 (A+B)” (2-panel,</a:t>
                      </a:r>
                      <a:r>
                        <a:rPr lang="en-US" sz="12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same side)</a:t>
                      </a:r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-11.5dB</a:t>
                      </a:r>
                      <a:r>
                        <a:rPr lang="en-US" sz="12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@50%tile</a:t>
                      </a:r>
                    </a:p>
                    <a:p>
                      <a:pPr algn="ctr" fontAlgn="b"/>
                      <a:r>
                        <a:rPr lang="en-US" sz="12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-17.7dB@20%tile</a:t>
                      </a:r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“CFG1” (1</a:t>
                      </a:r>
                      <a:r>
                        <a:rPr lang="en-US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panel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-12dB@50%tile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-18.5@20%tile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 1</a:t>
                      </a:r>
                    </a:p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-8.6dB@50%tile </a:t>
                      </a:r>
                    </a:p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-15dB@20%tile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 orientation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Uniform on sphere surface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EL: U(0:180);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Az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: U(0:360)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EL: U(0:180);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Az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: U(0:360)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Urban macro min 2D UE-BS 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dist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(m)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pic>
        <p:nvPicPr>
          <p:cNvPr id="7" name="Picture 6" descr="C:\Users\b.ng\AppData\Local\Microsoft\Windows\INetCache\Content.Word\EIRP_Comparision-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3996" y="4045086"/>
            <a:ext cx="3427005" cy="253607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171" y="4041558"/>
            <a:ext cx="3465551" cy="2473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 bwMode="ltGray">
          <a:xfrm>
            <a:off x="9549520" y="6555135"/>
            <a:ext cx="1371600" cy="392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9" tIns="45710" rIns="91419" bIns="45710" rtlCol="0" anchor="t" anchorCtr="0">
            <a:no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Samsung</a:t>
            </a:r>
          </a:p>
        </p:txBody>
      </p:sp>
      <p:sp>
        <p:nvSpPr>
          <p:cNvPr id="11" name="TextBox 10"/>
          <p:cNvSpPr txBox="1"/>
          <p:nvPr/>
        </p:nvSpPr>
        <p:spPr bwMode="ltGray">
          <a:xfrm>
            <a:off x="5862914" y="6581163"/>
            <a:ext cx="1371600" cy="392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9" tIns="45710" rIns="91419" bIns="45710" rtlCol="0" anchor="t" anchorCtr="0">
            <a:no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Qualcomm </a:t>
            </a:r>
          </a:p>
        </p:txBody>
      </p:sp>
      <p:sp>
        <p:nvSpPr>
          <p:cNvPr id="12" name="TextBox 11"/>
          <p:cNvSpPr txBox="1"/>
          <p:nvPr/>
        </p:nvSpPr>
        <p:spPr bwMode="ltGray">
          <a:xfrm>
            <a:off x="2149348" y="6555135"/>
            <a:ext cx="1253393" cy="392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9" tIns="45710" rIns="91419" bIns="45710" rtlCol="0" anchor="t" anchorCtr="0">
            <a:no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Apple/Intel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048" y="3975854"/>
            <a:ext cx="3991850" cy="260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758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throughput evaluation results - 1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Mean throughput evaluation results submitted to RAN4#86: loss compared to respective reference spherical coverage</a:t>
            </a:r>
          </a:p>
          <a:p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603023"/>
              </p:ext>
            </p:extLst>
          </p:nvPr>
        </p:nvGraphicFramePr>
        <p:xfrm>
          <a:off x="1941980" y="3055517"/>
          <a:ext cx="7924800" cy="2524785"/>
        </p:xfrm>
        <a:graphic>
          <a:graphicData uri="http://schemas.openxmlformats.org/drawingml/2006/table">
            <a:tbl>
              <a:tblPr/>
              <a:tblGrid>
                <a:gridCol w="14466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526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612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125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524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46428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53042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Mean throughput loss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Urban macro (0% indoor)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Dense urban </a:t>
                      </a:r>
                    </a:p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(0% indoor)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Indoor hotspots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0249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200m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400m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024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Apple/Intel</a:t>
                      </a:r>
                      <a:b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(R4-1802220)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02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024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</a:t>
                      </a:r>
                      <a:b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(R4-1802828)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02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4.8%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024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 </a:t>
                      </a:r>
                      <a:b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(R4-1803245)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02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1068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throughput evaluation results - 2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5%-tile throughput evaluation results submitted to RAN4#86: loss compared to reference spherical coverage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Note: The evaluation is for </a:t>
            </a:r>
            <a:r>
              <a:rPr lang="en-US" sz="2400" dirty="0" smtClean="0"/>
              <a:t>full </a:t>
            </a:r>
            <a:r>
              <a:rPr lang="en-US" sz="2400" dirty="0"/>
              <a:t>buffer traffic and round-robin scheduler. </a:t>
            </a:r>
            <a:endParaRPr lang="en-US" sz="2400" strike="sngStrik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2D6FF35-C436-4321-9DFC-BF8FFB8ED2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535" y="2870835"/>
            <a:ext cx="7992580" cy="1399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150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</a:t>
            </a:r>
            <a:r>
              <a:rPr lang="en-US" dirty="0"/>
              <a:t>evaluate performance sensitivity to CDF, use the CDF provided in TR38.803 as the reference </a:t>
            </a:r>
            <a:r>
              <a:rPr lang="en-US" sz="2600" dirty="0"/>
              <a:t>with finite beam pointing directions per panel: [-60° -30° 0° 30° 60°] X [-60° -30° 0° 30° 60°]. [0°, 0°] is the </a:t>
            </a:r>
            <a:r>
              <a:rPr lang="en-US" sz="2600" dirty="0" smtClean="0"/>
              <a:t>boresight per panel based on local coordinates. Boresight shift of the two panels </a:t>
            </a:r>
            <a:r>
              <a:rPr lang="en-US" sz="2600" dirty="0" smtClean="0"/>
              <a:t>is </a:t>
            </a:r>
            <a:r>
              <a:rPr lang="en-US" sz="2600" dirty="0"/>
              <a:t>180</a:t>
            </a:r>
            <a:r>
              <a:rPr lang="en-US" sz="2600" dirty="0" smtClean="0"/>
              <a:t>° in </a:t>
            </a:r>
            <a:r>
              <a:rPr lang="en-US" sz="2600" dirty="0" smtClean="0"/>
              <a:t>azimuth  </a:t>
            </a:r>
          </a:p>
          <a:p>
            <a:pPr lvl="1"/>
            <a:r>
              <a:rPr lang="en-US" dirty="0" smtClean="0"/>
              <a:t>Note: Target EIRP CDF should also assume finite beams (beam pointing directions up to implementation for the target EIRP CDF)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Absolute performance values of the reference CDF will be provided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955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442"/>
            <a:ext cx="10515600" cy="746702"/>
          </a:xfrm>
        </p:spPr>
        <p:txBody>
          <a:bodyPr>
            <a:normAutofit/>
          </a:bodyPr>
          <a:lstStyle/>
          <a:p>
            <a:r>
              <a:rPr lang="en-US" dirty="0"/>
              <a:t>Appendix: Assumptions for EIRP CDF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225" y="1342800"/>
            <a:ext cx="11247550" cy="5400000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Updated assumptions has been agreed in RAN4 AH-1801</a:t>
            </a: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065076"/>
              </p:ext>
            </p:extLst>
          </p:nvPr>
        </p:nvGraphicFramePr>
        <p:xfrm>
          <a:off x="254003" y="1895473"/>
          <a:ext cx="11747501" cy="4581001"/>
        </p:xfrm>
        <a:graphic>
          <a:graphicData uri="http://schemas.openxmlformats.org/drawingml/2006/table">
            <a:tbl>
              <a:tblPr/>
              <a:tblGrid>
                <a:gridCol w="2550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8752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225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xmlns="" val="2194675228"/>
                    </a:ext>
                  </a:extLst>
                </a:gridCol>
                <a:gridCol w="17695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9248">
                <a:tc>
                  <a:txBody>
                    <a:bodyPr/>
                    <a:lstStyle/>
                    <a:p>
                      <a:pPr algn="l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Assumptions5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Notes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Frequency range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antenna in an antenna module/set</a:t>
                      </a:r>
                      <a:b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(# of patches, # of dipoles, etc.)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Depends on the</a:t>
                      </a:r>
                      <a:r>
                        <a:rPr lang="en-US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current implementation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antenna</a:t>
                      </a:r>
                      <a:r>
                        <a:rPr lang="en-US" sz="12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module/set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 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47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Finite </a:t>
                      </a:r>
                      <a:r>
                        <a:rPr lang="en-US" altLang="zh-TW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UV</a:t>
                      </a:r>
                      <a:r>
                        <a:rPr lang="zh-TW" alt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test points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Finite test point shall be the baseline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8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Beam phase shifter controller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degree</a:t>
                      </a:r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Finite beam shall be the baseline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type (patch, dipole, or both)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Depends on the</a:t>
                      </a:r>
                      <a:r>
                        <a:rPr lang="en-US" altLang="ko-KR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current implementation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module/set</a:t>
                      </a:r>
                      <a:r>
                        <a:rPr lang="zh-TW" alt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location (front, back, top-side, left-side, right-side, bottom-side)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/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/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Left &amp; Right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Left &amp; Right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combination of the lists are not precluded.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Front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This information is meaningful only if it’s the same with the material which covers antennas. 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Back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773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 cover / Frame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Device size (</a:t>
                      </a:r>
                      <a:r>
                        <a:rPr lang="en-US" sz="12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WxHxD</a:t>
                      </a:r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cm3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This is for information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Display panel – Full (Y)</a:t>
                      </a:r>
                      <a:r>
                        <a:rPr lang="en-US" sz="1200" b="1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or Partial (N)</a:t>
                      </a:r>
                      <a:endParaRPr lang="en-US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477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Bezel Margin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  <a:r>
                        <a:rPr lang="en-US" altLang="ko-KR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odule can’t be placed outer edge of UE to secure mechanical reliability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6179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Appendix: Work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GB" dirty="0"/>
              <a:t>Initiate offline and email discussion (after RAN4#85) on the use cases and model assumptions for NW performance analysis</a:t>
            </a:r>
            <a:endParaRPr lang="en-US" sz="4000" dirty="0"/>
          </a:p>
          <a:p>
            <a:pPr lvl="0"/>
            <a:r>
              <a:rPr lang="en-GB" dirty="0"/>
              <a:t>RAN4 NR AH #4 (January ’18)</a:t>
            </a:r>
            <a:endParaRPr lang="en-US" sz="4000" dirty="0"/>
          </a:p>
          <a:p>
            <a:pPr lvl="1"/>
            <a:r>
              <a:rPr lang="en-GB" dirty="0"/>
              <a:t>Initial discussion of simulation results (Both EIRP CDF and Network) based on the harmonized assumptions in this way forward.</a:t>
            </a:r>
            <a:endParaRPr lang="en-US" sz="3600" dirty="0"/>
          </a:p>
          <a:p>
            <a:pPr lvl="1"/>
            <a:r>
              <a:rPr lang="en-GB" dirty="0"/>
              <a:t>Propose harmonized NW model assumptions and update based on preliminary analysis. </a:t>
            </a:r>
            <a:endParaRPr lang="en-US" sz="3600" dirty="0"/>
          </a:p>
          <a:p>
            <a:pPr lvl="0"/>
            <a:r>
              <a:rPr lang="en-GB" dirty="0"/>
              <a:t>RAN4 #86 (February ’18)</a:t>
            </a:r>
            <a:endParaRPr lang="en-US" sz="4000" dirty="0"/>
          </a:p>
          <a:p>
            <a:pPr lvl="1"/>
            <a:r>
              <a:rPr lang="en-GB" dirty="0"/>
              <a:t>Deadline to submit the EIRP CDF simulation results based on the harmonized assumptions. Target preliminary EIRP CDF spherical requirement, based on the simulation outcomes.  </a:t>
            </a:r>
            <a:endParaRPr lang="en-US" sz="3600" dirty="0"/>
          </a:p>
          <a:p>
            <a:pPr lvl="1"/>
            <a:r>
              <a:rPr lang="en-GB" dirty="0"/>
              <a:t>Continue to improve the NW simulation accuracy reflecting initial EIRP CDF requirement (from AH #4)</a:t>
            </a:r>
            <a:endParaRPr lang="en-US" sz="3600" dirty="0"/>
          </a:p>
          <a:p>
            <a:pPr lvl="1"/>
            <a:r>
              <a:rPr lang="en-GB" dirty="0"/>
              <a:t>Initial discussion of measurement results for prototype devices</a:t>
            </a:r>
            <a:endParaRPr lang="en-US" sz="3600" dirty="0"/>
          </a:p>
          <a:p>
            <a:pPr lvl="0"/>
            <a:r>
              <a:rPr lang="en-GB" dirty="0"/>
              <a:t>RAN4 #86bis (April ’18)</a:t>
            </a:r>
            <a:endParaRPr lang="en-US" sz="4000" dirty="0"/>
          </a:p>
          <a:p>
            <a:pPr lvl="1"/>
            <a:r>
              <a:rPr lang="en-GB" dirty="0"/>
              <a:t>Continue to improve the NW simulation accuracy reflecting preliminary EIRP CDF requirement (#86)</a:t>
            </a:r>
            <a:endParaRPr lang="en-US" sz="3600" dirty="0"/>
          </a:p>
          <a:p>
            <a:pPr lvl="1"/>
            <a:r>
              <a:rPr lang="en-GB" dirty="0"/>
              <a:t>Continue to improve the prototype measurement effort and compare to preliminary EIRP CDF simulation</a:t>
            </a:r>
            <a:endParaRPr lang="en-US" sz="3600" dirty="0"/>
          </a:p>
          <a:p>
            <a:pPr lvl="0"/>
            <a:r>
              <a:rPr lang="en-GB" dirty="0"/>
              <a:t>RAN4 #87 (May ’18)</a:t>
            </a:r>
            <a:endParaRPr lang="en-US" sz="4000" dirty="0"/>
          </a:p>
          <a:p>
            <a:pPr lvl="1"/>
            <a:r>
              <a:rPr lang="en-GB" dirty="0"/>
              <a:t>Finalize the spherical coverage requirement for handheld UEs based on the contributions </a:t>
            </a:r>
            <a:endParaRPr lang="en-US" sz="3600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870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29981</TotalTime>
  <Words>1081</Words>
  <Application>Microsoft Office PowerPoint</Application>
  <PresentationFormat>Widescreen</PresentationFormat>
  <Paragraphs>404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等线</vt:lpstr>
      <vt:lpstr>맑은 고딕</vt:lpstr>
      <vt:lpstr>新細明體</vt:lpstr>
      <vt:lpstr>Arial</vt:lpstr>
      <vt:lpstr>Calibri</vt:lpstr>
      <vt:lpstr>Calibri Light</vt:lpstr>
      <vt:lpstr>Office Theme</vt:lpstr>
      <vt:lpstr>1_Office Theme</vt:lpstr>
      <vt:lpstr>WF on network performance analysis for spherical coverage</vt:lpstr>
      <vt:lpstr>Summary of outage evaluation results</vt:lpstr>
      <vt:lpstr>Summary of throughput evaluation results</vt:lpstr>
      <vt:lpstr>Summary of throughput evaluation results - 1</vt:lpstr>
      <vt:lpstr>Summary of throughput evaluation results - 2</vt:lpstr>
      <vt:lpstr>Way forward</vt:lpstr>
      <vt:lpstr>Appendix: Assumptions for EIRP CDF</vt:lpstr>
      <vt:lpstr>Appendix: Work plan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Boon Loong Ng</cp:lastModifiedBy>
  <cp:revision>748</cp:revision>
  <dcterms:created xsi:type="dcterms:W3CDTF">2017-05-16T04:27:47Z</dcterms:created>
  <dcterms:modified xsi:type="dcterms:W3CDTF">2018-03-02T09:19:16Z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4061daba-1ed1-4b4f-93f7-4ae66b4e0742</vt:lpwstr>
  </property>
  <property fmtid="{D5CDD505-2E9C-101B-9397-08002B2CF9AE}" pid="3" name="CTP_TimeStamp">
    <vt:lpwstr>2017-10-13 08:45:58Z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</Properties>
</file>