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notesMasterIdLst>
    <p:notesMasterId r:id="rId9"/>
  </p:notesMasterIdLst>
  <p:sldIdLst>
    <p:sldId id="256" r:id="rId2"/>
    <p:sldId id="303" r:id="rId3"/>
    <p:sldId id="304" r:id="rId4"/>
    <p:sldId id="306" r:id="rId5"/>
    <p:sldId id="307" r:id="rId6"/>
    <p:sldId id="308" r:id="rId7"/>
    <p:sldId id="309" r:id="rId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" initials="Huawei" lastIdx="1" clrIdx="0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500" autoAdjust="0"/>
    <p:restoredTop sz="94660"/>
  </p:normalViewPr>
  <p:slideViewPr>
    <p:cSldViewPr>
      <p:cViewPr varScale="1">
        <p:scale>
          <a:sx n="70" d="100"/>
          <a:sy n="70" d="100"/>
        </p:scale>
        <p:origin x="1512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D5DD5EB-6703-4F7B-A5B7-505884406AB0}" type="datetimeFigureOut">
              <a:rPr lang="en-US" altLang="en-US"/>
              <a:pPr/>
              <a:t>3/1/2018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74C9FAF-7930-4CCF-AAA5-CC7359227F0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39684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v-SE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/>
            <a:fld id="{E8603BE1-DB23-4371-8268-B0747CF53523}" type="slidenum">
              <a:rPr lang="en-US" altLang="sv-SE"/>
              <a:pPr eaLnBrk="1" hangingPunct="1"/>
              <a:t>1</a:t>
            </a:fld>
            <a:endParaRPr lang="en-US" altLang="sv-SE"/>
          </a:p>
        </p:txBody>
      </p:sp>
    </p:spTree>
    <p:extLst>
      <p:ext uri="{BB962C8B-B14F-4D97-AF65-F5344CB8AC3E}">
        <p14:creationId xmlns:p14="http://schemas.microsoft.com/office/powerpoint/2010/main" val="17862220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2CBF6E-9631-4CEA-BD2A-A7C30167BD8D}" type="datetimeFigureOut">
              <a:rPr lang="zh-CN" altLang="en-US"/>
              <a:pPr/>
              <a:t>2018/3/1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4204C5-3DAD-4B02-8104-66BB7F6EF3A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3111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F666F2F-7DA8-41BB-9A4D-34D4BA018538}" type="datetimeFigureOut">
              <a:rPr lang="zh-CN" altLang="en-US"/>
              <a:pPr/>
              <a:t>2018/3/1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E48355-68CB-4BFA-832C-11DE20029BE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571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5E1967-4DF0-4230-B7FF-82AB1B006251}" type="datetimeFigureOut">
              <a:rPr lang="zh-CN" altLang="en-US"/>
              <a:pPr/>
              <a:t>2018/3/1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C1C6B7-6F33-46A6-AF06-0CB0A343819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3089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B651E3-ADE4-40D3-A90A-641F73CF1132}" type="datetimeFigureOut">
              <a:rPr lang="zh-CN" altLang="en-US"/>
              <a:pPr/>
              <a:t>2018/3/1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D16F7C-95DD-4D1A-B741-902C025A72B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4366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99F2C60-5916-4692-AC19-76CF68778C2A}" type="datetimeFigureOut">
              <a:rPr lang="zh-CN" altLang="en-US"/>
              <a:pPr/>
              <a:t>2018/3/1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5786B4-895E-4C84-BDF9-71D0377C27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5245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9A351B8-4EC2-4914-9963-2959228D4DBB}" type="datetimeFigureOut">
              <a:rPr lang="zh-CN" altLang="en-US"/>
              <a:pPr/>
              <a:t>2018/3/1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EC18B5-9155-4679-8F18-A75981C461B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311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B1F7D4-E83D-4427-86C5-EB36B09D0541}" type="datetimeFigureOut">
              <a:rPr lang="zh-CN" altLang="en-US"/>
              <a:pPr/>
              <a:t>2018/3/1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A6B129-43A4-4A8F-AD8C-4CE9EA58F9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06618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F28B532-5D01-4AB7-89F8-127258D94A16}" type="datetimeFigureOut">
              <a:rPr lang="zh-CN" altLang="en-US"/>
              <a:pPr/>
              <a:t>2018/3/1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FC74AB-A9B3-4EAA-8134-5E2531F7EBB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8405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48067F-DEE5-4CB9-9B33-92C583414D59}" type="datetimeFigureOut">
              <a:rPr lang="zh-CN" altLang="en-US"/>
              <a:pPr/>
              <a:t>2018/3/1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29B330-651D-46A5-9819-A126EC4D2FC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35605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0AD5193-8F5B-4ED5-B1D6-A6FFB93C9394}" type="datetimeFigureOut">
              <a:rPr lang="zh-CN" altLang="en-US"/>
              <a:pPr/>
              <a:t>2018/3/1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CE1815-E820-4F1D-8D0A-2098EC207E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686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0B7DCBA-EAE5-4D6B-B1D9-7DA9A0BF15C8}" type="datetimeFigureOut">
              <a:rPr lang="zh-CN" altLang="en-US"/>
              <a:pPr/>
              <a:t>2018/3/1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2E4A87-F903-4FA0-B4CD-39BE5C0379A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861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41925962-C943-404D-8CA2-CC0D5EBC312A}" type="datetimeFigureOut">
              <a:rPr lang="zh-CN" altLang="en-US"/>
              <a:pPr/>
              <a:t>2018/3/1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EE957A2B-7D86-4EB0-8A7C-7F7A62B91D25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ea typeface="+mj-ea"/>
              </a:rPr>
              <a:t>Way forward on demodulation and CSI requirements for high capacity stationary wireless link and 1024QAM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395288" y="4581128"/>
            <a:ext cx="7993062" cy="1584722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2800" dirty="0">
                <a:solidFill>
                  <a:schemeClr val="tx1"/>
                </a:solidFill>
              </a:rPr>
              <a:t>Huawei, HiSilicon,</a:t>
            </a: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95288" y="333375"/>
            <a:ext cx="8497887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sv-SE" sz="2000" b="1" dirty="0"/>
              <a:t>3GPP TSG-RAN WG4 Meeting #86		                                           R4-1803106</a:t>
            </a:r>
          </a:p>
          <a:p>
            <a:pPr>
              <a:buNone/>
            </a:pPr>
            <a:r>
              <a:rPr lang="en-US" altLang="zh-CN" sz="2000" b="1" dirty="0"/>
              <a:t>Athens, Greece, February 26 – March 2</a:t>
            </a:r>
            <a:r>
              <a:rPr lang="en-GB" altLang="zh-CN" sz="2000" b="1" dirty="0"/>
              <a:t>, 2018</a:t>
            </a:r>
            <a:endParaRPr lang="zh-CN" altLang="zh-CN" sz="2000" b="1" dirty="0"/>
          </a:p>
          <a:p>
            <a:pPr>
              <a:buNone/>
            </a:pPr>
            <a:r>
              <a:rPr lang="sv-SE" altLang="sv-SE" sz="2000" b="1" dirty="0"/>
              <a:t>Agenda Item: </a:t>
            </a:r>
            <a:r>
              <a:rPr lang="en-GB" altLang="sv-SE" sz="2000" b="1" dirty="0"/>
              <a:t>6.20.4</a:t>
            </a:r>
            <a:endParaRPr lang="sv-SE" altLang="sv-SE" sz="20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179512" y="53975"/>
            <a:ext cx="8964488" cy="1070000"/>
          </a:xfrm>
        </p:spPr>
        <p:txBody>
          <a:bodyPr/>
          <a:lstStyle/>
          <a:p>
            <a:pPr algn="l"/>
            <a:r>
              <a:rPr lang="en-US" altLang="sv-SE" sz="4000" dirty="0"/>
              <a:t>Background 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426243" y="1123975"/>
            <a:ext cx="8291513" cy="5113337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900"/>
              </a:spcAft>
            </a:pPr>
            <a:r>
              <a:rPr lang="en-US" altLang="ko-KR" sz="2400" dirty="0"/>
              <a:t>RAN1 progresses and impacts on UE implementation:</a:t>
            </a: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2551978"/>
              </p:ext>
            </p:extLst>
          </p:nvPr>
        </p:nvGraphicFramePr>
        <p:xfrm>
          <a:off x="642268" y="2009990"/>
          <a:ext cx="7890172" cy="3795274"/>
        </p:xfrm>
        <a:graphic>
          <a:graphicData uri="http://schemas.openxmlformats.org/drawingml/2006/table">
            <a:tbl>
              <a:tblPr firstRow="1" firstCol="1" bandRow="1">
                <a:tableStyleId>{69CF1AB2-1976-4502-BF36-3FF5EA218861}</a:tableStyleId>
              </a:tblPr>
              <a:tblGrid>
                <a:gridCol w="409502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9514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28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RAN1 progresses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1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Impact on UE implementation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1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226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New 1024QAM constellation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New demodulation scheme for 1024QAM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2452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New additional CQI/MCS/TBS tables: </a:t>
                      </a:r>
                      <a:endParaRPr lang="zh-CN" sz="1600" dirty="0">
                        <a:effectLst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1024QAM capable UE needs to support this new ones as well as the legacy tables, which is configurable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New CSI reporting and link adaptation scheme in addition to the legacy schemes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226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New UE category which uses 1024QAM to reach peak data rate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Larger soft buffer and improved Rx EVM at UE side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4339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New entries to support OCC4 for rank 3 and 4 transmission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Demodulation performance on new DMRS port combinations for 3/4-layer MIMO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520444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251520" y="53975"/>
            <a:ext cx="8892480" cy="1143000"/>
          </a:xfrm>
        </p:spPr>
        <p:txBody>
          <a:bodyPr/>
          <a:lstStyle/>
          <a:p>
            <a:pPr algn="l"/>
            <a:r>
              <a:rPr lang="en-US" altLang="sv-SE" sz="4000" dirty="0"/>
              <a:t>Test purposes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426243" y="1123975"/>
            <a:ext cx="8291513" cy="532936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900"/>
              </a:spcAft>
            </a:pPr>
            <a:r>
              <a:rPr lang="en-US" altLang="ko-KR" sz="1800" dirty="0"/>
              <a:t> Demodulation performance requirements</a:t>
            </a:r>
          </a:p>
          <a:p>
            <a:pPr lvl="1">
              <a:spcBef>
                <a:spcPts val="0"/>
              </a:spcBef>
              <a:spcAft>
                <a:spcPts val="900"/>
              </a:spcAft>
            </a:pPr>
            <a:r>
              <a:rPr lang="en-US" altLang="ko-KR" sz="1800" dirty="0"/>
              <a:t>To verify the demodulation performance using 1024QAM reference channel under the fading channels;</a:t>
            </a:r>
          </a:p>
          <a:p>
            <a:pPr lvl="1">
              <a:spcBef>
                <a:spcPts val="0"/>
              </a:spcBef>
              <a:spcAft>
                <a:spcPts val="900"/>
              </a:spcAft>
            </a:pPr>
            <a:r>
              <a:rPr lang="en-US" altLang="ko-KR" sz="1800" dirty="0"/>
              <a:t>To verify the support of peak data rate for the new UE categories, i.e., by defining sustained data rate tests.</a:t>
            </a:r>
          </a:p>
          <a:p>
            <a:pPr lvl="1">
              <a:spcBef>
                <a:spcPts val="0"/>
              </a:spcBef>
              <a:spcAft>
                <a:spcPts val="900"/>
              </a:spcAft>
            </a:pPr>
            <a:r>
              <a:rPr lang="en-US" altLang="ko-KR" sz="1800" dirty="0"/>
              <a:t>To verify the functionality and performance for reduced DMRS ports.</a:t>
            </a:r>
          </a:p>
          <a:p>
            <a:pPr>
              <a:spcBef>
                <a:spcPts val="0"/>
              </a:spcBef>
              <a:spcAft>
                <a:spcPts val="900"/>
              </a:spcAft>
            </a:pPr>
            <a:r>
              <a:rPr lang="en-US" altLang="ko-KR" sz="1800" dirty="0"/>
              <a:t>CSI reporting requirement</a:t>
            </a:r>
          </a:p>
          <a:p>
            <a:pPr lvl="1">
              <a:spcBef>
                <a:spcPts val="0"/>
              </a:spcBef>
              <a:spcAft>
                <a:spcPts val="900"/>
              </a:spcAft>
            </a:pPr>
            <a:r>
              <a:rPr lang="en-US" altLang="ko-KR" sz="1800" dirty="0"/>
              <a:t>To verify the link adaptation performance following the new CQI/MCS/TBS tables, e.g., CQI definition test. </a:t>
            </a:r>
          </a:p>
          <a:p>
            <a:pPr>
              <a:spcBef>
                <a:spcPts val="0"/>
              </a:spcBef>
              <a:spcAft>
                <a:spcPts val="900"/>
              </a:spcAft>
            </a:pPr>
            <a:endParaRPr lang="en-US" altLang="ko-KR" sz="2400" dirty="0"/>
          </a:p>
        </p:txBody>
      </p:sp>
    </p:spTree>
    <p:extLst>
      <p:ext uri="{BB962C8B-B14F-4D97-AF65-F5344CB8AC3E}">
        <p14:creationId xmlns:p14="http://schemas.microsoft.com/office/powerpoint/2010/main" val="20463339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179512" y="161256"/>
            <a:ext cx="8964488" cy="459432"/>
          </a:xfrm>
        </p:spPr>
        <p:txBody>
          <a:bodyPr/>
          <a:lstStyle/>
          <a:p>
            <a:pPr algn="l"/>
            <a:r>
              <a:rPr lang="en-US" altLang="sv-SE" sz="2800" dirty="0"/>
              <a:t>Demodulation requirements under fading conditions</a:t>
            </a: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2731961"/>
              </p:ext>
            </p:extLst>
          </p:nvPr>
        </p:nvGraphicFramePr>
        <p:xfrm>
          <a:off x="1524000" y="1397000"/>
          <a:ext cx="6576392" cy="4811952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32881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28819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86976"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Test</a:t>
                      </a:r>
                      <a:r>
                        <a:rPr lang="en-US" altLang="zh-CN" baseline="0" dirty="0"/>
                        <a:t> parameters</a:t>
                      </a:r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86976">
                <a:tc>
                  <a:txBody>
                    <a:bodyPr/>
                    <a:lstStyle/>
                    <a:p>
                      <a:r>
                        <a:rPr lang="en-US" altLang="zh-CN" dirty="0"/>
                        <a:t>Transmission</a:t>
                      </a:r>
                      <a:r>
                        <a:rPr lang="en-US" altLang="zh-CN" baseline="0" dirty="0"/>
                        <a:t> Mode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TM4, TM9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86976">
                <a:tc>
                  <a:txBody>
                    <a:bodyPr/>
                    <a:lstStyle/>
                    <a:p>
                      <a:r>
                        <a:rPr lang="en-US" altLang="zh-CN" dirty="0"/>
                        <a:t>Antenna</a:t>
                      </a:r>
                      <a:r>
                        <a:rPr lang="en-US" altLang="zh-CN" baseline="0" dirty="0"/>
                        <a:t> configurations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chemeClr val="tx1"/>
                          </a:solidFill>
                        </a:rPr>
                        <a:t>4</a:t>
                      </a:r>
                      <a:r>
                        <a:rPr lang="en-GB" altLang="zh-CN" sz="1800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x </a:t>
                      </a:r>
                      <a:r>
                        <a:rPr lang="en-GB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 low,</a:t>
                      </a:r>
                      <a:r>
                        <a:rPr lang="en-GB" altLang="zh-CN" sz="1800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FFS 4</a:t>
                      </a:r>
                      <a:r>
                        <a:rPr lang="en-GB" altLang="zh-CN" sz="1800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x 4 low [1]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86976">
                <a:tc>
                  <a:txBody>
                    <a:bodyPr/>
                    <a:lstStyle/>
                    <a:p>
                      <a:r>
                        <a:rPr lang="en-US" altLang="zh-CN" dirty="0" err="1"/>
                        <a:t>Tx</a:t>
                      </a:r>
                      <a:r>
                        <a:rPr lang="en-US" altLang="zh-CN" dirty="0"/>
                        <a:t> EVM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8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Option 1: 2%</a:t>
                      </a:r>
                    </a:p>
                    <a:p>
                      <a:pPr marL="0" algn="l" defTabSz="914400" rtl="0" eaLnBrk="1" latinLnBrk="0" hangingPunct="1"/>
                      <a:r>
                        <a:rPr lang="en-US" altLang="zh-CN" sz="18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Option 2: 1.5%</a:t>
                      </a:r>
                    </a:p>
                    <a:p>
                      <a:pPr marL="0" algn="l" defTabSz="914400" rtl="0" eaLnBrk="1" latinLnBrk="0" hangingPunct="1"/>
                      <a:r>
                        <a:rPr lang="en-US" altLang="zh-CN" sz="18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RAN4 should consider the feasibility of test equipment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4480">
                <a:tc>
                  <a:txBody>
                    <a:bodyPr/>
                    <a:lstStyle/>
                    <a:p>
                      <a:r>
                        <a:rPr lang="en-US" altLang="zh-CN" dirty="0"/>
                        <a:t>MCS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TBD, coding</a:t>
                      </a:r>
                      <a:r>
                        <a:rPr lang="en-US" altLang="zh-CN" baseline="0" dirty="0"/>
                        <a:t> rate &lt; 0.85, based on RAN1 new MCS table (select lower MCS for 1024QAM)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86976">
                <a:tc>
                  <a:txBody>
                    <a:bodyPr/>
                    <a:lstStyle/>
                    <a:p>
                      <a:r>
                        <a:rPr lang="en-US" altLang="zh-CN" dirty="0"/>
                        <a:t>MIMO layer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chemeClr val="tx1"/>
                          </a:solidFill>
                        </a:rPr>
                        <a:t>2-layer (FSS</a:t>
                      </a:r>
                      <a:r>
                        <a:rPr lang="en-US" altLang="zh-CN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zh-CN" dirty="0">
                          <a:solidFill>
                            <a:schemeClr val="tx1"/>
                          </a:solidFill>
                        </a:rPr>
                        <a:t>1-layer optional)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86976">
                <a:tc>
                  <a:txBody>
                    <a:bodyPr/>
                    <a:lstStyle/>
                    <a:p>
                      <a:r>
                        <a:rPr lang="en-US" altLang="zh-CN" dirty="0"/>
                        <a:t>Propagation condition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EPA5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86976">
                <a:tc>
                  <a:txBody>
                    <a:bodyPr/>
                    <a:lstStyle/>
                    <a:p>
                      <a:r>
                        <a:rPr lang="en-US" altLang="zh-CN" dirty="0"/>
                        <a:t>Bandwidth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10MHz for FDD and TDD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86976">
                <a:tc>
                  <a:txBody>
                    <a:bodyPr/>
                    <a:lstStyle/>
                    <a:p>
                      <a:r>
                        <a:rPr lang="en-US" altLang="zh-CN" dirty="0"/>
                        <a:t>Reference</a:t>
                      </a:r>
                      <a:r>
                        <a:rPr lang="en-US" altLang="zh-CN" baseline="0" dirty="0"/>
                        <a:t> receiver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LMMSE</a:t>
                      </a:r>
                      <a:r>
                        <a:rPr lang="en-US" altLang="zh-CN" baseline="0" dirty="0"/>
                        <a:t> or</a:t>
                      </a:r>
                      <a:r>
                        <a:rPr lang="en-US" altLang="zh-CN" dirty="0"/>
                        <a:t> MMSE-IRC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827584" y="6488668"/>
            <a:ext cx="72728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Note[1]: Ensure 4Rx UE performance can be verified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824228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179512" y="161256"/>
            <a:ext cx="8964488" cy="459432"/>
          </a:xfrm>
        </p:spPr>
        <p:txBody>
          <a:bodyPr/>
          <a:lstStyle/>
          <a:p>
            <a:pPr algn="l"/>
            <a:r>
              <a:rPr lang="en-US" altLang="sv-SE" sz="2800" dirty="0"/>
              <a:t>SDR test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26243" y="764704"/>
            <a:ext cx="8291513" cy="532936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900"/>
              </a:spcAft>
            </a:pPr>
            <a:r>
              <a:rPr lang="en-US" altLang="ko-KR" sz="1800" dirty="0"/>
              <a:t>Common parameters</a:t>
            </a:r>
          </a:p>
          <a:p>
            <a:pPr lvl="1">
              <a:spcBef>
                <a:spcPts val="0"/>
              </a:spcBef>
              <a:spcAft>
                <a:spcPts val="900"/>
              </a:spcAft>
            </a:pPr>
            <a:r>
              <a:rPr lang="en-US" altLang="ko-KR" sz="1800" dirty="0"/>
              <a:t>TM3</a:t>
            </a:r>
          </a:p>
          <a:p>
            <a:pPr lvl="1">
              <a:spcBef>
                <a:spcPts val="0"/>
              </a:spcBef>
              <a:spcAft>
                <a:spcPts val="900"/>
              </a:spcAft>
            </a:pPr>
            <a:r>
              <a:rPr lang="en-US" altLang="ko-KR" sz="1800" dirty="0"/>
              <a:t>2</a:t>
            </a:r>
            <a:r>
              <a:rPr lang="en-GB" altLang="zh-CN" sz="1800" dirty="0"/>
              <a:t> x 2 (for 2-layer transmission per CC, and </a:t>
            </a:r>
            <a:r>
              <a:rPr lang="en-US" altLang="zh-CN" sz="1800" dirty="0"/>
              <a:t>4</a:t>
            </a:r>
            <a:r>
              <a:rPr lang="en-GB" altLang="zh-CN" sz="1800" dirty="0"/>
              <a:t> x 4 (for 4-layer transmission per CC) </a:t>
            </a:r>
          </a:p>
          <a:p>
            <a:pPr lvl="2">
              <a:spcBef>
                <a:spcPts val="0"/>
              </a:spcBef>
              <a:spcAft>
                <a:spcPts val="900"/>
              </a:spcAft>
            </a:pPr>
            <a:r>
              <a:rPr lang="en-US" altLang="zh-CN" sz="1800" dirty="0"/>
              <a:t>For 4x4, the definition of 1024QAM capable UE category  should be considered</a:t>
            </a:r>
            <a:r>
              <a:rPr lang="en-GB" altLang="zh-CN" sz="1800" dirty="0"/>
              <a:t> (to address the concern on high SNR, the MCS can be further study)</a:t>
            </a:r>
          </a:p>
          <a:p>
            <a:pPr lvl="1">
              <a:spcBef>
                <a:spcPts val="0"/>
              </a:spcBef>
              <a:spcAft>
                <a:spcPts val="900"/>
              </a:spcAft>
            </a:pPr>
            <a:r>
              <a:rPr lang="en-GB" altLang="zh-CN" sz="1800" dirty="0"/>
              <a:t>CFI=1</a:t>
            </a:r>
          </a:p>
          <a:p>
            <a:pPr>
              <a:spcBef>
                <a:spcPts val="0"/>
              </a:spcBef>
              <a:spcAft>
                <a:spcPts val="900"/>
              </a:spcAft>
            </a:pPr>
            <a:r>
              <a:rPr lang="en-US" altLang="ko-KR" sz="1800" dirty="0" err="1"/>
              <a:t>Tx</a:t>
            </a:r>
            <a:r>
              <a:rPr lang="en-US" altLang="ko-KR" sz="1800" dirty="0"/>
              <a:t> EVM assumption : </a:t>
            </a:r>
          </a:p>
          <a:p>
            <a:pPr lvl="1">
              <a:spcBef>
                <a:spcPts val="0"/>
              </a:spcBef>
              <a:spcAft>
                <a:spcPts val="900"/>
              </a:spcAft>
            </a:pPr>
            <a:r>
              <a:rPr lang="en-US" altLang="ko-KR" sz="1400" dirty="0"/>
              <a:t>Option 1: 2%</a:t>
            </a:r>
          </a:p>
          <a:p>
            <a:pPr lvl="1">
              <a:spcBef>
                <a:spcPts val="0"/>
              </a:spcBef>
              <a:spcAft>
                <a:spcPts val="900"/>
              </a:spcAft>
            </a:pPr>
            <a:r>
              <a:rPr lang="en-US" altLang="ko-KR" sz="1400" dirty="0"/>
              <a:t>Option 2: </a:t>
            </a:r>
            <a:r>
              <a:rPr lang="en-US" altLang="ko-KR" sz="1400" dirty="0"/>
              <a:t>1.5%</a:t>
            </a:r>
          </a:p>
          <a:p>
            <a:pPr lvl="1">
              <a:spcBef>
                <a:spcPts val="0"/>
              </a:spcBef>
              <a:spcAft>
                <a:spcPts val="900"/>
              </a:spcAft>
            </a:pPr>
            <a:r>
              <a:rPr lang="en-US" altLang="ko-KR" sz="1400" dirty="0"/>
              <a:t>RAN4 </a:t>
            </a:r>
            <a:r>
              <a:rPr lang="en-US" altLang="ko-KR" sz="1400" dirty="0"/>
              <a:t>should consider the feasibility of test </a:t>
            </a:r>
            <a:r>
              <a:rPr lang="en-US" altLang="ko-KR" sz="1400" dirty="0"/>
              <a:t>equipment</a:t>
            </a:r>
          </a:p>
          <a:p>
            <a:pPr>
              <a:spcBef>
                <a:spcPts val="0"/>
              </a:spcBef>
              <a:spcAft>
                <a:spcPts val="900"/>
              </a:spcAft>
            </a:pPr>
            <a:r>
              <a:rPr lang="en-US" altLang="ko-KR" sz="1800" dirty="0"/>
              <a:t>85% throughput</a:t>
            </a:r>
          </a:p>
          <a:p>
            <a:pPr>
              <a:spcBef>
                <a:spcPts val="0"/>
              </a:spcBef>
              <a:spcAft>
                <a:spcPts val="900"/>
              </a:spcAft>
            </a:pPr>
            <a:r>
              <a:rPr lang="en-US" altLang="ko-KR" sz="1800" dirty="0"/>
              <a:t>Companies to provide input on per-CC MCS selection for</a:t>
            </a:r>
          </a:p>
          <a:p>
            <a:pPr lvl="1">
              <a:spcBef>
                <a:spcPts val="0"/>
              </a:spcBef>
              <a:spcAft>
                <a:spcPts val="900"/>
              </a:spcAft>
            </a:pPr>
            <a:r>
              <a:rPr lang="en-US" altLang="ko-KR" sz="1800" dirty="0"/>
              <a:t>Rank 2 and rank 4</a:t>
            </a:r>
          </a:p>
          <a:p>
            <a:pPr lvl="1">
              <a:spcBef>
                <a:spcPts val="0"/>
              </a:spcBef>
              <a:spcAft>
                <a:spcPts val="900"/>
              </a:spcAft>
            </a:pPr>
            <a:r>
              <a:rPr lang="en-US" altLang="ko-KR" sz="1800" dirty="0"/>
              <a:t>Different bandwidth</a:t>
            </a:r>
          </a:p>
          <a:p>
            <a:pPr lvl="2">
              <a:spcBef>
                <a:spcPts val="0"/>
              </a:spcBef>
              <a:spcAft>
                <a:spcPts val="900"/>
              </a:spcAft>
            </a:pPr>
            <a:r>
              <a:rPr lang="en-US" altLang="ko-KR" sz="1400" dirty="0"/>
              <a:t>10MHz, 15MHz, 20MHz</a:t>
            </a:r>
          </a:p>
        </p:txBody>
      </p:sp>
    </p:spTree>
    <p:extLst>
      <p:ext uri="{BB962C8B-B14F-4D97-AF65-F5344CB8AC3E}">
        <p14:creationId xmlns:p14="http://schemas.microsoft.com/office/powerpoint/2010/main" val="20719913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179512" y="161256"/>
            <a:ext cx="8964488" cy="459432"/>
          </a:xfrm>
        </p:spPr>
        <p:txBody>
          <a:bodyPr/>
          <a:lstStyle/>
          <a:p>
            <a:pPr algn="l"/>
            <a:r>
              <a:rPr lang="en-US" altLang="sv-SE" sz="2800" dirty="0"/>
              <a:t>DMRS overhead reduction</a:t>
            </a: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835696" y="620688"/>
            <a:ext cx="4824536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Table 1. DM-RS table for OCC4 DM-RS support for rank 3/4 SU-MIMO transmission. </a:t>
            </a:r>
            <a:endParaRPr kumimoji="0" lang="en-US" altLang="zh-CN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pic>
        <p:nvPicPr>
          <p:cNvPr id="2049" name="tabl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833986"/>
            <a:ext cx="6624736" cy="4302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44291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755576" y="5169386"/>
            <a:ext cx="6048672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lang="en-US" altLang="zh-CN" sz="2000" dirty="0"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New DMRS entries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lang="en-US" altLang="zh-CN" sz="2000" dirty="0"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16QAM, EVA5, 4-layer, FRC test case number TBD</a:t>
            </a:r>
            <a:endParaRPr kumimoji="0" lang="en-US" altLang="zh-CN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95363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179512" y="161256"/>
            <a:ext cx="8964488" cy="459432"/>
          </a:xfrm>
        </p:spPr>
        <p:txBody>
          <a:bodyPr/>
          <a:lstStyle/>
          <a:p>
            <a:pPr algn="l"/>
            <a:r>
              <a:rPr lang="en-US" altLang="sv-SE" sz="2800" dirty="0"/>
              <a:t>CQI test</a:t>
            </a: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395536" y="918592"/>
            <a:ext cx="7848872" cy="3785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000" dirty="0"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Definition test: </a:t>
            </a:r>
            <a:endParaRPr kumimoji="0" lang="en-US" altLang="zh-CN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j-lt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lang="en-GB" altLang="zh-CN" dirty="0"/>
              <a:t>Option 1: Minimum requirement PUCCH 1-0 (Cell-Specific Reference Symbols): CRS based TM single </a:t>
            </a:r>
            <a:r>
              <a:rPr lang="en-GB" altLang="zh-CN" dirty="0" err="1"/>
              <a:t>codeword</a:t>
            </a:r>
            <a:r>
              <a:rPr lang="en-GB" altLang="zh-CN" dirty="0"/>
              <a:t> with TM1 under static channel in Annex B.1</a:t>
            </a:r>
          </a:p>
          <a:p>
            <a:pPr marL="742950" lvl="1" indent="-285750" eaLnBrk="0" hangingPunct="0">
              <a:buFontTx/>
              <a:buChar char="-"/>
            </a:pPr>
            <a:r>
              <a:rPr lang="en-GB" altLang="zh-CN" dirty="0"/>
              <a:t>Bandwidth:</a:t>
            </a:r>
          </a:p>
          <a:p>
            <a:pPr marL="1200150" lvl="2" indent="-285750" eaLnBrk="0" hangingPunct="0">
              <a:buFontTx/>
              <a:buChar char="-"/>
            </a:pPr>
            <a:r>
              <a:rPr lang="en-GB" altLang="zh-CN" dirty="0"/>
              <a:t>FDD: 10MHz</a:t>
            </a:r>
          </a:p>
          <a:p>
            <a:pPr marL="1200150" lvl="2" indent="-285750" eaLnBrk="0" hangingPunct="0">
              <a:buFontTx/>
              <a:buChar char="-"/>
            </a:pPr>
            <a:r>
              <a:rPr lang="en-GB" altLang="zh-CN" dirty="0"/>
              <a:t>TDD: 20MHz</a:t>
            </a:r>
            <a:endParaRPr lang="en-US" altLang="zh-CN" dirty="0"/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lang="en-GB" altLang="zh-CN" dirty="0"/>
              <a:t>Option 2: Minimum requirement PUCCH 1-1 (Cell-Specific Reference Symbols): CRS based TM dual </a:t>
            </a:r>
            <a:r>
              <a:rPr lang="en-GB" altLang="zh-CN" dirty="0" err="1"/>
              <a:t>codeword</a:t>
            </a:r>
            <a:r>
              <a:rPr lang="en-GB" altLang="zh-CN" dirty="0"/>
              <a:t> with TM4 under static channel in Annex B.1</a:t>
            </a:r>
          </a:p>
          <a:p>
            <a:pPr marL="742950" lvl="1" indent="-285750" eaLnBrk="0" hangingPunct="0">
              <a:buFontTx/>
              <a:buChar char="-"/>
            </a:pPr>
            <a:r>
              <a:rPr lang="en-GB" altLang="zh-CN" dirty="0"/>
              <a:t>Bandwidth</a:t>
            </a:r>
          </a:p>
          <a:p>
            <a:pPr marL="1200150" lvl="2" indent="-285750" eaLnBrk="0" hangingPunct="0">
              <a:buFontTx/>
              <a:buChar char="-"/>
            </a:pPr>
            <a:r>
              <a:rPr lang="en-GB" altLang="zh-CN" dirty="0"/>
              <a:t>FDD: 10MHz</a:t>
            </a:r>
          </a:p>
          <a:p>
            <a:pPr marL="1200150" lvl="2" indent="-285750" eaLnBrk="0" hangingPunct="0">
              <a:buFontTx/>
              <a:buChar char="-"/>
            </a:pPr>
            <a:r>
              <a:rPr lang="en-GB" altLang="zh-CN" dirty="0"/>
              <a:t>TDD: 20MHz</a:t>
            </a:r>
            <a:endParaRPr lang="zh-CN" altLang="zh-CN" dirty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20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+mj-lt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000" dirty="0"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FFS: frequency selective test for TM9</a:t>
            </a:r>
            <a:endParaRPr kumimoji="0" lang="en-US" altLang="zh-CN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44291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37115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39017</TotalTime>
  <Words>513</Words>
  <Application>Microsoft Office PowerPoint</Application>
  <PresentationFormat>全屏显示(4:3)</PresentationFormat>
  <Paragraphs>78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4" baseType="lpstr">
      <vt:lpstr>MS Mincho</vt:lpstr>
      <vt:lpstr>宋体</vt:lpstr>
      <vt:lpstr>宋体</vt:lpstr>
      <vt:lpstr>Arial</vt:lpstr>
      <vt:lpstr>Calibri</vt:lpstr>
      <vt:lpstr>Times New Roman</vt:lpstr>
      <vt:lpstr>Office 主题</vt:lpstr>
      <vt:lpstr>Way forward on demodulation and CSI requirements for high capacity stationary wireless link and 1024QAM</vt:lpstr>
      <vt:lpstr>Background </vt:lpstr>
      <vt:lpstr>Test purposes</vt:lpstr>
      <vt:lpstr>Demodulation requirements under fading conditions</vt:lpstr>
      <vt:lpstr>SDR test</vt:lpstr>
      <vt:lpstr>DMRS overhead reduction</vt:lpstr>
      <vt:lpstr>CQI test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 Higher-Resolution RSTD Measurement Report Mapping</dc:title>
  <dc:creator>Huawei</dc:creator>
  <cp:keywords>CTPClassification=CTP_NT</cp:keywords>
  <cp:lastModifiedBy>Liuyifan (Yifan)</cp:lastModifiedBy>
  <cp:revision>632</cp:revision>
  <dcterms:created xsi:type="dcterms:W3CDTF">2014-03-20T14:32:54Z</dcterms:created>
  <dcterms:modified xsi:type="dcterms:W3CDTF">2018-03-01T10:08:55Z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(3)Dx5+vwh++nGJde7ly1Lcqu+S5WFv2jcuzNanXpsESliOpLi59oXcnhu1LjixgGqv8iRZ5yxE
gg08GRKb7rRwYl2ZI5ABQQXOfImZlbI70laZPQjCve5jprMrGNylbcuSL3RXo9MrzfzaysWX
5ECmeh72FZdqTXYU+SS+oT7r+fGlw8PC0SbhzcpeuyPRhkl4gorE2fb5HO8Aoj/Mf2zH1oZ3
oj6Y0H5CUL9f3NOsdE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sH6sjOafdcGs9GK/eadvugXX1239DYM2T8CoUrlhfNMTvyL7g4UPb4
dHH/6K576inl2wFU5CUxaw6EM0g0x/VXc9yf+RUEvt1K5jHItvRSuAjd5cDF3Nfp5BtcUikx
Umx7CbzGOQ5PZpGk/qlK6rwhnj3Yq8ztQOfhFdThB2UIk+yVU7QsYZCKEA98yXRA8JmY7dYD
V8rzDFEdPnCgKjVHX3gu1M/2d02OYmXKZOHq</vt:lpwstr>
  </property>
  <property fmtid="{D5CDD505-2E9C-101B-9397-08002B2CF9AE}" pid="5" name="_2015_ms_pID_7253431_00">
    <vt:lpwstr>_2015_ms_pID_7253431</vt:lpwstr>
  </property>
  <property fmtid="{D5CDD505-2E9C-101B-9397-08002B2CF9AE}" pid="6" name="_2015_ms_pID_7253432">
    <vt:lpwstr>e3wJEkPiVPmAHZPukT/M6ETrGC2hwW64QnTW
jroHXH+cCz6Rvnju2OE3pz8iKdjqMA==</vt:lpwstr>
  </property>
  <property fmtid="{D5CDD505-2E9C-101B-9397-08002B2CF9AE}" pid="7" name="_2015_ms_pID_7253432_00">
    <vt:lpwstr>_2015_ms_pID_7253432</vt:lpwstr>
  </property>
  <property fmtid="{D5CDD505-2E9C-101B-9397-08002B2CF9AE}" pid="8" name="_NewReviewCycle">
    <vt:lpwstr/>
  </property>
  <property fmtid="{D5CDD505-2E9C-101B-9397-08002B2CF9AE}" pid="9" name="_readonly">
    <vt:lpwstr/>
  </property>
  <property fmtid="{D5CDD505-2E9C-101B-9397-08002B2CF9AE}" pid="10" name="_change">
    <vt:lpwstr/>
  </property>
  <property fmtid="{D5CDD505-2E9C-101B-9397-08002B2CF9AE}" pid="11" name="_full-control">
    <vt:lpwstr/>
  </property>
  <property fmtid="{D5CDD505-2E9C-101B-9397-08002B2CF9AE}" pid="12" name="sflag">
    <vt:lpwstr>1516816685</vt:lpwstr>
  </property>
  <property fmtid="{D5CDD505-2E9C-101B-9397-08002B2CF9AE}" pid="13" name="TitusGUID">
    <vt:lpwstr>e69b6800-2d67-4fa1-8076-5bc2d328c7d9</vt:lpwstr>
  </property>
  <property fmtid="{D5CDD505-2E9C-101B-9397-08002B2CF9AE}" pid="14" name="CTP_TimeStamp">
    <vt:lpwstr>2018-01-25 20:08:38Z</vt:lpwstr>
  </property>
  <property fmtid="{D5CDD505-2E9C-101B-9397-08002B2CF9AE}" pid="15" name="CTP_BU">
    <vt:lpwstr>NA</vt:lpwstr>
  </property>
  <property fmtid="{D5CDD505-2E9C-101B-9397-08002B2CF9AE}" pid="16" name="CTP_IDSID">
    <vt:lpwstr>NA</vt:lpwstr>
  </property>
  <property fmtid="{D5CDD505-2E9C-101B-9397-08002B2CF9AE}" pid="17" name="CTP_WWID">
    <vt:lpwstr>NA</vt:lpwstr>
  </property>
  <property fmtid="{D5CDD505-2E9C-101B-9397-08002B2CF9AE}" pid="18" name="CTPClassification">
    <vt:lpwstr>CTP_NT</vt:lpwstr>
  </property>
</Properties>
</file>